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  <p:sldMasterId id="2147483668" r:id="rId3"/>
    <p:sldMasterId id="2147483741" r:id="rId4"/>
    <p:sldMasterId id="2147483749" r:id="rId5"/>
    <p:sldMasterId id="2147483768" r:id="rId6"/>
  </p:sldMasterIdLst>
  <p:notesMasterIdLst>
    <p:notesMasterId r:id="rId44"/>
  </p:notesMasterIdLst>
  <p:handoutMasterIdLst>
    <p:handoutMasterId r:id="rId45"/>
  </p:handoutMasterIdLst>
  <p:sldIdLst>
    <p:sldId id="260" r:id="rId7"/>
    <p:sldId id="341" r:id="rId8"/>
    <p:sldId id="369" r:id="rId9"/>
    <p:sldId id="370" r:id="rId10"/>
    <p:sldId id="371" r:id="rId11"/>
    <p:sldId id="372" r:id="rId12"/>
    <p:sldId id="373" r:id="rId13"/>
    <p:sldId id="374" r:id="rId14"/>
    <p:sldId id="377" r:id="rId15"/>
    <p:sldId id="375" r:id="rId16"/>
    <p:sldId id="376" r:id="rId17"/>
    <p:sldId id="378" r:id="rId18"/>
    <p:sldId id="379" r:id="rId19"/>
    <p:sldId id="380" r:id="rId20"/>
    <p:sldId id="353" r:id="rId21"/>
    <p:sldId id="354" r:id="rId22"/>
    <p:sldId id="366" r:id="rId23"/>
    <p:sldId id="355" r:id="rId24"/>
    <p:sldId id="356" r:id="rId25"/>
    <p:sldId id="357" r:id="rId26"/>
    <p:sldId id="358" r:id="rId27"/>
    <p:sldId id="359" r:id="rId28"/>
    <p:sldId id="346" r:id="rId29"/>
    <p:sldId id="363" r:id="rId30"/>
    <p:sldId id="361" r:id="rId31"/>
    <p:sldId id="362" r:id="rId32"/>
    <p:sldId id="360" r:id="rId33"/>
    <p:sldId id="364" r:id="rId34"/>
    <p:sldId id="365" r:id="rId35"/>
    <p:sldId id="368" r:id="rId36"/>
    <p:sldId id="256" r:id="rId37"/>
    <p:sldId id="257" r:id="rId38"/>
    <p:sldId id="258" r:id="rId39"/>
    <p:sldId id="259" r:id="rId40"/>
    <p:sldId id="382" r:id="rId41"/>
    <p:sldId id="261" r:id="rId42"/>
    <p:sldId id="381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" initials="K" lastIdx="2" clrIdx="0">
    <p:extLst>
      <p:ext uri="{19B8F6BF-5375-455C-9EA6-DF929625EA0E}">
        <p15:presenceInfo xmlns:p15="http://schemas.microsoft.com/office/powerpoint/2012/main" userId="Ka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14"/>
    <a:srgbClr val="009AA6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8" autoAdjust="0"/>
    <p:restoredTop sz="91805" autoAdjust="0"/>
  </p:normalViewPr>
  <p:slideViewPr>
    <p:cSldViewPr snapToGrid="0">
      <p:cViewPr varScale="1">
        <p:scale>
          <a:sx n="105" d="100"/>
          <a:sy n="105" d="100"/>
        </p:scale>
        <p:origin x="16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0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B9F6F-AA83-40A4-BCCF-07C4A3BF24C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D19E1-935A-41D2-AE5E-8575454E9E7F}">
      <dgm:prSet phldrT="[Text]" custT="1"/>
      <dgm:spPr/>
      <dgm:t>
        <a:bodyPr/>
        <a:lstStyle/>
        <a:p>
          <a:r>
            <a:rPr lang="en-US" sz="1200" b="1" dirty="0"/>
            <a:t>Healthcare and Social Assistance</a:t>
          </a:r>
        </a:p>
      </dgm:t>
    </dgm:pt>
    <dgm:pt modelId="{83C44AE1-06E9-4816-A409-FC06D041273A}" type="parTrans" cxnId="{12BC2E34-E193-48A9-AB64-89FDB190C3C1}">
      <dgm:prSet/>
      <dgm:spPr/>
      <dgm:t>
        <a:bodyPr/>
        <a:lstStyle/>
        <a:p>
          <a:endParaRPr lang="en-US"/>
        </a:p>
      </dgm:t>
    </dgm:pt>
    <dgm:pt modelId="{9DE6BA9D-84E2-4F3B-A554-34F5FBC1E7B5}" type="sibTrans" cxnId="{12BC2E34-E193-48A9-AB64-89FDB190C3C1}">
      <dgm:prSet/>
      <dgm:spPr/>
      <dgm:t>
        <a:bodyPr/>
        <a:lstStyle/>
        <a:p>
          <a:endParaRPr lang="en-US"/>
        </a:p>
      </dgm:t>
    </dgm:pt>
    <dgm:pt modelId="{A3D7F334-40C2-4A33-AC48-8B9850D92A40}">
      <dgm:prSet phldrT="[Text]" custT="1"/>
      <dgm:spPr/>
      <dgm:t>
        <a:bodyPr/>
        <a:lstStyle/>
        <a:p>
          <a:r>
            <a:rPr lang="en-US" sz="1200" b="1" dirty="0"/>
            <a:t>Business and IT Services</a:t>
          </a:r>
        </a:p>
      </dgm:t>
    </dgm:pt>
    <dgm:pt modelId="{51F6C4D5-5193-4585-9788-2192D4F12400}" type="parTrans" cxnId="{06792DD5-1FF7-409D-9EB5-B16AC0120909}">
      <dgm:prSet/>
      <dgm:spPr/>
      <dgm:t>
        <a:bodyPr/>
        <a:lstStyle/>
        <a:p>
          <a:endParaRPr lang="en-US"/>
        </a:p>
      </dgm:t>
    </dgm:pt>
    <dgm:pt modelId="{9EB86D1C-67F6-4AFA-8E03-36E8AD469857}" type="sibTrans" cxnId="{06792DD5-1FF7-409D-9EB5-B16AC0120909}">
      <dgm:prSet/>
      <dgm:spPr/>
      <dgm:t>
        <a:bodyPr/>
        <a:lstStyle/>
        <a:p>
          <a:endParaRPr lang="en-US"/>
        </a:p>
      </dgm:t>
    </dgm:pt>
    <dgm:pt modelId="{61DBF72D-23F0-4053-A5A5-024AEA79BC24}">
      <dgm:prSet phldrT="[Text]" custT="1"/>
      <dgm:spPr/>
      <dgm:t>
        <a:bodyPr/>
        <a:lstStyle/>
        <a:p>
          <a:r>
            <a:rPr lang="en-US" sz="1200" b="1" dirty="0"/>
            <a:t>Transportation, Distribution, and Logistics</a:t>
          </a:r>
        </a:p>
      </dgm:t>
    </dgm:pt>
    <dgm:pt modelId="{2BCE29E6-2E50-4676-99B3-10672AACE1DD}" type="parTrans" cxnId="{3DF61C84-5C4A-4C73-9B18-23FA8F8FB9DF}">
      <dgm:prSet/>
      <dgm:spPr/>
      <dgm:t>
        <a:bodyPr/>
        <a:lstStyle/>
        <a:p>
          <a:endParaRPr lang="en-US"/>
        </a:p>
      </dgm:t>
    </dgm:pt>
    <dgm:pt modelId="{5A4B0B26-EE73-439D-9103-89EBBB179311}" type="sibTrans" cxnId="{3DF61C84-5C4A-4C73-9B18-23FA8F8FB9DF}">
      <dgm:prSet/>
      <dgm:spPr/>
      <dgm:t>
        <a:bodyPr/>
        <a:lstStyle/>
        <a:p>
          <a:endParaRPr lang="en-US"/>
        </a:p>
      </dgm:t>
    </dgm:pt>
    <dgm:pt modelId="{451D30A2-96D6-49D4-8878-7B5A24B517D5}">
      <dgm:prSet phldrT="[Text]" custT="1"/>
      <dgm:spPr/>
      <dgm:t>
        <a:bodyPr/>
        <a:lstStyle/>
        <a:p>
          <a:r>
            <a:rPr lang="en-US" sz="1200" b="1" dirty="0"/>
            <a:t>Construction</a:t>
          </a:r>
        </a:p>
      </dgm:t>
    </dgm:pt>
    <dgm:pt modelId="{060FB216-CB40-4D29-B4D1-BA8D92D95A0B}" type="parTrans" cxnId="{EE5C4C7C-CEF7-49CB-ABAC-E2F09E7912D0}">
      <dgm:prSet/>
      <dgm:spPr/>
      <dgm:t>
        <a:bodyPr/>
        <a:lstStyle/>
        <a:p>
          <a:endParaRPr lang="en-US"/>
        </a:p>
      </dgm:t>
    </dgm:pt>
    <dgm:pt modelId="{7BC870A4-6AE3-4A38-8CFB-ABE7DB1A4CF3}" type="sibTrans" cxnId="{EE5C4C7C-CEF7-49CB-ABAC-E2F09E7912D0}">
      <dgm:prSet/>
      <dgm:spPr/>
      <dgm:t>
        <a:bodyPr/>
        <a:lstStyle/>
        <a:p>
          <a:endParaRPr lang="en-US"/>
        </a:p>
      </dgm:t>
    </dgm:pt>
    <dgm:pt modelId="{0C0DB8D2-71F5-4CE5-8C3F-87D2CB99118B}">
      <dgm:prSet phldrT="[Text]" custT="1"/>
      <dgm:spPr/>
      <dgm:t>
        <a:bodyPr/>
        <a:lstStyle/>
        <a:p>
          <a:r>
            <a:rPr lang="en-US" sz="1200" b="1" dirty="0"/>
            <a:t>Advanced Manufacturing</a:t>
          </a:r>
        </a:p>
      </dgm:t>
    </dgm:pt>
    <dgm:pt modelId="{9326B6E3-4A65-425B-996F-1FE989D89589}" type="parTrans" cxnId="{E5AE1B49-96DB-4C12-98D6-C37192188BBC}">
      <dgm:prSet/>
      <dgm:spPr/>
      <dgm:t>
        <a:bodyPr/>
        <a:lstStyle/>
        <a:p>
          <a:endParaRPr lang="en-US"/>
        </a:p>
      </dgm:t>
    </dgm:pt>
    <dgm:pt modelId="{E6AEC9E5-CC41-4622-998B-46E36D0896AA}" type="sibTrans" cxnId="{E5AE1B49-96DB-4C12-98D6-C37192188BBC}">
      <dgm:prSet/>
      <dgm:spPr/>
      <dgm:t>
        <a:bodyPr/>
        <a:lstStyle/>
        <a:p>
          <a:endParaRPr lang="en-US"/>
        </a:p>
      </dgm:t>
    </dgm:pt>
    <dgm:pt modelId="{BF1BDEE2-F514-466E-8B5B-05E7E33CBC3F}" type="pres">
      <dgm:prSet presAssocID="{026B9F6F-AA83-40A4-BCCF-07C4A3BF24C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04B3E7-A17D-4ECA-ADDE-BCF67FCEF2D8}" type="pres">
      <dgm:prSet presAssocID="{986D19E1-935A-41D2-AE5E-8575454E9E7F}" presName="centerShape" presStyleLbl="node0" presStyleIdx="0" presStyleCnt="1"/>
      <dgm:spPr/>
    </dgm:pt>
    <dgm:pt modelId="{A161F275-2C1C-495F-8897-5BC4FD21619E}" type="pres">
      <dgm:prSet presAssocID="{51F6C4D5-5193-4585-9788-2192D4F12400}" presName="Name9" presStyleLbl="parChTrans1D2" presStyleIdx="0" presStyleCnt="4"/>
      <dgm:spPr/>
    </dgm:pt>
    <dgm:pt modelId="{CD9FB04C-1C47-48BF-BCD0-41814D497C14}" type="pres">
      <dgm:prSet presAssocID="{51F6C4D5-5193-4585-9788-2192D4F12400}" presName="connTx" presStyleLbl="parChTrans1D2" presStyleIdx="0" presStyleCnt="4"/>
      <dgm:spPr/>
    </dgm:pt>
    <dgm:pt modelId="{27986BFB-CB5E-4134-8DB4-90B79CA515A7}" type="pres">
      <dgm:prSet presAssocID="{A3D7F334-40C2-4A33-AC48-8B9850D92A40}" presName="node" presStyleLbl="node1" presStyleIdx="0" presStyleCnt="4">
        <dgm:presLayoutVars>
          <dgm:bulletEnabled val="1"/>
        </dgm:presLayoutVars>
      </dgm:prSet>
      <dgm:spPr/>
    </dgm:pt>
    <dgm:pt modelId="{24A9CF5A-4DB1-44F5-A82D-1CCBCA972DE6}" type="pres">
      <dgm:prSet presAssocID="{2BCE29E6-2E50-4676-99B3-10672AACE1DD}" presName="Name9" presStyleLbl="parChTrans1D2" presStyleIdx="1" presStyleCnt="4"/>
      <dgm:spPr/>
    </dgm:pt>
    <dgm:pt modelId="{50CE5EE9-E3E8-40D5-B72A-AB157AC85BB4}" type="pres">
      <dgm:prSet presAssocID="{2BCE29E6-2E50-4676-99B3-10672AACE1DD}" presName="connTx" presStyleLbl="parChTrans1D2" presStyleIdx="1" presStyleCnt="4"/>
      <dgm:spPr/>
    </dgm:pt>
    <dgm:pt modelId="{BAF153FC-25B5-4EE8-AD35-D54A95F7F76B}" type="pres">
      <dgm:prSet presAssocID="{61DBF72D-23F0-4053-A5A5-024AEA79BC24}" presName="node" presStyleLbl="node1" presStyleIdx="1" presStyleCnt="4">
        <dgm:presLayoutVars>
          <dgm:bulletEnabled val="1"/>
        </dgm:presLayoutVars>
      </dgm:prSet>
      <dgm:spPr/>
    </dgm:pt>
    <dgm:pt modelId="{526AF154-7E0F-43FC-A59A-0B6D7C9FE9B7}" type="pres">
      <dgm:prSet presAssocID="{060FB216-CB40-4D29-B4D1-BA8D92D95A0B}" presName="Name9" presStyleLbl="parChTrans1D2" presStyleIdx="2" presStyleCnt="4"/>
      <dgm:spPr/>
    </dgm:pt>
    <dgm:pt modelId="{F8E8168E-466C-47BB-92A3-CA07AE93DC65}" type="pres">
      <dgm:prSet presAssocID="{060FB216-CB40-4D29-B4D1-BA8D92D95A0B}" presName="connTx" presStyleLbl="parChTrans1D2" presStyleIdx="2" presStyleCnt="4"/>
      <dgm:spPr/>
    </dgm:pt>
    <dgm:pt modelId="{78D41214-EF83-4006-BE94-4A2AF515EE9F}" type="pres">
      <dgm:prSet presAssocID="{451D30A2-96D6-49D4-8878-7B5A24B517D5}" presName="node" presStyleLbl="node1" presStyleIdx="2" presStyleCnt="4">
        <dgm:presLayoutVars>
          <dgm:bulletEnabled val="1"/>
        </dgm:presLayoutVars>
      </dgm:prSet>
      <dgm:spPr/>
    </dgm:pt>
    <dgm:pt modelId="{1AFD0149-F1F9-4751-B5FB-11974352BDA8}" type="pres">
      <dgm:prSet presAssocID="{9326B6E3-4A65-425B-996F-1FE989D89589}" presName="Name9" presStyleLbl="parChTrans1D2" presStyleIdx="3" presStyleCnt="4"/>
      <dgm:spPr/>
    </dgm:pt>
    <dgm:pt modelId="{1CF152EF-40FA-467E-8A1E-7F5CE9618DF2}" type="pres">
      <dgm:prSet presAssocID="{9326B6E3-4A65-425B-996F-1FE989D89589}" presName="connTx" presStyleLbl="parChTrans1D2" presStyleIdx="3" presStyleCnt="4"/>
      <dgm:spPr/>
    </dgm:pt>
    <dgm:pt modelId="{7CE1028A-0459-4460-92A8-1793C8B2D447}" type="pres">
      <dgm:prSet presAssocID="{0C0DB8D2-71F5-4CE5-8C3F-87D2CB99118B}" presName="node" presStyleLbl="node1" presStyleIdx="3" presStyleCnt="4">
        <dgm:presLayoutVars>
          <dgm:bulletEnabled val="1"/>
        </dgm:presLayoutVars>
      </dgm:prSet>
      <dgm:spPr/>
    </dgm:pt>
  </dgm:ptLst>
  <dgm:cxnLst>
    <dgm:cxn modelId="{DAB01E28-C2B2-450C-B807-019F82060436}" type="presOf" srcId="{986D19E1-935A-41D2-AE5E-8575454E9E7F}" destId="{1E04B3E7-A17D-4ECA-ADDE-BCF67FCEF2D8}" srcOrd="0" destOrd="0" presId="urn:microsoft.com/office/officeart/2005/8/layout/radial1"/>
    <dgm:cxn modelId="{12BC2E34-E193-48A9-AB64-89FDB190C3C1}" srcId="{026B9F6F-AA83-40A4-BCCF-07C4A3BF24C1}" destId="{986D19E1-935A-41D2-AE5E-8575454E9E7F}" srcOrd="0" destOrd="0" parTransId="{83C44AE1-06E9-4816-A409-FC06D041273A}" sibTransId="{9DE6BA9D-84E2-4F3B-A554-34F5FBC1E7B5}"/>
    <dgm:cxn modelId="{420A395C-C5C9-4E3A-AE76-10952657AC69}" type="presOf" srcId="{2BCE29E6-2E50-4676-99B3-10672AACE1DD}" destId="{24A9CF5A-4DB1-44F5-A82D-1CCBCA972DE6}" srcOrd="0" destOrd="0" presId="urn:microsoft.com/office/officeart/2005/8/layout/radial1"/>
    <dgm:cxn modelId="{7880DF47-D93A-40DF-B03D-664B078E7F2F}" type="presOf" srcId="{61DBF72D-23F0-4053-A5A5-024AEA79BC24}" destId="{BAF153FC-25B5-4EE8-AD35-D54A95F7F76B}" srcOrd="0" destOrd="0" presId="urn:microsoft.com/office/officeart/2005/8/layout/radial1"/>
    <dgm:cxn modelId="{E5AE1B49-96DB-4C12-98D6-C37192188BBC}" srcId="{986D19E1-935A-41D2-AE5E-8575454E9E7F}" destId="{0C0DB8D2-71F5-4CE5-8C3F-87D2CB99118B}" srcOrd="3" destOrd="0" parTransId="{9326B6E3-4A65-425B-996F-1FE989D89589}" sibTransId="{E6AEC9E5-CC41-4622-998B-46E36D0896AA}"/>
    <dgm:cxn modelId="{DC8D2B69-FD0E-4751-8F09-A3E3ACB12AB2}" type="presOf" srcId="{A3D7F334-40C2-4A33-AC48-8B9850D92A40}" destId="{27986BFB-CB5E-4134-8DB4-90B79CA515A7}" srcOrd="0" destOrd="0" presId="urn:microsoft.com/office/officeart/2005/8/layout/radial1"/>
    <dgm:cxn modelId="{EE5C4C7C-CEF7-49CB-ABAC-E2F09E7912D0}" srcId="{986D19E1-935A-41D2-AE5E-8575454E9E7F}" destId="{451D30A2-96D6-49D4-8878-7B5A24B517D5}" srcOrd="2" destOrd="0" parTransId="{060FB216-CB40-4D29-B4D1-BA8D92D95A0B}" sibTransId="{7BC870A4-6AE3-4A38-8CFB-ABE7DB1A4CF3}"/>
    <dgm:cxn modelId="{3DF61C84-5C4A-4C73-9B18-23FA8F8FB9DF}" srcId="{986D19E1-935A-41D2-AE5E-8575454E9E7F}" destId="{61DBF72D-23F0-4053-A5A5-024AEA79BC24}" srcOrd="1" destOrd="0" parTransId="{2BCE29E6-2E50-4676-99B3-10672AACE1DD}" sibTransId="{5A4B0B26-EE73-439D-9103-89EBBB179311}"/>
    <dgm:cxn modelId="{4DD19286-A6A5-4685-8D7F-754722C73C3E}" type="presOf" srcId="{9326B6E3-4A65-425B-996F-1FE989D89589}" destId="{1AFD0149-F1F9-4751-B5FB-11974352BDA8}" srcOrd="0" destOrd="0" presId="urn:microsoft.com/office/officeart/2005/8/layout/radial1"/>
    <dgm:cxn modelId="{4123E688-E011-4CA7-A510-ACBEFCE3F064}" type="presOf" srcId="{51F6C4D5-5193-4585-9788-2192D4F12400}" destId="{A161F275-2C1C-495F-8897-5BC4FD21619E}" srcOrd="0" destOrd="0" presId="urn:microsoft.com/office/officeart/2005/8/layout/radial1"/>
    <dgm:cxn modelId="{134DF59B-4DF7-495A-9DC1-BCAA918FEA83}" type="presOf" srcId="{060FB216-CB40-4D29-B4D1-BA8D92D95A0B}" destId="{F8E8168E-466C-47BB-92A3-CA07AE93DC65}" srcOrd="1" destOrd="0" presId="urn:microsoft.com/office/officeart/2005/8/layout/radial1"/>
    <dgm:cxn modelId="{0AB4F8A7-723E-4F96-B52F-67BBA3E31FE9}" type="presOf" srcId="{026B9F6F-AA83-40A4-BCCF-07C4A3BF24C1}" destId="{BF1BDEE2-F514-466E-8B5B-05E7E33CBC3F}" srcOrd="0" destOrd="0" presId="urn:microsoft.com/office/officeart/2005/8/layout/radial1"/>
    <dgm:cxn modelId="{7DBA0FB7-FF65-42AE-A253-9187AE47DF4D}" type="presOf" srcId="{51F6C4D5-5193-4585-9788-2192D4F12400}" destId="{CD9FB04C-1C47-48BF-BCD0-41814D497C14}" srcOrd="1" destOrd="0" presId="urn:microsoft.com/office/officeart/2005/8/layout/radial1"/>
    <dgm:cxn modelId="{F2F583C6-5A43-4131-AB61-185E558C6C61}" type="presOf" srcId="{2BCE29E6-2E50-4676-99B3-10672AACE1DD}" destId="{50CE5EE9-E3E8-40D5-B72A-AB157AC85BB4}" srcOrd="1" destOrd="0" presId="urn:microsoft.com/office/officeart/2005/8/layout/radial1"/>
    <dgm:cxn modelId="{BCF8ADD0-85D4-48AA-8885-F1927BD7070B}" type="presOf" srcId="{9326B6E3-4A65-425B-996F-1FE989D89589}" destId="{1CF152EF-40FA-467E-8A1E-7F5CE9618DF2}" srcOrd="1" destOrd="0" presId="urn:microsoft.com/office/officeart/2005/8/layout/radial1"/>
    <dgm:cxn modelId="{2FD9CDD0-0387-418C-8C36-CF7E657B7215}" type="presOf" srcId="{451D30A2-96D6-49D4-8878-7B5A24B517D5}" destId="{78D41214-EF83-4006-BE94-4A2AF515EE9F}" srcOrd="0" destOrd="0" presId="urn:microsoft.com/office/officeart/2005/8/layout/radial1"/>
    <dgm:cxn modelId="{06792DD5-1FF7-409D-9EB5-B16AC0120909}" srcId="{986D19E1-935A-41D2-AE5E-8575454E9E7F}" destId="{A3D7F334-40C2-4A33-AC48-8B9850D92A40}" srcOrd="0" destOrd="0" parTransId="{51F6C4D5-5193-4585-9788-2192D4F12400}" sibTransId="{9EB86D1C-67F6-4AFA-8E03-36E8AD469857}"/>
    <dgm:cxn modelId="{FC863FE3-1A9D-4431-8F2F-328C0645DCCE}" type="presOf" srcId="{0C0DB8D2-71F5-4CE5-8C3F-87D2CB99118B}" destId="{7CE1028A-0459-4460-92A8-1793C8B2D447}" srcOrd="0" destOrd="0" presId="urn:microsoft.com/office/officeart/2005/8/layout/radial1"/>
    <dgm:cxn modelId="{C288E3E4-CC50-4EC8-9559-D3BA93CF5163}" type="presOf" srcId="{060FB216-CB40-4D29-B4D1-BA8D92D95A0B}" destId="{526AF154-7E0F-43FC-A59A-0B6D7C9FE9B7}" srcOrd="0" destOrd="0" presId="urn:microsoft.com/office/officeart/2005/8/layout/radial1"/>
    <dgm:cxn modelId="{AA2C1F58-69DA-456C-9DE4-B7EB11D8EA3F}" type="presParOf" srcId="{BF1BDEE2-F514-466E-8B5B-05E7E33CBC3F}" destId="{1E04B3E7-A17D-4ECA-ADDE-BCF67FCEF2D8}" srcOrd="0" destOrd="0" presId="urn:microsoft.com/office/officeart/2005/8/layout/radial1"/>
    <dgm:cxn modelId="{8F011928-2B66-43E0-9C62-54283FE59DB8}" type="presParOf" srcId="{BF1BDEE2-F514-466E-8B5B-05E7E33CBC3F}" destId="{A161F275-2C1C-495F-8897-5BC4FD21619E}" srcOrd="1" destOrd="0" presId="urn:microsoft.com/office/officeart/2005/8/layout/radial1"/>
    <dgm:cxn modelId="{750291A4-AC44-45E3-A12B-A17662379ADF}" type="presParOf" srcId="{A161F275-2C1C-495F-8897-5BC4FD21619E}" destId="{CD9FB04C-1C47-48BF-BCD0-41814D497C14}" srcOrd="0" destOrd="0" presId="urn:microsoft.com/office/officeart/2005/8/layout/radial1"/>
    <dgm:cxn modelId="{B238C900-78A7-4EE0-8724-A25C19F04825}" type="presParOf" srcId="{BF1BDEE2-F514-466E-8B5B-05E7E33CBC3F}" destId="{27986BFB-CB5E-4134-8DB4-90B79CA515A7}" srcOrd="2" destOrd="0" presId="urn:microsoft.com/office/officeart/2005/8/layout/radial1"/>
    <dgm:cxn modelId="{C35B3506-1813-4EDF-8D43-0DD18D28B589}" type="presParOf" srcId="{BF1BDEE2-F514-466E-8B5B-05E7E33CBC3F}" destId="{24A9CF5A-4DB1-44F5-A82D-1CCBCA972DE6}" srcOrd="3" destOrd="0" presId="urn:microsoft.com/office/officeart/2005/8/layout/radial1"/>
    <dgm:cxn modelId="{C77E3DE6-1BC5-471D-AB9B-0E2435F04777}" type="presParOf" srcId="{24A9CF5A-4DB1-44F5-A82D-1CCBCA972DE6}" destId="{50CE5EE9-E3E8-40D5-B72A-AB157AC85BB4}" srcOrd="0" destOrd="0" presId="urn:microsoft.com/office/officeart/2005/8/layout/radial1"/>
    <dgm:cxn modelId="{45A7EE0C-831B-4BEB-89EF-E6CC3D5C7ED1}" type="presParOf" srcId="{BF1BDEE2-F514-466E-8B5B-05E7E33CBC3F}" destId="{BAF153FC-25B5-4EE8-AD35-D54A95F7F76B}" srcOrd="4" destOrd="0" presId="urn:microsoft.com/office/officeart/2005/8/layout/radial1"/>
    <dgm:cxn modelId="{142DE0EB-0B5E-446B-BB00-C1A8E33F688C}" type="presParOf" srcId="{BF1BDEE2-F514-466E-8B5B-05E7E33CBC3F}" destId="{526AF154-7E0F-43FC-A59A-0B6D7C9FE9B7}" srcOrd="5" destOrd="0" presId="urn:microsoft.com/office/officeart/2005/8/layout/radial1"/>
    <dgm:cxn modelId="{86A312B1-5205-45B9-8D26-82E0C22A4E7F}" type="presParOf" srcId="{526AF154-7E0F-43FC-A59A-0B6D7C9FE9B7}" destId="{F8E8168E-466C-47BB-92A3-CA07AE93DC65}" srcOrd="0" destOrd="0" presId="urn:microsoft.com/office/officeart/2005/8/layout/radial1"/>
    <dgm:cxn modelId="{7F1C17BA-94BE-4A21-B150-1EDC3AE2E8DB}" type="presParOf" srcId="{BF1BDEE2-F514-466E-8B5B-05E7E33CBC3F}" destId="{78D41214-EF83-4006-BE94-4A2AF515EE9F}" srcOrd="6" destOrd="0" presId="urn:microsoft.com/office/officeart/2005/8/layout/radial1"/>
    <dgm:cxn modelId="{5B6B36DD-10D0-499A-B922-7A5929F91B9D}" type="presParOf" srcId="{BF1BDEE2-F514-466E-8B5B-05E7E33CBC3F}" destId="{1AFD0149-F1F9-4751-B5FB-11974352BDA8}" srcOrd="7" destOrd="0" presId="urn:microsoft.com/office/officeart/2005/8/layout/radial1"/>
    <dgm:cxn modelId="{818D444D-0304-45AC-B1EA-BA5BECDE7090}" type="presParOf" srcId="{1AFD0149-F1F9-4751-B5FB-11974352BDA8}" destId="{1CF152EF-40FA-467E-8A1E-7F5CE9618DF2}" srcOrd="0" destOrd="0" presId="urn:microsoft.com/office/officeart/2005/8/layout/radial1"/>
    <dgm:cxn modelId="{5B2CCB04-F1F5-4C9D-B803-C7CE66E21C16}" type="presParOf" srcId="{BF1BDEE2-F514-466E-8B5B-05E7E33CBC3F}" destId="{7CE1028A-0459-4460-92A8-1793C8B2D44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716C8-BCF7-4C36-9995-AC528CED350F}" type="doc">
      <dgm:prSet loTypeId="urn:microsoft.com/office/officeart/2005/8/layout/hierarchy2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F4DCD-EDC0-4F8F-B20B-B87ABE43556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Advanced Manufacturing</a:t>
          </a:r>
        </a:p>
      </dgm:t>
    </dgm:pt>
    <dgm:pt modelId="{A7DA40AB-8A15-41F2-8653-A721FE606A6A}" type="parTrans" cxnId="{348B1CE2-DCD0-4B9F-8315-89410BA7EDB5}">
      <dgm:prSet/>
      <dgm:spPr/>
      <dgm:t>
        <a:bodyPr/>
        <a:lstStyle/>
        <a:p>
          <a:endParaRPr lang="en-US"/>
        </a:p>
      </dgm:t>
    </dgm:pt>
    <dgm:pt modelId="{BA20DCF6-99E0-4188-84FA-4CC414F6735B}" type="sibTrans" cxnId="{348B1CE2-DCD0-4B9F-8315-89410BA7EDB5}">
      <dgm:prSet/>
      <dgm:spPr/>
      <dgm:t>
        <a:bodyPr/>
        <a:lstStyle/>
        <a:p>
          <a:endParaRPr lang="en-US"/>
        </a:p>
      </dgm:t>
    </dgm:pt>
    <dgm:pt modelId="{74D87FBE-2063-4359-ABB7-7108E5CA915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Welders</a:t>
          </a:r>
        </a:p>
      </dgm:t>
    </dgm:pt>
    <dgm:pt modelId="{76302A02-7CD6-4D3B-8942-1F43DB50557F}" type="parTrans" cxnId="{865DBA7B-BC6C-4B18-B93E-1485BA07A0CF}">
      <dgm:prSet/>
      <dgm:spPr/>
      <dgm:t>
        <a:bodyPr/>
        <a:lstStyle/>
        <a:p>
          <a:endParaRPr lang="en-US"/>
        </a:p>
      </dgm:t>
    </dgm:pt>
    <dgm:pt modelId="{99960E20-ACED-45E9-8CCE-77C122CDF600}" type="sibTrans" cxnId="{865DBA7B-BC6C-4B18-B93E-1485BA07A0CF}">
      <dgm:prSet/>
      <dgm:spPr/>
      <dgm:t>
        <a:bodyPr/>
        <a:lstStyle/>
        <a:p>
          <a:endParaRPr lang="en-US"/>
        </a:p>
      </dgm:t>
    </dgm:pt>
    <dgm:pt modelId="{C73D32D1-6426-47B3-AF67-35118A520A9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Ag Power, Structural, Technical Systems</a:t>
          </a:r>
        </a:p>
      </dgm:t>
    </dgm:pt>
    <dgm:pt modelId="{DED62EB5-ABA2-4853-83F7-580AD5761523}" type="parTrans" cxnId="{4521B195-2A55-4D68-A510-A7B4E792E38D}">
      <dgm:prSet/>
      <dgm:spPr/>
      <dgm:t>
        <a:bodyPr/>
        <a:lstStyle/>
        <a:p>
          <a:endParaRPr lang="en-US"/>
        </a:p>
      </dgm:t>
    </dgm:pt>
    <dgm:pt modelId="{852E5FF5-0592-4360-95A5-50FDDF20C71D}" type="sibTrans" cxnId="{4521B195-2A55-4D68-A510-A7B4E792E38D}">
      <dgm:prSet/>
      <dgm:spPr/>
      <dgm:t>
        <a:bodyPr/>
        <a:lstStyle/>
        <a:p>
          <a:endParaRPr lang="en-US"/>
        </a:p>
      </dgm:t>
    </dgm:pt>
    <dgm:pt modelId="{9F9F701D-9D25-42CD-8410-7DF6D043A23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Welder Entry Level</a:t>
          </a:r>
        </a:p>
      </dgm:t>
    </dgm:pt>
    <dgm:pt modelId="{13807E0F-8EB6-4193-A107-7DA884CAF1AA}" type="parTrans" cxnId="{4CA18DAB-CB70-448E-A70E-9CC574DEB4B2}">
      <dgm:prSet/>
      <dgm:spPr/>
      <dgm:t>
        <a:bodyPr/>
        <a:lstStyle/>
        <a:p>
          <a:endParaRPr lang="en-US"/>
        </a:p>
      </dgm:t>
    </dgm:pt>
    <dgm:pt modelId="{A54616C4-D2BF-473C-B71A-E8577D5BE1F1}" type="sibTrans" cxnId="{4CA18DAB-CB70-448E-A70E-9CC574DEB4B2}">
      <dgm:prSet/>
      <dgm:spPr/>
      <dgm:t>
        <a:bodyPr/>
        <a:lstStyle/>
        <a:p>
          <a:endParaRPr lang="en-US"/>
        </a:p>
      </dgm:t>
    </dgm:pt>
    <dgm:pt modelId="{3D26536D-96F4-4AEF-9D5C-A4B04AA36C6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Welding Engineer</a:t>
          </a:r>
        </a:p>
      </dgm:t>
    </dgm:pt>
    <dgm:pt modelId="{14794266-BC17-446B-AA53-FE0213F6D6FB}" type="parTrans" cxnId="{EBF51618-D4F6-42E8-841E-1FB50158ADF3}">
      <dgm:prSet/>
      <dgm:spPr/>
      <dgm:t>
        <a:bodyPr/>
        <a:lstStyle/>
        <a:p>
          <a:endParaRPr lang="en-US"/>
        </a:p>
      </dgm:t>
    </dgm:pt>
    <dgm:pt modelId="{47E2B8AE-9A64-4D31-B232-21FE61D231AB}" type="sibTrans" cxnId="{EBF51618-D4F6-42E8-841E-1FB50158ADF3}">
      <dgm:prSet/>
      <dgm:spPr/>
      <dgm:t>
        <a:bodyPr/>
        <a:lstStyle/>
        <a:p>
          <a:endParaRPr lang="en-US"/>
        </a:p>
      </dgm:t>
    </dgm:pt>
    <dgm:pt modelId="{F1403F87-0351-4227-98D5-3781B67D04F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Welding Maintenance Technician</a:t>
          </a:r>
        </a:p>
      </dgm:t>
    </dgm:pt>
    <dgm:pt modelId="{B5F44C81-B3CF-4E18-ADE8-3B620A7BCEDC}" type="parTrans" cxnId="{07337D23-C841-4826-9F35-2918840E3244}">
      <dgm:prSet/>
      <dgm:spPr/>
      <dgm:t>
        <a:bodyPr/>
        <a:lstStyle/>
        <a:p>
          <a:endParaRPr lang="en-US"/>
        </a:p>
      </dgm:t>
    </dgm:pt>
    <dgm:pt modelId="{FAA03203-64F9-45A0-B25C-A91A728A620B}" type="sibTrans" cxnId="{07337D23-C841-4826-9F35-2918840E3244}">
      <dgm:prSet/>
      <dgm:spPr/>
      <dgm:t>
        <a:bodyPr/>
        <a:lstStyle/>
        <a:p>
          <a:endParaRPr lang="en-US"/>
        </a:p>
      </dgm:t>
    </dgm:pt>
    <dgm:pt modelId="{9A2F13E4-3491-4168-95A9-B51E2809B2AF}" type="pres">
      <dgm:prSet presAssocID="{7D1716C8-BCF7-4C36-9995-AC528CED35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FC0CF5-A54A-4668-A20F-6CD818BBD3FB}" type="pres">
      <dgm:prSet presAssocID="{BF9F4DCD-EDC0-4F8F-B20B-B87ABE435561}" presName="root1" presStyleCnt="0"/>
      <dgm:spPr/>
    </dgm:pt>
    <dgm:pt modelId="{647DF05F-5F39-4CDA-BEFF-546AD657B45E}" type="pres">
      <dgm:prSet presAssocID="{BF9F4DCD-EDC0-4F8F-B20B-B87ABE435561}" presName="LevelOneTextNode" presStyleLbl="node0" presStyleIdx="0" presStyleCnt="1">
        <dgm:presLayoutVars>
          <dgm:chPref val="3"/>
        </dgm:presLayoutVars>
      </dgm:prSet>
      <dgm:spPr/>
    </dgm:pt>
    <dgm:pt modelId="{0664C099-ADD8-4A15-9893-91AE64B25AE7}" type="pres">
      <dgm:prSet presAssocID="{BF9F4DCD-EDC0-4F8F-B20B-B87ABE435561}" presName="level2hierChild" presStyleCnt="0"/>
      <dgm:spPr/>
    </dgm:pt>
    <dgm:pt modelId="{4A7BCBE4-31DB-4208-AD7A-BF8C48BB9292}" type="pres">
      <dgm:prSet presAssocID="{76302A02-7CD6-4D3B-8942-1F43DB50557F}" presName="conn2-1" presStyleLbl="parChTrans1D2" presStyleIdx="0" presStyleCnt="1"/>
      <dgm:spPr/>
    </dgm:pt>
    <dgm:pt modelId="{749F8635-A7F0-43F4-9B1C-1BF1263ACA4B}" type="pres">
      <dgm:prSet presAssocID="{76302A02-7CD6-4D3B-8942-1F43DB50557F}" presName="connTx" presStyleLbl="parChTrans1D2" presStyleIdx="0" presStyleCnt="1"/>
      <dgm:spPr/>
    </dgm:pt>
    <dgm:pt modelId="{2F75E771-A935-4720-8C64-2162D29F45B5}" type="pres">
      <dgm:prSet presAssocID="{74D87FBE-2063-4359-ABB7-7108E5CA9156}" presName="root2" presStyleCnt="0"/>
      <dgm:spPr/>
    </dgm:pt>
    <dgm:pt modelId="{AB672BF6-D6DF-446F-BDA0-A42919D70560}" type="pres">
      <dgm:prSet presAssocID="{74D87FBE-2063-4359-ABB7-7108E5CA9156}" presName="LevelTwoTextNode" presStyleLbl="node2" presStyleIdx="0" presStyleCnt="1">
        <dgm:presLayoutVars>
          <dgm:chPref val="3"/>
        </dgm:presLayoutVars>
      </dgm:prSet>
      <dgm:spPr/>
    </dgm:pt>
    <dgm:pt modelId="{F8429128-D9AC-4A5A-8202-412CBCC7C5F5}" type="pres">
      <dgm:prSet presAssocID="{74D87FBE-2063-4359-ABB7-7108E5CA9156}" presName="level3hierChild" presStyleCnt="0"/>
      <dgm:spPr/>
    </dgm:pt>
    <dgm:pt modelId="{5F2BF4A6-A44C-4F33-8ABE-91BA667BC5CA}" type="pres">
      <dgm:prSet presAssocID="{DED62EB5-ABA2-4853-83F7-580AD5761523}" presName="conn2-1" presStyleLbl="parChTrans1D3" presStyleIdx="0" presStyleCnt="4"/>
      <dgm:spPr/>
    </dgm:pt>
    <dgm:pt modelId="{6860FD2B-8BE8-4F20-8384-88C34F51229D}" type="pres">
      <dgm:prSet presAssocID="{DED62EB5-ABA2-4853-83F7-580AD5761523}" presName="connTx" presStyleLbl="parChTrans1D3" presStyleIdx="0" presStyleCnt="4"/>
      <dgm:spPr/>
    </dgm:pt>
    <dgm:pt modelId="{B8CF96A5-758E-48A6-80EC-DC4A3E197FA2}" type="pres">
      <dgm:prSet presAssocID="{C73D32D1-6426-47B3-AF67-35118A520A97}" presName="root2" presStyleCnt="0"/>
      <dgm:spPr/>
    </dgm:pt>
    <dgm:pt modelId="{A85BEF70-8BAA-47AC-B2D3-6ADD281A5FFA}" type="pres">
      <dgm:prSet presAssocID="{C73D32D1-6426-47B3-AF67-35118A520A97}" presName="LevelTwoTextNode" presStyleLbl="node3" presStyleIdx="0" presStyleCnt="4">
        <dgm:presLayoutVars>
          <dgm:chPref val="3"/>
        </dgm:presLayoutVars>
      </dgm:prSet>
      <dgm:spPr/>
    </dgm:pt>
    <dgm:pt modelId="{8B3D4E6D-C044-4B5F-96C0-F5CB01BC84E9}" type="pres">
      <dgm:prSet presAssocID="{C73D32D1-6426-47B3-AF67-35118A520A97}" presName="level3hierChild" presStyleCnt="0"/>
      <dgm:spPr/>
    </dgm:pt>
    <dgm:pt modelId="{B5DA361E-89B3-4184-91EA-C28D6165D2E5}" type="pres">
      <dgm:prSet presAssocID="{13807E0F-8EB6-4193-A107-7DA884CAF1AA}" presName="conn2-1" presStyleLbl="parChTrans1D3" presStyleIdx="1" presStyleCnt="4"/>
      <dgm:spPr/>
    </dgm:pt>
    <dgm:pt modelId="{EA1FA131-358A-4F41-BBC0-C11C8C1C7ACA}" type="pres">
      <dgm:prSet presAssocID="{13807E0F-8EB6-4193-A107-7DA884CAF1AA}" presName="connTx" presStyleLbl="parChTrans1D3" presStyleIdx="1" presStyleCnt="4"/>
      <dgm:spPr/>
    </dgm:pt>
    <dgm:pt modelId="{14E8A9D1-9B70-429E-8B84-BF592B338C31}" type="pres">
      <dgm:prSet presAssocID="{9F9F701D-9D25-42CD-8410-7DF6D043A232}" presName="root2" presStyleCnt="0"/>
      <dgm:spPr/>
    </dgm:pt>
    <dgm:pt modelId="{9B6C97BF-398B-4D68-BA54-15D2D4EF8EF4}" type="pres">
      <dgm:prSet presAssocID="{9F9F701D-9D25-42CD-8410-7DF6D043A232}" presName="LevelTwoTextNode" presStyleLbl="node3" presStyleIdx="1" presStyleCnt="4">
        <dgm:presLayoutVars>
          <dgm:chPref val="3"/>
        </dgm:presLayoutVars>
      </dgm:prSet>
      <dgm:spPr/>
    </dgm:pt>
    <dgm:pt modelId="{9E693400-D88D-49AF-BD02-50AB5C8C9003}" type="pres">
      <dgm:prSet presAssocID="{9F9F701D-9D25-42CD-8410-7DF6D043A232}" presName="level3hierChild" presStyleCnt="0"/>
      <dgm:spPr/>
    </dgm:pt>
    <dgm:pt modelId="{9F6D0253-1139-42D2-B65F-CD3735F2A99A}" type="pres">
      <dgm:prSet presAssocID="{14794266-BC17-446B-AA53-FE0213F6D6FB}" presName="conn2-1" presStyleLbl="parChTrans1D3" presStyleIdx="2" presStyleCnt="4"/>
      <dgm:spPr/>
    </dgm:pt>
    <dgm:pt modelId="{E510140B-FBDE-4579-B514-3525CCCC0778}" type="pres">
      <dgm:prSet presAssocID="{14794266-BC17-446B-AA53-FE0213F6D6FB}" presName="connTx" presStyleLbl="parChTrans1D3" presStyleIdx="2" presStyleCnt="4"/>
      <dgm:spPr/>
    </dgm:pt>
    <dgm:pt modelId="{67AD3DE7-45FC-49CD-8598-14A0DDB95B61}" type="pres">
      <dgm:prSet presAssocID="{3D26536D-96F4-4AEF-9D5C-A4B04AA36C61}" presName="root2" presStyleCnt="0"/>
      <dgm:spPr/>
    </dgm:pt>
    <dgm:pt modelId="{F20334C7-BBE7-45EA-A063-F8DD3B6883CB}" type="pres">
      <dgm:prSet presAssocID="{3D26536D-96F4-4AEF-9D5C-A4B04AA36C61}" presName="LevelTwoTextNode" presStyleLbl="node3" presStyleIdx="2" presStyleCnt="4">
        <dgm:presLayoutVars>
          <dgm:chPref val="3"/>
        </dgm:presLayoutVars>
      </dgm:prSet>
      <dgm:spPr/>
    </dgm:pt>
    <dgm:pt modelId="{1D9D8FCC-CE97-46F9-A4ED-386D2A569AB8}" type="pres">
      <dgm:prSet presAssocID="{3D26536D-96F4-4AEF-9D5C-A4B04AA36C61}" presName="level3hierChild" presStyleCnt="0"/>
      <dgm:spPr/>
    </dgm:pt>
    <dgm:pt modelId="{DDCEFD97-DFEC-482D-9C4D-1ECB1D8EE828}" type="pres">
      <dgm:prSet presAssocID="{B5F44C81-B3CF-4E18-ADE8-3B620A7BCEDC}" presName="conn2-1" presStyleLbl="parChTrans1D3" presStyleIdx="3" presStyleCnt="4"/>
      <dgm:spPr/>
    </dgm:pt>
    <dgm:pt modelId="{304B7FA4-0985-424A-B9D8-F6B696A593A6}" type="pres">
      <dgm:prSet presAssocID="{B5F44C81-B3CF-4E18-ADE8-3B620A7BCEDC}" presName="connTx" presStyleLbl="parChTrans1D3" presStyleIdx="3" presStyleCnt="4"/>
      <dgm:spPr/>
    </dgm:pt>
    <dgm:pt modelId="{F87AB3F7-7E12-4F4C-A219-420506AB98E4}" type="pres">
      <dgm:prSet presAssocID="{F1403F87-0351-4227-98D5-3781B67D04F6}" presName="root2" presStyleCnt="0"/>
      <dgm:spPr/>
    </dgm:pt>
    <dgm:pt modelId="{B966EFE3-180E-42F0-9292-C773452EB8D7}" type="pres">
      <dgm:prSet presAssocID="{F1403F87-0351-4227-98D5-3781B67D04F6}" presName="LevelTwoTextNode" presStyleLbl="node3" presStyleIdx="3" presStyleCnt="4">
        <dgm:presLayoutVars>
          <dgm:chPref val="3"/>
        </dgm:presLayoutVars>
      </dgm:prSet>
      <dgm:spPr/>
    </dgm:pt>
    <dgm:pt modelId="{00263A57-9C33-4D37-821A-F5AEA9C8AAED}" type="pres">
      <dgm:prSet presAssocID="{F1403F87-0351-4227-98D5-3781B67D04F6}" presName="level3hierChild" presStyleCnt="0"/>
      <dgm:spPr/>
    </dgm:pt>
  </dgm:ptLst>
  <dgm:cxnLst>
    <dgm:cxn modelId="{8908940B-7E1F-4C69-BF07-F1689A1565B6}" type="presOf" srcId="{13807E0F-8EB6-4193-A107-7DA884CAF1AA}" destId="{B5DA361E-89B3-4184-91EA-C28D6165D2E5}" srcOrd="0" destOrd="0" presId="urn:microsoft.com/office/officeart/2005/8/layout/hierarchy2"/>
    <dgm:cxn modelId="{EBF51618-D4F6-42E8-841E-1FB50158ADF3}" srcId="{74D87FBE-2063-4359-ABB7-7108E5CA9156}" destId="{3D26536D-96F4-4AEF-9D5C-A4B04AA36C61}" srcOrd="2" destOrd="0" parTransId="{14794266-BC17-446B-AA53-FE0213F6D6FB}" sibTransId="{47E2B8AE-9A64-4D31-B232-21FE61D231AB}"/>
    <dgm:cxn modelId="{4D53321A-1732-4F93-9763-D68154E427C5}" type="presOf" srcId="{DED62EB5-ABA2-4853-83F7-580AD5761523}" destId="{5F2BF4A6-A44C-4F33-8ABE-91BA667BC5CA}" srcOrd="0" destOrd="0" presId="urn:microsoft.com/office/officeart/2005/8/layout/hierarchy2"/>
    <dgm:cxn modelId="{07337D23-C841-4826-9F35-2918840E3244}" srcId="{74D87FBE-2063-4359-ABB7-7108E5CA9156}" destId="{F1403F87-0351-4227-98D5-3781B67D04F6}" srcOrd="3" destOrd="0" parTransId="{B5F44C81-B3CF-4E18-ADE8-3B620A7BCEDC}" sibTransId="{FAA03203-64F9-45A0-B25C-A91A728A620B}"/>
    <dgm:cxn modelId="{62D47024-8A35-48C0-B47B-6AE84FA881D2}" type="presOf" srcId="{13807E0F-8EB6-4193-A107-7DA884CAF1AA}" destId="{EA1FA131-358A-4F41-BBC0-C11C8C1C7ACA}" srcOrd="1" destOrd="0" presId="urn:microsoft.com/office/officeart/2005/8/layout/hierarchy2"/>
    <dgm:cxn modelId="{8CDCE236-0FB4-4519-8559-D3C39F8B7D6F}" type="presOf" srcId="{B5F44C81-B3CF-4E18-ADE8-3B620A7BCEDC}" destId="{304B7FA4-0985-424A-B9D8-F6B696A593A6}" srcOrd="1" destOrd="0" presId="urn:microsoft.com/office/officeart/2005/8/layout/hierarchy2"/>
    <dgm:cxn modelId="{C5BDF23E-4EA6-4578-B788-C81857F786B8}" type="presOf" srcId="{C73D32D1-6426-47B3-AF67-35118A520A97}" destId="{A85BEF70-8BAA-47AC-B2D3-6ADD281A5FFA}" srcOrd="0" destOrd="0" presId="urn:microsoft.com/office/officeart/2005/8/layout/hierarchy2"/>
    <dgm:cxn modelId="{4E642A4C-30E5-4F5C-8EA7-2B502E14FE3D}" type="presOf" srcId="{F1403F87-0351-4227-98D5-3781B67D04F6}" destId="{B966EFE3-180E-42F0-9292-C773452EB8D7}" srcOrd="0" destOrd="0" presId="urn:microsoft.com/office/officeart/2005/8/layout/hierarchy2"/>
    <dgm:cxn modelId="{D54EFE4C-7205-4641-8A74-616ACFEFBD42}" type="presOf" srcId="{76302A02-7CD6-4D3B-8942-1F43DB50557F}" destId="{749F8635-A7F0-43F4-9B1C-1BF1263ACA4B}" srcOrd="1" destOrd="0" presId="urn:microsoft.com/office/officeart/2005/8/layout/hierarchy2"/>
    <dgm:cxn modelId="{ADF1E656-4955-4A0F-B736-614C1A66F218}" type="presOf" srcId="{BF9F4DCD-EDC0-4F8F-B20B-B87ABE435561}" destId="{647DF05F-5F39-4CDA-BEFF-546AD657B45E}" srcOrd="0" destOrd="0" presId="urn:microsoft.com/office/officeart/2005/8/layout/hierarchy2"/>
    <dgm:cxn modelId="{865DBA7B-BC6C-4B18-B93E-1485BA07A0CF}" srcId="{BF9F4DCD-EDC0-4F8F-B20B-B87ABE435561}" destId="{74D87FBE-2063-4359-ABB7-7108E5CA9156}" srcOrd="0" destOrd="0" parTransId="{76302A02-7CD6-4D3B-8942-1F43DB50557F}" sibTransId="{99960E20-ACED-45E9-8CCE-77C122CDF600}"/>
    <dgm:cxn modelId="{8184247D-EA0D-4C62-875E-EED6C43DC05E}" type="presOf" srcId="{B5F44C81-B3CF-4E18-ADE8-3B620A7BCEDC}" destId="{DDCEFD97-DFEC-482D-9C4D-1ECB1D8EE828}" srcOrd="0" destOrd="0" presId="urn:microsoft.com/office/officeart/2005/8/layout/hierarchy2"/>
    <dgm:cxn modelId="{9DE77C89-280E-49FD-B53D-320224545E8B}" type="presOf" srcId="{14794266-BC17-446B-AA53-FE0213F6D6FB}" destId="{9F6D0253-1139-42D2-B65F-CD3735F2A99A}" srcOrd="0" destOrd="0" presId="urn:microsoft.com/office/officeart/2005/8/layout/hierarchy2"/>
    <dgm:cxn modelId="{BF596B8F-9D4F-4229-AFCA-136A9880D8BB}" type="presOf" srcId="{DED62EB5-ABA2-4853-83F7-580AD5761523}" destId="{6860FD2B-8BE8-4F20-8384-88C34F51229D}" srcOrd="1" destOrd="0" presId="urn:microsoft.com/office/officeart/2005/8/layout/hierarchy2"/>
    <dgm:cxn modelId="{4521B195-2A55-4D68-A510-A7B4E792E38D}" srcId="{74D87FBE-2063-4359-ABB7-7108E5CA9156}" destId="{C73D32D1-6426-47B3-AF67-35118A520A97}" srcOrd="0" destOrd="0" parTransId="{DED62EB5-ABA2-4853-83F7-580AD5761523}" sibTransId="{852E5FF5-0592-4360-95A5-50FDDF20C71D}"/>
    <dgm:cxn modelId="{4CA18DAB-CB70-448E-A70E-9CC574DEB4B2}" srcId="{74D87FBE-2063-4359-ABB7-7108E5CA9156}" destId="{9F9F701D-9D25-42CD-8410-7DF6D043A232}" srcOrd="1" destOrd="0" parTransId="{13807E0F-8EB6-4193-A107-7DA884CAF1AA}" sibTransId="{A54616C4-D2BF-473C-B71A-E8577D5BE1F1}"/>
    <dgm:cxn modelId="{25B665AE-F958-497E-8BDF-820042A1852E}" type="presOf" srcId="{14794266-BC17-446B-AA53-FE0213F6D6FB}" destId="{E510140B-FBDE-4579-B514-3525CCCC0778}" srcOrd="1" destOrd="0" presId="urn:microsoft.com/office/officeart/2005/8/layout/hierarchy2"/>
    <dgm:cxn modelId="{2492CACB-D672-4C6A-9568-DFABC2ECE9C5}" type="presOf" srcId="{76302A02-7CD6-4D3B-8942-1F43DB50557F}" destId="{4A7BCBE4-31DB-4208-AD7A-BF8C48BB9292}" srcOrd="0" destOrd="0" presId="urn:microsoft.com/office/officeart/2005/8/layout/hierarchy2"/>
    <dgm:cxn modelId="{21B014D9-0138-41CA-A2C6-C30857787AC4}" type="presOf" srcId="{9F9F701D-9D25-42CD-8410-7DF6D043A232}" destId="{9B6C97BF-398B-4D68-BA54-15D2D4EF8EF4}" srcOrd="0" destOrd="0" presId="urn:microsoft.com/office/officeart/2005/8/layout/hierarchy2"/>
    <dgm:cxn modelId="{348B1CE2-DCD0-4B9F-8315-89410BA7EDB5}" srcId="{7D1716C8-BCF7-4C36-9995-AC528CED350F}" destId="{BF9F4DCD-EDC0-4F8F-B20B-B87ABE435561}" srcOrd="0" destOrd="0" parTransId="{A7DA40AB-8A15-41F2-8653-A721FE606A6A}" sibTransId="{BA20DCF6-99E0-4188-84FA-4CC414F6735B}"/>
    <dgm:cxn modelId="{46188CE6-F763-4204-ACA1-24A30CEEB00E}" type="presOf" srcId="{7D1716C8-BCF7-4C36-9995-AC528CED350F}" destId="{9A2F13E4-3491-4168-95A9-B51E2809B2AF}" srcOrd="0" destOrd="0" presId="urn:microsoft.com/office/officeart/2005/8/layout/hierarchy2"/>
    <dgm:cxn modelId="{ED9C5CEB-949A-487A-9497-BCD643424456}" type="presOf" srcId="{74D87FBE-2063-4359-ABB7-7108E5CA9156}" destId="{AB672BF6-D6DF-446F-BDA0-A42919D70560}" srcOrd="0" destOrd="0" presId="urn:microsoft.com/office/officeart/2005/8/layout/hierarchy2"/>
    <dgm:cxn modelId="{54E86EFA-4002-4D3C-B0BB-DB60A75BFE04}" type="presOf" srcId="{3D26536D-96F4-4AEF-9D5C-A4B04AA36C61}" destId="{F20334C7-BBE7-45EA-A063-F8DD3B6883CB}" srcOrd="0" destOrd="0" presId="urn:microsoft.com/office/officeart/2005/8/layout/hierarchy2"/>
    <dgm:cxn modelId="{FE7F2AEB-0855-48EA-9DB1-3F43CE2E7ABF}" type="presParOf" srcId="{9A2F13E4-3491-4168-95A9-B51E2809B2AF}" destId="{72FC0CF5-A54A-4668-A20F-6CD818BBD3FB}" srcOrd="0" destOrd="0" presId="urn:microsoft.com/office/officeart/2005/8/layout/hierarchy2"/>
    <dgm:cxn modelId="{2C0E1FD5-41AD-44B4-BF24-2D4C81562C8A}" type="presParOf" srcId="{72FC0CF5-A54A-4668-A20F-6CD818BBD3FB}" destId="{647DF05F-5F39-4CDA-BEFF-546AD657B45E}" srcOrd="0" destOrd="0" presId="urn:microsoft.com/office/officeart/2005/8/layout/hierarchy2"/>
    <dgm:cxn modelId="{F6457DDE-BEA4-4F13-A434-968F855D42C8}" type="presParOf" srcId="{72FC0CF5-A54A-4668-A20F-6CD818BBD3FB}" destId="{0664C099-ADD8-4A15-9893-91AE64B25AE7}" srcOrd="1" destOrd="0" presId="urn:microsoft.com/office/officeart/2005/8/layout/hierarchy2"/>
    <dgm:cxn modelId="{75372CCF-48D9-479E-9418-170DA6D0AED0}" type="presParOf" srcId="{0664C099-ADD8-4A15-9893-91AE64B25AE7}" destId="{4A7BCBE4-31DB-4208-AD7A-BF8C48BB9292}" srcOrd="0" destOrd="0" presId="urn:microsoft.com/office/officeart/2005/8/layout/hierarchy2"/>
    <dgm:cxn modelId="{0D59F9BD-EF95-4785-93B1-EA4F00BFA562}" type="presParOf" srcId="{4A7BCBE4-31DB-4208-AD7A-BF8C48BB9292}" destId="{749F8635-A7F0-43F4-9B1C-1BF1263ACA4B}" srcOrd="0" destOrd="0" presId="urn:microsoft.com/office/officeart/2005/8/layout/hierarchy2"/>
    <dgm:cxn modelId="{18356904-9571-4718-8D37-6BB14299436A}" type="presParOf" srcId="{0664C099-ADD8-4A15-9893-91AE64B25AE7}" destId="{2F75E771-A935-4720-8C64-2162D29F45B5}" srcOrd="1" destOrd="0" presId="urn:microsoft.com/office/officeart/2005/8/layout/hierarchy2"/>
    <dgm:cxn modelId="{8805C26D-167C-49C8-BB29-3A9C5BE1C0E2}" type="presParOf" srcId="{2F75E771-A935-4720-8C64-2162D29F45B5}" destId="{AB672BF6-D6DF-446F-BDA0-A42919D70560}" srcOrd="0" destOrd="0" presId="urn:microsoft.com/office/officeart/2005/8/layout/hierarchy2"/>
    <dgm:cxn modelId="{899187DC-438C-4E55-9D8D-85BF95DE0F95}" type="presParOf" srcId="{2F75E771-A935-4720-8C64-2162D29F45B5}" destId="{F8429128-D9AC-4A5A-8202-412CBCC7C5F5}" srcOrd="1" destOrd="0" presId="urn:microsoft.com/office/officeart/2005/8/layout/hierarchy2"/>
    <dgm:cxn modelId="{42D10C98-906A-4B52-9EDD-E9F5C9CEAD3B}" type="presParOf" srcId="{F8429128-D9AC-4A5A-8202-412CBCC7C5F5}" destId="{5F2BF4A6-A44C-4F33-8ABE-91BA667BC5CA}" srcOrd="0" destOrd="0" presId="urn:microsoft.com/office/officeart/2005/8/layout/hierarchy2"/>
    <dgm:cxn modelId="{08678FB5-CA8F-4DDB-8BD9-D86FC658BF58}" type="presParOf" srcId="{5F2BF4A6-A44C-4F33-8ABE-91BA667BC5CA}" destId="{6860FD2B-8BE8-4F20-8384-88C34F51229D}" srcOrd="0" destOrd="0" presId="urn:microsoft.com/office/officeart/2005/8/layout/hierarchy2"/>
    <dgm:cxn modelId="{B855518D-F4DA-48FC-BB66-5F99AC37833C}" type="presParOf" srcId="{F8429128-D9AC-4A5A-8202-412CBCC7C5F5}" destId="{B8CF96A5-758E-48A6-80EC-DC4A3E197FA2}" srcOrd="1" destOrd="0" presId="urn:microsoft.com/office/officeart/2005/8/layout/hierarchy2"/>
    <dgm:cxn modelId="{2528DDA2-0A3C-40C2-B136-517C9FCF9CD8}" type="presParOf" srcId="{B8CF96A5-758E-48A6-80EC-DC4A3E197FA2}" destId="{A85BEF70-8BAA-47AC-B2D3-6ADD281A5FFA}" srcOrd="0" destOrd="0" presId="urn:microsoft.com/office/officeart/2005/8/layout/hierarchy2"/>
    <dgm:cxn modelId="{EB7456DA-163B-47C2-8770-763AE7B5516D}" type="presParOf" srcId="{B8CF96A5-758E-48A6-80EC-DC4A3E197FA2}" destId="{8B3D4E6D-C044-4B5F-96C0-F5CB01BC84E9}" srcOrd="1" destOrd="0" presId="urn:microsoft.com/office/officeart/2005/8/layout/hierarchy2"/>
    <dgm:cxn modelId="{898C5E5D-38FC-4443-A0ED-9D107988EE6B}" type="presParOf" srcId="{F8429128-D9AC-4A5A-8202-412CBCC7C5F5}" destId="{B5DA361E-89B3-4184-91EA-C28D6165D2E5}" srcOrd="2" destOrd="0" presId="urn:microsoft.com/office/officeart/2005/8/layout/hierarchy2"/>
    <dgm:cxn modelId="{87D4C70B-9895-4B43-BD23-47D948909309}" type="presParOf" srcId="{B5DA361E-89B3-4184-91EA-C28D6165D2E5}" destId="{EA1FA131-358A-4F41-BBC0-C11C8C1C7ACA}" srcOrd="0" destOrd="0" presId="urn:microsoft.com/office/officeart/2005/8/layout/hierarchy2"/>
    <dgm:cxn modelId="{ED2D6CB2-8BDF-4135-A4F3-402D37B89EDB}" type="presParOf" srcId="{F8429128-D9AC-4A5A-8202-412CBCC7C5F5}" destId="{14E8A9D1-9B70-429E-8B84-BF592B338C31}" srcOrd="3" destOrd="0" presId="urn:microsoft.com/office/officeart/2005/8/layout/hierarchy2"/>
    <dgm:cxn modelId="{0B747B9C-2676-46A1-8168-69B1A412A220}" type="presParOf" srcId="{14E8A9D1-9B70-429E-8B84-BF592B338C31}" destId="{9B6C97BF-398B-4D68-BA54-15D2D4EF8EF4}" srcOrd="0" destOrd="0" presId="urn:microsoft.com/office/officeart/2005/8/layout/hierarchy2"/>
    <dgm:cxn modelId="{9B3DA0F0-DCDD-4B17-BA1C-0BCE304BDC38}" type="presParOf" srcId="{14E8A9D1-9B70-429E-8B84-BF592B338C31}" destId="{9E693400-D88D-49AF-BD02-50AB5C8C9003}" srcOrd="1" destOrd="0" presId="urn:microsoft.com/office/officeart/2005/8/layout/hierarchy2"/>
    <dgm:cxn modelId="{0B3D1809-891B-4124-9C41-8ECB1AE9E773}" type="presParOf" srcId="{F8429128-D9AC-4A5A-8202-412CBCC7C5F5}" destId="{9F6D0253-1139-42D2-B65F-CD3735F2A99A}" srcOrd="4" destOrd="0" presId="urn:microsoft.com/office/officeart/2005/8/layout/hierarchy2"/>
    <dgm:cxn modelId="{E7F409BB-115B-4A33-9745-9176C33F0A86}" type="presParOf" srcId="{9F6D0253-1139-42D2-B65F-CD3735F2A99A}" destId="{E510140B-FBDE-4579-B514-3525CCCC0778}" srcOrd="0" destOrd="0" presId="urn:microsoft.com/office/officeart/2005/8/layout/hierarchy2"/>
    <dgm:cxn modelId="{90668FBB-E137-40F5-A6EE-0DECC30A793A}" type="presParOf" srcId="{F8429128-D9AC-4A5A-8202-412CBCC7C5F5}" destId="{67AD3DE7-45FC-49CD-8598-14A0DDB95B61}" srcOrd="5" destOrd="0" presId="urn:microsoft.com/office/officeart/2005/8/layout/hierarchy2"/>
    <dgm:cxn modelId="{7FD4CE7A-110B-4CA6-98A5-3401370CD441}" type="presParOf" srcId="{67AD3DE7-45FC-49CD-8598-14A0DDB95B61}" destId="{F20334C7-BBE7-45EA-A063-F8DD3B6883CB}" srcOrd="0" destOrd="0" presId="urn:microsoft.com/office/officeart/2005/8/layout/hierarchy2"/>
    <dgm:cxn modelId="{C052EBD2-9796-4B9F-AC5F-4DD47963BF2F}" type="presParOf" srcId="{67AD3DE7-45FC-49CD-8598-14A0DDB95B61}" destId="{1D9D8FCC-CE97-46F9-A4ED-386D2A569AB8}" srcOrd="1" destOrd="0" presId="urn:microsoft.com/office/officeart/2005/8/layout/hierarchy2"/>
    <dgm:cxn modelId="{D730A3A4-63C7-4F22-9092-2A0BD88CAFB7}" type="presParOf" srcId="{F8429128-D9AC-4A5A-8202-412CBCC7C5F5}" destId="{DDCEFD97-DFEC-482D-9C4D-1ECB1D8EE828}" srcOrd="6" destOrd="0" presId="urn:microsoft.com/office/officeart/2005/8/layout/hierarchy2"/>
    <dgm:cxn modelId="{9D99C0E2-9A3B-4D0A-B393-C81C07053130}" type="presParOf" srcId="{DDCEFD97-DFEC-482D-9C4D-1ECB1D8EE828}" destId="{304B7FA4-0985-424A-B9D8-F6B696A593A6}" srcOrd="0" destOrd="0" presId="urn:microsoft.com/office/officeart/2005/8/layout/hierarchy2"/>
    <dgm:cxn modelId="{E98F4FC7-C9BC-43C4-BFFB-75442DBABC16}" type="presParOf" srcId="{F8429128-D9AC-4A5A-8202-412CBCC7C5F5}" destId="{F87AB3F7-7E12-4F4C-A219-420506AB98E4}" srcOrd="7" destOrd="0" presId="urn:microsoft.com/office/officeart/2005/8/layout/hierarchy2"/>
    <dgm:cxn modelId="{FF9E440F-E632-4EDF-8050-78FD34437AA2}" type="presParOf" srcId="{F87AB3F7-7E12-4F4C-A219-420506AB98E4}" destId="{B966EFE3-180E-42F0-9292-C773452EB8D7}" srcOrd="0" destOrd="0" presId="urn:microsoft.com/office/officeart/2005/8/layout/hierarchy2"/>
    <dgm:cxn modelId="{DE23DE37-DC73-46A3-9BA7-84D5D1691592}" type="presParOf" srcId="{F87AB3F7-7E12-4F4C-A219-420506AB98E4}" destId="{00263A57-9C33-4D37-821A-F5AEA9C8AA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10FEE-3CFA-4B3D-982B-FAD07574EE86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1568A87B-991E-469D-8D25-0EE38A84AF8D}">
      <dgm:prSet phldrT="[Text]" custT="1"/>
      <dgm:spPr/>
      <dgm:t>
        <a:bodyPr/>
        <a:lstStyle/>
        <a:p>
          <a:r>
            <a:rPr lang="en-US" sz="1900" dirty="0"/>
            <a:t>K-12 </a:t>
          </a:r>
        </a:p>
        <a:p>
          <a:r>
            <a:rPr lang="en-US" sz="1900" dirty="0"/>
            <a:t>Leaders</a:t>
          </a:r>
        </a:p>
      </dgm:t>
    </dgm:pt>
    <dgm:pt modelId="{D2DDC451-2BF2-44D4-929C-887FBB9F8899}" type="parTrans" cxnId="{C79AD48A-995C-47C6-8CEF-3B8C07B45D17}">
      <dgm:prSet/>
      <dgm:spPr/>
      <dgm:t>
        <a:bodyPr/>
        <a:lstStyle/>
        <a:p>
          <a:endParaRPr lang="en-US"/>
        </a:p>
      </dgm:t>
    </dgm:pt>
    <dgm:pt modelId="{01C87855-2EC5-4A96-AF00-798C4B37B4AC}" type="sibTrans" cxnId="{C79AD48A-995C-47C6-8CEF-3B8C07B45D17}">
      <dgm:prSet/>
      <dgm:spPr/>
      <dgm:t>
        <a:bodyPr/>
        <a:lstStyle/>
        <a:p>
          <a:endParaRPr lang="en-US"/>
        </a:p>
      </dgm:t>
    </dgm:pt>
    <dgm:pt modelId="{847EE4EB-2871-466A-9F69-1936D67F8E1F}">
      <dgm:prSet phldrT="[Text]" custT="1"/>
      <dgm:spPr/>
      <dgm:t>
        <a:bodyPr/>
        <a:lstStyle/>
        <a:p>
          <a:r>
            <a:rPr lang="en-US" sz="1900" dirty="0"/>
            <a:t>Business &amp; Industry Partners</a:t>
          </a:r>
        </a:p>
      </dgm:t>
    </dgm:pt>
    <dgm:pt modelId="{16AECDF6-7DDE-4D2E-9FFF-406214A41D18}" type="parTrans" cxnId="{0D725884-4AF6-4AAF-8392-28971ADDF67F}">
      <dgm:prSet/>
      <dgm:spPr/>
      <dgm:t>
        <a:bodyPr/>
        <a:lstStyle/>
        <a:p>
          <a:endParaRPr lang="en-US"/>
        </a:p>
      </dgm:t>
    </dgm:pt>
    <dgm:pt modelId="{28AA63A2-AF70-466A-A3B4-346F4948BB37}" type="sibTrans" cxnId="{0D725884-4AF6-4AAF-8392-28971ADDF67F}">
      <dgm:prSet/>
      <dgm:spPr/>
      <dgm:t>
        <a:bodyPr/>
        <a:lstStyle/>
        <a:p>
          <a:endParaRPr lang="en-US"/>
        </a:p>
      </dgm:t>
    </dgm:pt>
    <dgm:pt modelId="{2FB43FF2-6721-4CB4-BB01-920BC87A8AEF}">
      <dgm:prSet phldrT="[Text]" custT="1"/>
      <dgm:spPr/>
      <dgm:t>
        <a:bodyPr/>
        <a:lstStyle/>
        <a:p>
          <a:r>
            <a:rPr lang="en-US" sz="1800" dirty="0"/>
            <a:t>Postsecondary Partners</a:t>
          </a:r>
        </a:p>
      </dgm:t>
    </dgm:pt>
    <dgm:pt modelId="{E35549AB-A826-47A9-831D-00F50F4B0EA4}" type="parTrans" cxnId="{85338282-62CA-498A-ADC0-053E04EA24E0}">
      <dgm:prSet/>
      <dgm:spPr/>
      <dgm:t>
        <a:bodyPr/>
        <a:lstStyle/>
        <a:p>
          <a:endParaRPr lang="en-US"/>
        </a:p>
      </dgm:t>
    </dgm:pt>
    <dgm:pt modelId="{C2A1D004-FD38-4EFF-BC4E-63427C8D337E}" type="sibTrans" cxnId="{85338282-62CA-498A-ADC0-053E04EA24E0}">
      <dgm:prSet/>
      <dgm:spPr/>
      <dgm:t>
        <a:bodyPr/>
        <a:lstStyle/>
        <a:p>
          <a:endParaRPr lang="en-US"/>
        </a:p>
      </dgm:t>
    </dgm:pt>
    <dgm:pt modelId="{003775D6-35FC-4100-BD20-B826F6CE71F5}">
      <dgm:prSet custT="1"/>
      <dgm:spPr/>
      <dgm:t>
        <a:bodyPr/>
        <a:lstStyle/>
        <a:p>
          <a:r>
            <a:rPr lang="en-US" sz="1800" dirty="0"/>
            <a:t>Community Organizations</a:t>
          </a:r>
        </a:p>
      </dgm:t>
    </dgm:pt>
    <dgm:pt modelId="{29241276-EA2D-46A8-B8FC-B3AE07432956}" type="parTrans" cxnId="{DE85C049-EC99-45B0-A923-2586207F4B4E}">
      <dgm:prSet/>
      <dgm:spPr/>
      <dgm:t>
        <a:bodyPr/>
        <a:lstStyle/>
        <a:p>
          <a:endParaRPr lang="en-US"/>
        </a:p>
      </dgm:t>
    </dgm:pt>
    <dgm:pt modelId="{D1EAEA33-4F20-4DCE-A966-87B04F1A0338}" type="sibTrans" cxnId="{DE85C049-EC99-45B0-A923-2586207F4B4E}">
      <dgm:prSet/>
      <dgm:spPr/>
      <dgm:t>
        <a:bodyPr/>
        <a:lstStyle/>
        <a:p>
          <a:endParaRPr lang="en-US"/>
        </a:p>
      </dgm:t>
    </dgm:pt>
    <dgm:pt modelId="{BB4DF095-9AA1-412E-81C4-4BE3F8BB9248}" type="pres">
      <dgm:prSet presAssocID="{DC110FEE-3CFA-4B3D-982B-FAD07574EE86}" presName="compositeShape" presStyleCnt="0">
        <dgm:presLayoutVars>
          <dgm:chMax val="7"/>
          <dgm:dir/>
          <dgm:resizeHandles val="exact"/>
        </dgm:presLayoutVars>
      </dgm:prSet>
      <dgm:spPr/>
    </dgm:pt>
    <dgm:pt modelId="{46D5783A-CF4A-44A2-BA24-8DD2EA9F668E}" type="pres">
      <dgm:prSet presAssocID="{1568A87B-991E-469D-8D25-0EE38A84AF8D}" presName="circ1" presStyleLbl="vennNode1" presStyleIdx="0" presStyleCnt="4" custScaleX="112417" custScaleY="104959"/>
      <dgm:spPr/>
    </dgm:pt>
    <dgm:pt modelId="{6D39A32C-06AA-4F94-81ED-F14F8A1B1D17}" type="pres">
      <dgm:prSet presAssocID="{1568A87B-991E-469D-8D25-0EE38A84AF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CC0F2D-BDF2-4422-893F-8D15222D0E4C}" type="pres">
      <dgm:prSet presAssocID="{003775D6-35FC-4100-BD20-B826F6CE71F5}" presName="circ2" presStyleLbl="vennNode1" presStyleIdx="1" presStyleCnt="4" custScaleX="112345" custScaleY="106089"/>
      <dgm:spPr/>
    </dgm:pt>
    <dgm:pt modelId="{5F64BDB9-B04F-4002-9B57-499C9CAC8841}" type="pres">
      <dgm:prSet presAssocID="{003775D6-35FC-4100-BD20-B826F6CE71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338532-8C99-4A5F-9A31-03BCA37D3933}" type="pres">
      <dgm:prSet presAssocID="{847EE4EB-2871-466A-9F69-1936D67F8E1F}" presName="circ3" presStyleLbl="vennNode1" presStyleIdx="2" presStyleCnt="4" custScaleX="109387" custScaleY="105804"/>
      <dgm:spPr/>
    </dgm:pt>
    <dgm:pt modelId="{01975178-CA8D-49CC-8728-51DD35424D39}" type="pres">
      <dgm:prSet presAssocID="{847EE4EB-2871-466A-9F69-1936D67F8E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7B5D23-71A3-4FD1-B8F6-B975592F561D}" type="pres">
      <dgm:prSet presAssocID="{2FB43FF2-6721-4CB4-BB01-920BC87A8AEF}" presName="circ4" presStyleLbl="vennNode1" presStyleIdx="3" presStyleCnt="4" custScaleX="113846" custScaleY="106343" custLinFactNeighborX="-974"/>
      <dgm:spPr/>
    </dgm:pt>
    <dgm:pt modelId="{1BAACA5A-B3F3-4B33-BC32-012F7E04469B}" type="pres">
      <dgm:prSet presAssocID="{2FB43FF2-6721-4CB4-BB01-920BC87A8AE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DC0D52A-B6F8-4E3F-9F17-BCE4F72315A8}" type="presOf" srcId="{1568A87B-991E-469D-8D25-0EE38A84AF8D}" destId="{6D39A32C-06AA-4F94-81ED-F14F8A1B1D17}" srcOrd="1" destOrd="0" presId="urn:microsoft.com/office/officeart/2005/8/layout/venn1"/>
    <dgm:cxn modelId="{2FF5E62C-9B21-4285-89DE-19082E60A4A0}" type="presOf" srcId="{003775D6-35FC-4100-BD20-B826F6CE71F5}" destId="{5F64BDB9-B04F-4002-9B57-499C9CAC8841}" srcOrd="1" destOrd="0" presId="urn:microsoft.com/office/officeart/2005/8/layout/venn1"/>
    <dgm:cxn modelId="{DE85C049-EC99-45B0-A923-2586207F4B4E}" srcId="{DC110FEE-3CFA-4B3D-982B-FAD07574EE86}" destId="{003775D6-35FC-4100-BD20-B826F6CE71F5}" srcOrd="1" destOrd="0" parTransId="{29241276-EA2D-46A8-B8FC-B3AE07432956}" sibTransId="{D1EAEA33-4F20-4DCE-A966-87B04F1A0338}"/>
    <dgm:cxn modelId="{85338282-62CA-498A-ADC0-053E04EA24E0}" srcId="{DC110FEE-3CFA-4B3D-982B-FAD07574EE86}" destId="{2FB43FF2-6721-4CB4-BB01-920BC87A8AEF}" srcOrd="3" destOrd="0" parTransId="{E35549AB-A826-47A9-831D-00F50F4B0EA4}" sibTransId="{C2A1D004-FD38-4EFF-BC4E-63427C8D337E}"/>
    <dgm:cxn modelId="{0D725884-4AF6-4AAF-8392-28971ADDF67F}" srcId="{DC110FEE-3CFA-4B3D-982B-FAD07574EE86}" destId="{847EE4EB-2871-466A-9F69-1936D67F8E1F}" srcOrd="2" destOrd="0" parTransId="{16AECDF6-7DDE-4D2E-9FFF-406214A41D18}" sibTransId="{28AA63A2-AF70-466A-A3B4-346F4948BB37}"/>
    <dgm:cxn modelId="{C79AD48A-995C-47C6-8CEF-3B8C07B45D17}" srcId="{DC110FEE-3CFA-4B3D-982B-FAD07574EE86}" destId="{1568A87B-991E-469D-8D25-0EE38A84AF8D}" srcOrd="0" destOrd="0" parTransId="{D2DDC451-2BF2-44D4-929C-887FBB9F8899}" sibTransId="{01C87855-2EC5-4A96-AF00-798C4B37B4AC}"/>
    <dgm:cxn modelId="{3298198F-B8B2-45FD-ADAD-2A7DDEF3066A}" type="presOf" srcId="{2FB43FF2-6721-4CB4-BB01-920BC87A8AEF}" destId="{7D7B5D23-71A3-4FD1-B8F6-B975592F561D}" srcOrd="0" destOrd="0" presId="urn:microsoft.com/office/officeart/2005/8/layout/venn1"/>
    <dgm:cxn modelId="{D441089C-DC56-4D02-9E8C-719ABF37287E}" type="presOf" srcId="{DC110FEE-3CFA-4B3D-982B-FAD07574EE86}" destId="{BB4DF095-9AA1-412E-81C4-4BE3F8BB9248}" srcOrd="0" destOrd="0" presId="urn:microsoft.com/office/officeart/2005/8/layout/venn1"/>
    <dgm:cxn modelId="{3AE1D2A2-C163-4589-A3D8-D92F058EEECF}" type="presOf" srcId="{1568A87B-991E-469D-8D25-0EE38A84AF8D}" destId="{46D5783A-CF4A-44A2-BA24-8DD2EA9F668E}" srcOrd="0" destOrd="0" presId="urn:microsoft.com/office/officeart/2005/8/layout/venn1"/>
    <dgm:cxn modelId="{255259A8-B7F0-441C-BDB1-88F4AE04E372}" type="presOf" srcId="{847EE4EB-2871-466A-9F69-1936D67F8E1F}" destId="{01975178-CA8D-49CC-8728-51DD35424D39}" srcOrd="1" destOrd="0" presId="urn:microsoft.com/office/officeart/2005/8/layout/venn1"/>
    <dgm:cxn modelId="{8BFF63B8-B75F-4C21-BEE0-BD4A3A6C9618}" type="presOf" srcId="{847EE4EB-2871-466A-9F69-1936D67F8E1F}" destId="{2F338532-8C99-4A5F-9A31-03BCA37D3933}" srcOrd="0" destOrd="0" presId="urn:microsoft.com/office/officeart/2005/8/layout/venn1"/>
    <dgm:cxn modelId="{D403CCD6-7C43-4B1F-92A0-50C1DC3FD8F5}" type="presOf" srcId="{003775D6-35FC-4100-BD20-B826F6CE71F5}" destId="{C9CC0F2D-BDF2-4422-893F-8D15222D0E4C}" srcOrd="0" destOrd="0" presId="urn:microsoft.com/office/officeart/2005/8/layout/venn1"/>
    <dgm:cxn modelId="{DCD47CF8-1C80-46C7-971F-FBD88A72AA71}" type="presOf" srcId="{2FB43FF2-6721-4CB4-BB01-920BC87A8AEF}" destId="{1BAACA5A-B3F3-4B33-BC32-012F7E04469B}" srcOrd="1" destOrd="0" presId="urn:microsoft.com/office/officeart/2005/8/layout/venn1"/>
    <dgm:cxn modelId="{98D2002A-55EB-4828-9A99-6FAC68B0BB68}" type="presParOf" srcId="{BB4DF095-9AA1-412E-81C4-4BE3F8BB9248}" destId="{46D5783A-CF4A-44A2-BA24-8DD2EA9F668E}" srcOrd="0" destOrd="0" presId="urn:microsoft.com/office/officeart/2005/8/layout/venn1"/>
    <dgm:cxn modelId="{42A744A9-E577-4C5C-BB66-D51846BE00F4}" type="presParOf" srcId="{BB4DF095-9AA1-412E-81C4-4BE3F8BB9248}" destId="{6D39A32C-06AA-4F94-81ED-F14F8A1B1D17}" srcOrd="1" destOrd="0" presId="urn:microsoft.com/office/officeart/2005/8/layout/venn1"/>
    <dgm:cxn modelId="{52C4404F-63FF-49EB-89FB-E83DC7E53728}" type="presParOf" srcId="{BB4DF095-9AA1-412E-81C4-4BE3F8BB9248}" destId="{C9CC0F2D-BDF2-4422-893F-8D15222D0E4C}" srcOrd="2" destOrd="0" presId="urn:microsoft.com/office/officeart/2005/8/layout/venn1"/>
    <dgm:cxn modelId="{E44B3D9D-02EF-454D-A60F-8E6C18A42D04}" type="presParOf" srcId="{BB4DF095-9AA1-412E-81C4-4BE3F8BB9248}" destId="{5F64BDB9-B04F-4002-9B57-499C9CAC8841}" srcOrd="3" destOrd="0" presId="urn:microsoft.com/office/officeart/2005/8/layout/venn1"/>
    <dgm:cxn modelId="{2058BA5B-5729-4A8D-A7C2-E94EBEE779A5}" type="presParOf" srcId="{BB4DF095-9AA1-412E-81C4-4BE3F8BB9248}" destId="{2F338532-8C99-4A5F-9A31-03BCA37D3933}" srcOrd="4" destOrd="0" presId="urn:microsoft.com/office/officeart/2005/8/layout/venn1"/>
    <dgm:cxn modelId="{EDAABF0F-0277-4CD1-876A-783C360B49E5}" type="presParOf" srcId="{BB4DF095-9AA1-412E-81C4-4BE3F8BB9248}" destId="{01975178-CA8D-49CC-8728-51DD35424D39}" srcOrd="5" destOrd="0" presId="urn:microsoft.com/office/officeart/2005/8/layout/venn1"/>
    <dgm:cxn modelId="{42096E49-0D6D-4CE0-A104-1053ED51AEF7}" type="presParOf" srcId="{BB4DF095-9AA1-412E-81C4-4BE3F8BB9248}" destId="{7D7B5D23-71A3-4FD1-B8F6-B975592F561D}" srcOrd="6" destOrd="0" presId="urn:microsoft.com/office/officeart/2005/8/layout/venn1"/>
    <dgm:cxn modelId="{238AC065-E4C3-45B9-87F0-4646FFF5153A}" type="presParOf" srcId="{BB4DF095-9AA1-412E-81C4-4BE3F8BB9248}" destId="{1BAACA5A-B3F3-4B33-BC32-012F7E04469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A2A879-89DA-4453-80DB-337A09D90611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5E4AA-166D-4FE4-8173-B8B930F59423}">
      <dgm:prSet phldrT="[Text]"/>
      <dgm:spPr/>
      <dgm:t>
        <a:bodyPr/>
        <a:lstStyle/>
        <a:p>
          <a:r>
            <a:rPr lang="en-US" dirty="0"/>
            <a:t>Pathway Offerings Aligned to Top 5 Industry Sectors</a:t>
          </a:r>
        </a:p>
      </dgm:t>
    </dgm:pt>
    <dgm:pt modelId="{626A7F23-1811-428F-B3A5-1EC9633835F3}" type="parTrans" cxnId="{576B8A84-ACB3-4041-97A1-A736F6E1661A}">
      <dgm:prSet/>
      <dgm:spPr/>
      <dgm:t>
        <a:bodyPr/>
        <a:lstStyle/>
        <a:p>
          <a:endParaRPr lang="en-US"/>
        </a:p>
      </dgm:t>
    </dgm:pt>
    <dgm:pt modelId="{F26A5575-ABDF-4CD1-911E-A0FD0B638703}" type="sibTrans" cxnId="{576B8A84-ACB3-4041-97A1-A736F6E1661A}">
      <dgm:prSet/>
      <dgm:spPr/>
      <dgm:t>
        <a:bodyPr/>
        <a:lstStyle/>
        <a:p>
          <a:endParaRPr lang="en-US"/>
        </a:p>
      </dgm:t>
    </dgm:pt>
    <dgm:pt modelId="{4F12BAF5-24B7-479A-AC3F-92472B9A1205}">
      <dgm:prSet phldrT="[Text]"/>
      <dgm:spPr/>
      <dgm:t>
        <a:bodyPr/>
        <a:lstStyle/>
        <a:p>
          <a:r>
            <a:rPr lang="en-US" dirty="0"/>
            <a:t>Overlaps and Duplication?</a:t>
          </a:r>
        </a:p>
      </dgm:t>
    </dgm:pt>
    <dgm:pt modelId="{3A4C3C21-D1CB-4A7F-9E57-898FC574E4B6}" type="parTrans" cxnId="{6B68472E-A7E2-4A70-806C-2009EBA15225}">
      <dgm:prSet/>
      <dgm:spPr/>
      <dgm:t>
        <a:bodyPr/>
        <a:lstStyle/>
        <a:p>
          <a:endParaRPr lang="en-US"/>
        </a:p>
      </dgm:t>
    </dgm:pt>
    <dgm:pt modelId="{70844287-6B25-4250-A157-43ED27D3F347}" type="sibTrans" cxnId="{6B68472E-A7E2-4A70-806C-2009EBA15225}">
      <dgm:prSet/>
      <dgm:spPr/>
      <dgm:t>
        <a:bodyPr/>
        <a:lstStyle/>
        <a:p>
          <a:endParaRPr lang="en-US"/>
        </a:p>
      </dgm:t>
    </dgm:pt>
    <dgm:pt modelId="{88B2C285-ABE5-499D-B7F6-680C579DA667}">
      <dgm:prSet phldrT="[Text]"/>
      <dgm:spPr/>
      <dgm:t>
        <a:bodyPr/>
        <a:lstStyle/>
        <a:p>
          <a:r>
            <a:rPr lang="en-US" dirty="0"/>
            <a:t>Support Sector and/or Local Workforce Priorities?</a:t>
          </a:r>
        </a:p>
      </dgm:t>
    </dgm:pt>
    <dgm:pt modelId="{D07166A6-03AA-4767-B4D3-44F7312D5C66}" type="parTrans" cxnId="{A7445E1B-842E-4E68-9962-F30AF9F23C73}">
      <dgm:prSet/>
      <dgm:spPr/>
      <dgm:t>
        <a:bodyPr/>
        <a:lstStyle/>
        <a:p>
          <a:endParaRPr lang="en-US"/>
        </a:p>
      </dgm:t>
    </dgm:pt>
    <dgm:pt modelId="{19F841A2-7B5D-4563-880C-00D7B01C4DAD}" type="sibTrans" cxnId="{A7445E1B-842E-4E68-9962-F30AF9F23C73}">
      <dgm:prSet/>
      <dgm:spPr/>
      <dgm:t>
        <a:bodyPr/>
        <a:lstStyle/>
        <a:p>
          <a:endParaRPr lang="en-US"/>
        </a:p>
      </dgm:t>
    </dgm:pt>
    <dgm:pt modelId="{1FF0912E-56CE-4DAB-B3E4-791B15F83EC2}">
      <dgm:prSet/>
      <dgm:spPr/>
      <dgm:t>
        <a:bodyPr/>
        <a:lstStyle/>
        <a:p>
          <a:r>
            <a:rPr lang="en-US" dirty="0"/>
            <a:t>Gaps?</a:t>
          </a:r>
        </a:p>
      </dgm:t>
    </dgm:pt>
    <dgm:pt modelId="{06AE5137-D461-4CB7-AA8A-80AC0D82BF26}" type="parTrans" cxnId="{976B0833-C215-43E4-88CE-CB908D86BEFE}">
      <dgm:prSet/>
      <dgm:spPr/>
      <dgm:t>
        <a:bodyPr/>
        <a:lstStyle/>
        <a:p>
          <a:endParaRPr lang="en-US"/>
        </a:p>
      </dgm:t>
    </dgm:pt>
    <dgm:pt modelId="{09D66B7F-4B21-4645-BEF1-F4DC91696719}" type="sibTrans" cxnId="{976B0833-C215-43E4-88CE-CB908D86BEFE}">
      <dgm:prSet/>
      <dgm:spPr/>
      <dgm:t>
        <a:bodyPr/>
        <a:lstStyle/>
        <a:p>
          <a:endParaRPr lang="en-US"/>
        </a:p>
      </dgm:t>
    </dgm:pt>
    <dgm:pt modelId="{C567A5AD-552B-43CE-BAC4-DCEAEE542103}">
      <dgm:prSet/>
      <dgm:spPr/>
      <dgm:t>
        <a:bodyPr/>
        <a:lstStyle/>
        <a:p>
          <a:r>
            <a:rPr lang="en-US" dirty="0"/>
            <a:t>SWOT Analysis</a:t>
          </a:r>
        </a:p>
      </dgm:t>
    </dgm:pt>
    <dgm:pt modelId="{C96114AF-AF5A-4359-B094-DE0415280B3B}" type="parTrans" cxnId="{AE04B356-A5A4-4753-AABE-A01DEB0596B0}">
      <dgm:prSet/>
      <dgm:spPr/>
      <dgm:t>
        <a:bodyPr/>
        <a:lstStyle/>
        <a:p>
          <a:endParaRPr lang="en-US"/>
        </a:p>
      </dgm:t>
    </dgm:pt>
    <dgm:pt modelId="{C441B152-76D7-4EC4-8ADF-536DEE3C56CD}" type="sibTrans" cxnId="{AE04B356-A5A4-4753-AABE-A01DEB0596B0}">
      <dgm:prSet/>
      <dgm:spPr/>
      <dgm:t>
        <a:bodyPr/>
        <a:lstStyle/>
        <a:p>
          <a:endParaRPr lang="en-US"/>
        </a:p>
      </dgm:t>
    </dgm:pt>
    <dgm:pt modelId="{21CA7672-AE46-4C92-9800-F31FD3E70516}" type="pres">
      <dgm:prSet presAssocID="{41A2A879-89DA-4453-80DB-337A09D90611}" presName="rootnode" presStyleCnt="0">
        <dgm:presLayoutVars>
          <dgm:chMax/>
          <dgm:chPref/>
          <dgm:dir/>
          <dgm:animLvl val="lvl"/>
        </dgm:presLayoutVars>
      </dgm:prSet>
      <dgm:spPr/>
    </dgm:pt>
    <dgm:pt modelId="{89954BA5-960E-421B-823B-7A5CBF6319D7}" type="pres">
      <dgm:prSet presAssocID="{7085E4AA-166D-4FE4-8173-B8B930F59423}" presName="composite" presStyleCnt="0"/>
      <dgm:spPr/>
    </dgm:pt>
    <dgm:pt modelId="{754254A6-8921-490F-9D99-50B6F8058FE7}" type="pres">
      <dgm:prSet presAssocID="{7085E4AA-166D-4FE4-8173-B8B930F59423}" presName="bentUpArrow1" presStyleLbl="alignImgPlace1" presStyleIdx="0" presStyleCnt="4"/>
      <dgm:spPr/>
    </dgm:pt>
    <dgm:pt modelId="{094C0432-33A6-4277-8B30-7A233D62A3C2}" type="pres">
      <dgm:prSet presAssocID="{7085E4AA-166D-4FE4-8173-B8B930F59423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7B2A0B08-C27F-4B03-A604-27EFE31B34A0}" type="pres">
      <dgm:prSet presAssocID="{7085E4AA-166D-4FE4-8173-B8B930F59423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B5CBAA4-070F-4C7E-8F0A-B4143B47E71C}" type="pres">
      <dgm:prSet presAssocID="{F26A5575-ABDF-4CD1-911E-A0FD0B638703}" presName="sibTrans" presStyleCnt="0"/>
      <dgm:spPr/>
    </dgm:pt>
    <dgm:pt modelId="{08B246A1-879B-4884-8AFD-B8254F08B866}" type="pres">
      <dgm:prSet presAssocID="{1FF0912E-56CE-4DAB-B3E4-791B15F83EC2}" presName="composite" presStyleCnt="0"/>
      <dgm:spPr/>
    </dgm:pt>
    <dgm:pt modelId="{04AC0C41-5AEA-4735-9758-61F28A5E1C5A}" type="pres">
      <dgm:prSet presAssocID="{1FF0912E-56CE-4DAB-B3E4-791B15F83EC2}" presName="bentUpArrow1" presStyleLbl="alignImgPlace1" presStyleIdx="1" presStyleCnt="4"/>
      <dgm:spPr/>
    </dgm:pt>
    <dgm:pt modelId="{60C198D9-3A19-4EC1-BD8F-E87ECF19398F}" type="pres">
      <dgm:prSet presAssocID="{1FF0912E-56CE-4DAB-B3E4-791B15F83EC2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249DE8E5-022C-40FE-94C8-D8C389A50FDD}" type="pres">
      <dgm:prSet presAssocID="{1FF0912E-56CE-4DAB-B3E4-791B15F83EC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3BD89FF-0962-4868-BFBC-C420745710C3}" type="pres">
      <dgm:prSet presAssocID="{09D66B7F-4B21-4645-BEF1-F4DC91696719}" presName="sibTrans" presStyleCnt="0"/>
      <dgm:spPr/>
    </dgm:pt>
    <dgm:pt modelId="{EDB2700D-E442-48D5-BB8C-06F6DF659FA3}" type="pres">
      <dgm:prSet presAssocID="{4F12BAF5-24B7-479A-AC3F-92472B9A1205}" presName="composite" presStyleCnt="0"/>
      <dgm:spPr/>
    </dgm:pt>
    <dgm:pt modelId="{99050B6F-2D88-4FF1-83CB-1308048C79DC}" type="pres">
      <dgm:prSet presAssocID="{4F12BAF5-24B7-479A-AC3F-92472B9A1205}" presName="bentUpArrow1" presStyleLbl="alignImgPlace1" presStyleIdx="2" presStyleCnt="4"/>
      <dgm:spPr/>
    </dgm:pt>
    <dgm:pt modelId="{30522A44-5E62-463C-893B-CF4EDF7F85B2}" type="pres">
      <dgm:prSet presAssocID="{4F12BAF5-24B7-479A-AC3F-92472B9A1205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2296038D-BF11-44A3-96AF-BC6D85368E74}" type="pres">
      <dgm:prSet presAssocID="{4F12BAF5-24B7-479A-AC3F-92472B9A1205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204A6BF-1694-4916-9BD4-A21EF631E7DE}" type="pres">
      <dgm:prSet presAssocID="{70844287-6B25-4250-A157-43ED27D3F347}" presName="sibTrans" presStyleCnt="0"/>
      <dgm:spPr/>
    </dgm:pt>
    <dgm:pt modelId="{7FBE8E97-0B77-484B-AD72-414E705CD232}" type="pres">
      <dgm:prSet presAssocID="{88B2C285-ABE5-499D-B7F6-680C579DA667}" presName="composite" presStyleCnt="0"/>
      <dgm:spPr/>
    </dgm:pt>
    <dgm:pt modelId="{9F6D8B32-BF93-4334-840A-25AFFFEB4C22}" type="pres">
      <dgm:prSet presAssocID="{88B2C285-ABE5-499D-B7F6-680C579DA667}" presName="bentUpArrow1" presStyleLbl="alignImgPlace1" presStyleIdx="3" presStyleCnt="4"/>
      <dgm:spPr/>
    </dgm:pt>
    <dgm:pt modelId="{35CCE004-4498-4ED6-8BAA-2A3258B3B4EE}" type="pres">
      <dgm:prSet presAssocID="{88B2C285-ABE5-499D-B7F6-680C579DA667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B5AB06D5-F9D2-485E-AA31-2D498C532589}" type="pres">
      <dgm:prSet presAssocID="{88B2C285-ABE5-499D-B7F6-680C579DA667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CBF9EE1-9DF5-4A7B-8C72-7F75C35FD98D}" type="pres">
      <dgm:prSet presAssocID="{19F841A2-7B5D-4563-880C-00D7B01C4DAD}" presName="sibTrans" presStyleCnt="0"/>
      <dgm:spPr/>
    </dgm:pt>
    <dgm:pt modelId="{52251810-B1FB-407C-B58C-80E47CB9A994}" type="pres">
      <dgm:prSet presAssocID="{C567A5AD-552B-43CE-BAC4-DCEAEE542103}" presName="composite" presStyleCnt="0"/>
      <dgm:spPr/>
    </dgm:pt>
    <dgm:pt modelId="{8CFAA1DF-0334-4ECC-AE69-3C7A2D94FEAE}" type="pres">
      <dgm:prSet presAssocID="{C567A5AD-552B-43CE-BAC4-DCEAEE542103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3F5ADF16-E404-4773-B9F0-C11CF95B1C0A}" type="presOf" srcId="{C567A5AD-552B-43CE-BAC4-DCEAEE542103}" destId="{8CFAA1DF-0334-4ECC-AE69-3C7A2D94FEAE}" srcOrd="0" destOrd="0" presId="urn:microsoft.com/office/officeart/2005/8/layout/StepDownProcess"/>
    <dgm:cxn modelId="{A7445E1B-842E-4E68-9962-F30AF9F23C73}" srcId="{41A2A879-89DA-4453-80DB-337A09D90611}" destId="{88B2C285-ABE5-499D-B7F6-680C579DA667}" srcOrd="3" destOrd="0" parTransId="{D07166A6-03AA-4767-B4D3-44F7312D5C66}" sibTransId="{19F841A2-7B5D-4563-880C-00D7B01C4DAD}"/>
    <dgm:cxn modelId="{6B68472E-A7E2-4A70-806C-2009EBA15225}" srcId="{41A2A879-89DA-4453-80DB-337A09D90611}" destId="{4F12BAF5-24B7-479A-AC3F-92472B9A1205}" srcOrd="2" destOrd="0" parTransId="{3A4C3C21-D1CB-4A7F-9E57-898FC574E4B6}" sibTransId="{70844287-6B25-4250-A157-43ED27D3F347}"/>
    <dgm:cxn modelId="{976B0833-C215-43E4-88CE-CB908D86BEFE}" srcId="{41A2A879-89DA-4453-80DB-337A09D90611}" destId="{1FF0912E-56CE-4DAB-B3E4-791B15F83EC2}" srcOrd="1" destOrd="0" parTransId="{06AE5137-D461-4CB7-AA8A-80AC0D82BF26}" sibTransId="{09D66B7F-4B21-4645-BEF1-F4DC91696719}"/>
    <dgm:cxn modelId="{AE04B356-A5A4-4753-AABE-A01DEB0596B0}" srcId="{41A2A879-89DA-4453-80DB-337A09D90611}" destId="{C567A5AD-552B-43CE-BAC4-DCEAEE542103}" srcOrd="4" destOrd="0" parTransId="{C96114AF-AF5A-4359-B094-DE0415280B3B}" sibTransId="{C441B152-76D7-4EC4-8ADF-536DEE3C56CD}"/>
    <dgm:cxn modelId="{B5427382-A329-4EA4-B375-2D506903061E}" type="presOf" srcId="{41A2A879-89DA-4453-80DB-337A09D90611}" destId="{21CA7672-AE46-4C92-9800-F31FD3E70516}" srcOrd="0" destOrd="0" presId="urn:microsoft.com/office/officeart/2005/8/layout/StepDownProcess"/>
    <dgm:cxn modelId="{576B8A84-ACB3-4041-97A1-A736F6E1661A}" srcId="{41A2A879-89DA-4453-80DB-337A09D90611}" destId="{7085E4AA-166D-4FE4-8173-B8B930F59423}" srcOrd="0" destOrd="0" parTransId="{626A7F23-1811-428F-B3A5-1EC9633835F3}" sibTransId="{F26A5575-ABDF-4CD1-911E-A0FD0B638703}"/>
    <dgm:cxn modelId="{8BCE6FB7-7591-456E-8DCF-D3AD7BCD1FA1}" type="presOf" srcId="{7085E4AA-166D-4FE4-8173-B8B930F59423}" destId="{094C0432-33A6-4277-8B30-7A233D62A3C2}" srcOrd="0" destOrd="0" presId="urn:microsoft.com/office/officeart/2005/8/layout/StepDownProcess"/>
    <dgm:cxn modelId="{A60119BE-8163-473B-86C4-6766EFBE2534}" type="presOf" srcId="{1FF0912E-56CE-4DAB-B3E4-791B15F83EC2}" destId="{60C198D9-3A19-4EC1-BD8F-E87ECF19398F}" srcOrd="0" destOrd="0" presId="urn:microsoft.com/office/officeart/2005/8/layout/StepDownProcess"/>
    <dgm:cxn modelId="{47AD0DF7-35E8-459F-9DF8-D52BCFB0CAB7}" type="presOf" srcId="{88B2C285-ABE5-499D-B7F6-680C579DA667}" destId="{35CCE004-4498-4ED6-8BAA-2A3258B3B4EE}" srcOrd="0" destOrd="0" presId="urn:microsoft.com/office/officeart/2005/8/layout/StepDownProcess"/>
    <dgm:cxn modelId="{1016F7F8-6828-4A90-8E03-5635A5E08711}" type="presOf" srcId="{4F12BAF5-24B7-479A-AC3F-92472B9A1205}" destId="{30522A44-5E62-463C-893B-CF4EDF7F85B2}" srcOrd="0" destOrd="0" presId="urn:microsoft.com/office/officeart/2005/8/layout/StepDownProcess"/>
    <dgm:cxn modelId="{8A1907E4-78D4-4D24-B5D2-AFEEBB5429A2}" type="presParOf" srcId="{21CA7672-AE46-4C92-9800-F31FD3E70516}" destId="{89954BA5-960E-421B-823B-7A5CBF6319D7}" srcOrd="0" destOrd="0" presId="urn:microsoft.com/office/officeart/2005/8/layout/StepDownProcess"/>
    <dgm:cxn modelId="{E88E75F8-026B-4C77-87A1-5414CC21E341}" type="presParOf" srcId="{89954BA5-960E-421B-823B-7A5CBF6319D7}" destId="{754254A6-8921-490F-9D99-50B6F8058FE7}" srcOrd="0" destOrd="0" presId="urn:microsoft.com/office/officeart/2005/8/layout/StepDownProcess"/>
    <dgm:cxn modelId="{41A8B766-6323-4581-A8CF-36B223246B06}" type="presParOf" srcId="{89954BA5-960E-421B-823B-7A5CBF6319D7}" destId="{094C0432-33A6-4277-8B30-7A233D62A3C2}" srcOrd="1" destOrd="0" presId="urn:microsoft.com/office/officeart/2005/8/layout/StepDownProcess"/>
    <dgm:cxn modelId="{310D0FA2-8769-49B1-BFEC-D1BA4868AD99}" type="presParOf" srcId="{89954BA5-960E-421B-823B-7A5CBF6319D7}" destId="{7B2A0B08-C27F-4B03-A604-27EFE31B34A0}" srcOrd="2" destOrd="0" presId="urn:microsoft.com/office/officeart/2005/8/layout/StepDownProcess"/>
    <dgm:cxn modelId="{7F12B713-8DEE-47CB-BDD7-29C54B0F0F23}" type="presParOf" srcId="{21CA7672-AE46-4C92-9800-F31FD3E70516}" destId="{FB5CBAA4-070F-4C7E-8F0A-B4143B47E71C}" srcOrd="1" destOrd="0" presId="urn:microsoft.com/office/officeart/2005/8/layout/StepDownProcess"/>
    <dgm:cxn modelId="{A03BCCD6-3DAF-4368-80DE-90E771635726}" type="presParOf" srcId="{21CA7672-AE46-4C92-9800-F31FD3E70516}" destId="{08B246A1-879B-4884-8AFD-B8254F08B866}" srcOrd="2" destOrd="0" presId="urn:microsoft.com/office/officeart/2005/8/layout/StepDownProcess"/>
    <dgm:cxn modelId="{B93AB9F9-58D8-4B93-8DC8-2C5785A72A96}" type="presParOf" srcId="{08B246A1-879B-4884-8AFD-B8254F08B866}" destId="{04AC0C41-5AEA-4735-9758-61F28A5E1C5A}" srcOrd="0" destOrd="0" presId="urn:microsoft.com/office/officeart/2005/8/layout/StepDownProcess"/>
    <dgm:cxn modelId="{E8E84B8C-248E-4ECF-A778-51C5A523B7CB}" type="presParOf" srcId="{08B246A1-879B-4884-8AFD-B8254F08B866}" destId="{60C198D9-3A19-4EC1-BD8F-E87ECF19398F}" srcOrd="1" destOrd="0" presId="urn:microsoft.com/office/officeart/2005/8/layout/StepDownProcess"/>
    <dgm:cxn modelId="{1A26933E-CA44-4895-92A2-F545AE9923AC}" type="presParOf" srcId="{08B246A1-879B-4884-8AFD-B8254F08B866}" destId="{249DE8E5-022C-40FE-94C8-D8C389A50FDD}" srcOrd="2" destOrd="0" presId="urn:microsoft.com/office/officeart/2005/8/layout/StepDownProcess"/>
    <dgm:cxn modelId="{A2C69FD8-BE59-489C-A5BC-B7FE7F951B25}" type="presParOf" srcId="{21CA7672-AE46-4C92-9800-F31FD3E70516}" destId="{73BD89FF-0962-4868-BFBC-C420745710C3}" srcOrd="3" destOrd="0" presId="urn:microsoft.com/office/officeart/2005/8/layout/StepDownProcess"/>
    <dgm:cxn modelId="{59F565AE-1558-454D-803A-AE1387C84388}" type="presParOf" srcId="{21CA7672-AE46-4C92-9800-F31FD3E70516}" destId="{EDB2700D-E442-48D5-BB8C-06F6DF659FA3}" srcOrd="4" destOrd="0" presId="urn:microsoft.com/office/officeart/2005/8/layout/StepDownProcess"/>
    <dgm:cxn modelId="{AD8E80CD-AF76-4683-AB00-67C78B48A669}" type="presParOf" srcId="{EDB2700D-E442-48D5-BB8C-06F6DF659FA3}" destId="{99050B6F-2D88-4FF1-83CB-1308048C79DC}" srcOrd="0" destOrd="0" presId="urn:microsoft.com/office/officeart/2005/8/layout/StepDownProcess"/>
    <dgm:cxn modelId="{73317E8A-1060-4542-A006-76970E4D7DB5}" type="presParOf" srcId="{EDB2700D-E442-48D5-BB8C-06F6DF659FA3}" destId="{30522A44-5E62-463C-893B-CF4EDF7F85B2}" srcOrd="1" destOrd="0" presId="urn:microsoft.com/office/officeart/2005/8/layout/StepDownProcess"/>
    <dgm:cxn modelId="{D6525A8C-E639-45A6-84AE-438B0B5EC064}" type="presParOf" srcId="{EDB2700D-E442-48D5-BB8C-06F6DF659FA3}" destId="{2296038D-BF11-44A3-96AF-BC6D85368E74}" srcOrd="2" destOrd="0" presId="urn:microsoft.com/office/officeart/2005/8/layout/StepDownProcess"/>
    <dgm:cxn modelId="{B07443E3-9C45-4B05-95F4-B8F9B6CF86AA}" type="presParOf" srcId="{21CA7672-AE46-4C92-9800-F31FD3E70516}" destId="{6204A6BF-1694-4916-9BD4-A21EF631E7DE}" srcOrd="5" destOrd="0" presId="urn:microsoft.com/office/officeart/2005/8/layout/StepDownProcess"/>
    <dgm:cxn modelId="{BAC9BC73-AE30-4CD4-B641-C12706C5F02A}" type="presParOf" srcId="{21CA7672-AE46-4C92-9800-F31FD3E70516}" destId="{7FBE8E97-0B77-484B-AD72-414E705CD232}" srcOrd="6" destOrd="0" presId="urn:microsoft.com/office/officeart/2005/8/layout/StepDownProcess"/>
    <dgm:cxn modelId="{3DE79FEF-F0B3-4D82-95EE-BD7494DF8763}" type="presParOf" srcId="{7FBE8E97-0B77-484B-AD72-414E705CD232}" destId="{9F6D8B32-BF93-4334-840A-25AFFFEB4C22}" srcOrd="0" destOrd="0" presId="urn:microsoft.com/office/officeart/2005/8/layout/StepDownProcess"/>
    <dgm:cxn modelId="{AFD5A02B-BDBB-4DA4-AC6C-E04ADD988888}" type="presParOf" srcId="{7FBE8E97-0B77-484B-AD72-414E705CD232}" destId="{35CCE004-4498-4ED6-8BAA-2A3258B3B4EE}" srcOrd="1" destOrd="0" presId="urn:microsoft.com/office/officeart/2005/8/layout/StepDownProcess"/>
    <dgm:cxn modelId="{E8FD827A-D316-4325-95B8-C3C1D6BFE392}" type="presParOf" srcId="{7FBE8E97-0B77-484B-AD72-414E705CD232}" destId="{B5AB06D5-F9D2-485E-AA31-2D498C532589}" srcOrd="2" destOrd="0" presId="urn:microsoft.com/office/officeart/2005/8/layout/StepDownProcess"/>
    <dgm:cxn modelId="{AE8D6997-3943-4F44-A444-C21901E0BE16}" type="presParOf" srcId="{21CA7672-AE46-4C92-9800-F31FD3E70516}" destId="{4CBF9EE1-9DF5-4A7B-8C72-7F75C35FD98D}" srcOrd="7" destOrd="0" presId="urn:microsoft.com/office/officeart/2005/8/layout/StepDownProcess"/>
    <dgm:cxn modelId="{E22D2F25-6DD7-42AD-B825-4B65287DA63F}" type="presParOf" srcId="{21CA7672-AE46-4C92-9800-F31FD3E70516}" destId="{52251810-B1FB-407C-B58C-80E47CB9A994}" srcOrd="8" destOrd="0" presId="urn:microsoft.com/office/officeart/2005/8/layout/StepDownProcess"/>
    <dgm:cxn modelId="{6C89B640-7E87-48E2-A00F-5DDAF043236E}" type="presParOf" srcId="{52251810-B1FB-407C-B58C-80E47CB9A994}" destId="{8CFAA1DF-0334-4ECC-AE69-3C7A2D94FEA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4B3E7-A17D-4ECA-ADDE-BCF67FCEF2D8}">
      <dsp:nvSpPr>
        <dsp:cNvPr id="0" name=""/>
        <dsp:cNvSpPr/>
      </dsp:nvSpPr>
      <dsp:spPr>
        <a:xfrm>
          <a:off x="2488348" y="1472348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Healthcare and Social Assistance</a:t>
          </a:r>
        </a:p>
      </dsp:txBody>
      <dsp:txXfrm>
        <a:off x="2652266" y="1636266"/>
        <a:ext cx="791467" cy="791467"/>
      </dsp:txXfrm>
    </dsp:sp>
    <dsp:sp modelId="{A161F275-2C1C-495F-8897-5BC4FD21619E}">
      <dsp:nvSpPr>
        <dsp:cNvPr id="0" name=""/>
        <dsp:cNvSpPr/>
      </dsp:nvSpPr>
      <dsp:spPr>
        <a:xfrm rot="16200000">
          <a:off x="2878775" y="1286598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9538" y="1294661"/>
        <a:ext cx="16922" cy="16922"/>
      </dsp:txXfrm>
    </dsp:sp>
    <dsp:sp modelId="{27986BFB-CB5E-4134-8DB4-90B79CA515A7}">
      <dsp:nvSpPr>
        <dsp:cNvPr id="0" name=""/>
        <dsp:cNvSpPr/>
      </dsp:nvSpPr>
      <dsp:spPr>
        <a:xfrm>
          <a:off x="2488348" y="14594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Business and IT Services</a:t>
          </a:r>
        </a:p>
      </dsp:txBody>
      <dsp:txXfrm>
        <a:off x="2652266" y="178512"/>
        <a:ext cx="791467" cy="791467"/>
      </dsp:txXfrm>
    </dsp:sp>
    <dsp:sp modelId="{24A9CF5A-4DB1-44F5-A82D-1CCBCA972DE6}">
      <dsp:nvSpPr>
        <dsp:cNvPr id="0" name=""/>
        <dsp:cNvSpPr/>
      </dsp:nvSpPr>
      <dsp:spPr>
        <a:xfrm>
          <a:off x="3607651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68415" y="2023538"/>
        <a:ext cx="16922" cy="16922"/>
      </dsp:txXfrm>
    </dsp:sp>
    <dsp:sp modelId="{BAF153FC-25B5-4EE8-AD35-D54A95F7F76B}">
      <dsp:nvSpPr>
        <dsp:cNvPr id="0" name=""/>
        <dsp:cNvSpPr/>
      </dsp:nvSpPr>
      <dsp:spPr>
        <a:xfrm>
          <a:off x="3946101" y="1472348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Transportation, Distribution, and Logistics</a:t>
          </a:r>
        </a:p>
      </dsp:txBody>
      <dsp:txXfrm>
        <a:off x="4110019" y="1636266"/>
        <a:ext cx="791467" cy="791467"/>
      </dsp:txXfrm>
    </dsp:sp>
    <dsp:sp modelId="{526AF154-7E0F-43FC-A59A-0B6D7C9FE9B7}">
      <dsp:nvSpPr>
        <dsp:cNvPr id="0" name=""/>
        <dsp:cNvSpPr/>
      </dsp:nvSpPr>
      <dsp:spPr>
        <a:xfrm rot="5400000">
          <a:off x="2878775" y="2744351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9538" y="2752415"/>
        <a:ext cx="16922" cy="16922"/>
      </dsp:txXfrm>
    </dsp:sp>
    <dsp:sp modelId="{78D41214-EF83-4006-BE94-4A2AF515EE9F}">
      <dsp:nvSpPr>
        <dsp:cNvPr id="0" name=""/>
        <dsp:cNvSpPr/>
      </dsp:nvSpPr>
      <dsp:spPr>
        <a:xfrm>
          <a:off x="2488348" y="2930101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Construction</a:t>
          </a:r>
        </a:p>
      </dsp:txBody>
      <dsp:txXfrm>
        <a:off x="2652266" y="3094019"/>
        <a:ext cx="791467" cy="791467"/>
      </dsp:txXfrm>
    </dsp:sp>
    <dsp:sp modelId="{1AFD0149-F1F9-4751-B5FB-11974352BDA8}">
      <dsp:nvSpPr>
        <dsp:cNvPr id="0" name=""/>
        <dsp:cNvSpPr/>
      </dsp:nvSpPr>
      <dsp:spPr>
        <a:xfrm rot="10800000">
          <a:off x="2149898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310661" y="2023538"/>
        <a:ext cx="16922" cy="16922"/>
      </dsp:txXfrm>
    </dsp:sp>
    <dsp:sp modelId="{7CE1028A-0459-4460-92A8-1793C8B2D447}">
      <dsp:nvSpPr>
        <dsp:cNvPr id="0" name=""/>
        <dsp:cNvSpPr/>
      </dsp:nvSpPr>
      <dsp:spPr>
        <a:xfrm>
          <a:off x="1030594" y="1472348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Advanced Manufacturing</a:t>
          </a:r>
        </a:p>
      </dsp:txBody>
      <dsp:txXfrm>
        <a:off x="1194512" y="1636266"/>
        <a:ext cx="791467" cy="79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DF05F-5F39-4CDA-BEFF-546AD657B45E}">
      <dsp:nvSpPr>
        <dsp:cNvPr id="0" name=""/>
        <dsp:cNvSpPr/>
      </dsp:nvSpPr>
      <dsp:spPr>
        <a:xfrm>
          <a:off x="1587" y="163115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Advanced Manufacturing</a:t>
          </a:r>
        </a:p>
      </dsp:txBody>
      <dsp:txXfrm>
        <a:off x="25068" y="1654637"/>
        <a:ext cx="1556412" cy="754725"/>
      </dsp:txXfrm>
    </dsp:sp>
    <dsp:sp modelId="{4A7BCBE4-31DB-4208-AD7A-BF8C48BB9292}">
      <dsp:nvSpPr>
        <dsp:cNvPr id="0" name=""/>
        <dsp:cNvSpPr/>
      </dsp:nvSpPr>
      <dsp:spPr>
        <a:xfrm>
          <a:off x="1604962" y="2014246"/>
          <a:ext cx="6413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49" y="177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9603" y="2015966"/>
        <a:ext cx="32067" cy="32067"/>
      </dsp:txXfrm>
    </dsp:sp>
    <dsp:sp modelId="{AB672BF6-D6DF-446F-BDA0-A42919D70560}">
      <dsp:nvSpPr>
        <dsp:cNvPr id="0" name=""/>
        <dsp:cNvSpPr/>
      </dsp:nvSpPr>
      <dsp:spPr>
        <a:xfrm>
          <a:off x="2246312" y="163115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Welders</a:t>
          </a:r>
        </a:p>
      </dsp:txBody>
      <dsp:txXfrm>
        <a:off x="2269793" y="1654637"/>
        <a:ext cx="1556412" cy="754725"/>
      </dsp:txXfrm>
    </dsp:sp>
    <dsp:sp modelId="{5F2BF4A6-A44C-4F33-8ABE-91BA667BC5CA}">
      <dsp:nvSpPr>
        <dsp:cNvPr id="0" name=""/>
        <dsp:cNvSpPr/>
      </dsp:nvSpPr>
      <dsp:spPr>
        <a:xfrm rot="17692822">
          <a:off x="3408166" y="1322790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2252" y="1302434"/>
        <a:ext cx="76219" cy="76219"/>
      </dsp:txXfrm>
    </dsp:sp>
    <dsp:sp modelId="{A85BEF70-8BAA-47AC-B2D3-6ADD281A5FFA}">
      <dsp:nvSpPr>
        <dsp:cNvPr id="0" name=""/>
        <dsp:cNvSpPr/>
      </dsp:nvSpPr>
      <dsp:spPr>
        <a:xfrm>
          <a:off x="4491037" y="248245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Ag Power, Structural, Technical Systems</a:t>
          </a:r>
        </a:p>
      </dsp:txBody>
      <dsp:txXfrm>
        <a:off x="4514518" y="271726"/>
        <a:ext cx="1556412" cy="754725"/>
      </dsp:txXfrm>
    </dsp:sp>
    <dsp:sp modelId="{B5DA361E-89B3-4184-91EA-C28D6165D2E5}">
      <dsp:nvSpPr>
        <dsp:cNvPr id="0" name=""/>
        <dsp:cNvSpPr/>
      </dsp:nvSpPr>
      <dsp:spPr>
        <a:xfrm rot="19457599">
          <a:off x="3775450" y="178376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0616" y="1781769"/>
        <a:ext cx="39491" cy="39491"/>
      </dsp:txXfrm>
    </dsp:sp>
    <dsp:sp modelId="{9B6C97BF-398B-4D68-BA54-15D2D4EF8EF4}">
      <dsp:nvSpPr>
        <dsp:cNvPr id="0" name=""/>
        <dsp:cNvSpPr/>
      </dsp:nvSpPr>
      <dsp:spPr>
        <a:xfrm>
          <a:off x="4491037" y="1170185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Welder Entry Level</a:t>
          </a:r>
        </a:p>
      </dsp:txBody>
      <dsp:txXfrm>
        <a:off x="4514518" y="1193666"/>
        <a:ext cx="1556412" cy="754725"/>
      </dsp:txXfrm>
    </dsp:sp>
    <dsp:sp modelId="{9F6D0253-1139-42D2-B65F-CD3735F2A99A}">
      <dsp:nvSpPr>
        <dsp:cNvPr id="0" name=""/>
        <dsp:cNvSpPr/>
      </dsp:nvSpPr>
      <dsp:spPr>
        <a:xfrm rot="2142401">
          <a:off x="3775450" y="2244731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0616" y="2242739"/>
        <a:ext cx="39491" cy="39491"/>
      </dsp:txXfrm>
    </dsp:sp>
    <dsp:sp modelId="{F20334C7-BBE7-45EA-A063-F8DD3B6883CB}">
      <dsp:nvSpPr>
        <dsp:cNvPr id="0" name=""/>
        <dsp:cNvSpPr/>
      </dsp:nvSpPr>
      <dsp:spPr>
        <a:xfrm>
          <a:off x="4491037" y="209212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Welding Engineer</a:t>
          </a:r>
        </a:p>
      </dsp:txBody>
      <dsp:txXfrm>
        <a:off x="4514518" y="2115607"/>
        <a:ext cx="1556412" cy="754725"/>
      </dsp:txXfrm>
    </dsp:sp>
    <dsp:sp modelId="{DDCEFD97-DFEC-482D-9C4D-1ECB1D8EE828}">
      <dsp:nvSpPr>
        <dsp:cNvPr id="0" name=""/>
        <dsp:cNvSpPr/>
      </dsp:nvSpPr>
      <dsp:spPr>
        <a:xfrm rot="3907178">
          <a:off x="3408166" y="2705701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2252" y="2685345"/>
        <a:ext cx="76219" cy="76219"/>
      </dsp:txXfrm>
    </dsp:sp>
    <dsp:sp modelId="{B966EFE3-180E-42F0-9292-C773452EB8D7}">
      <dsp:nvSpPr>
        <dsp:cNvPr id="0" name=""/>
        <dsp:cNvSpPr/>
      </dsp:nvSpPr>
      <dsp:spPr>
        <a:xfrm>
          <a:off x="4491037" y="3014067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Welding Maintenance Technician</a:t>
          </a:r>
        </a:p>
      </dsp:txBody>
      <dsp:txXfrm>
        <a:off x="4514518" y="3037548"/>
        <a:ext cx="1556412" cy="754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5783A-CF4A-44A2-BA24-8DD2EA9F668E}">
      <dsp:nvSpPr>
        <dsp:cNvPr id="0" name=""/>
        <dsp:cNvSpPr/>
      </dsp:nvSpPr>
      <dsp:spPr>
        <a:xfrm>
          <a:off x="1981144" y="-19011"/>
          <a:ext cx="2783995" cy="25992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K-12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Leaders</a:t>
          </a:r>
        </a:p>
      </dsp:txBody>
      <dsp:txXfrm>
        <a:off x="2302374" y="330894"/>
        <a:ext cx="2141535" cy="824777"/>
      </dsp:txXfrm>
    </dsp:sp>
    <dsp:sp modelId="{C9CC0F2D-BDF2-4422-893F-8D15222D0E4C}">
      <dsp:nvSpPr>
        <dsp:cNvPr id="0" name=""/>
        <dsp:cNvSpPr/>
      </dsp:nvSpPr>
      <dsp:spPr>
        <a:xfrm>
          <a:off x="3077406" y="1062367"/>
          <a:ext cx="2782212" cy="2627283"/>
        </a:xfrm>
        <a:prstGeom prst="ellipse">
          <a:avLst/>
        </a:prstGeom>
        <a:solidFill>
          <a:schemeClr val="accent2">
            <a:alpha val="50000"/>
            <a:hueOff val="37813"/>
            <a:satOff val="4346"/>
            <a:lumOff val="-34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Organizations</a:t>
          </a:r>
        </a:p>
      </dsp:txBody>
      <dsp:txXfrm>
        <a:off x="4575520" y="1365515"/>
        <a:ext cx="1070081" cy="2020987"/>
      </dsp:txXfrm>
    </dsp:sp>
    <dsp:sp modelId="{2F338532-8C99-4A5F-9A31-03BCA37D3933}">
      <dsp:nvSpPr>
        <dsp:cNvPr id="0" name=""/>
        <dsp:cNvSpPr/>
      </dsp:nvSpPr>
      <dsp:spPr>
        <a:xfrm>
          <a:off x="2018662" y="2161266"/>
          <a:ext cx="2708958" cy="2620225"/>
        </a:xfrm>
        <a:prstGeom prst="ellipse">
          <a:avLst/>
        </a:prstGeom>
        <a:solidFill>
          <a:schemeClr val="accent2">
            <a:alpha val="50000"/>
            <a:hueOff val="75626"/>
            <a:satOff val="8693"/>
            <a:lumOff val="-69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Business &amp; Industry Partners</a:t>
          </a:r>
        </a:p>
      </dsp:txBody>
      <dsp:txXfrm>
        <a:off x="2331235" y="3597351"/>
        <a:ext cx="2083814" cy="831417"/>
      </dsp:txXfrm>
    </dsp:sp>
    <dsp:sp modelId="{7D7B5D23-71A3-4FD1-B8F6-B975592F561D}">
      <dsp:nvSpPr>
        <dsp:cNvPr id="0" name=""/>
        <dsp:cNvSpPr/>
      </dsp:nvSpPr>
      <dsp:spPr>
        <a:xfrm>
          <a:off x="843957" y="1059221"/>
          <a:ext cx="2819384" cy="2633573"/>
        </a:xfrm>
        <a:prstGeom prst="ellipse">
          <a:avLst/>
        </a:prstGeom>
        <a:solidFill>
          <a:schemeClr val="accent2">
            <a:alpha val="50000"/>
            <a:hueOff val="113439"/>
            <a:satOff val="13039"/>
            <a:lumOff val="-103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Postsecondary Partners</a:t>
          </a:r>
        </a:p>
      </dsp:txBody>
      <dsp:txXfrm>
        <a:off x="1060833" y="1363095"/>
        <a:ext cx="1084378" cy="2025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254A6-8921-490F-9D99-50B6F8058FE7}">
      <dsp:nvSpPr>
        <dsp:cNvPr id="0" name=""/>
        <dsp:cNvSpPr/>
      </dsp:nvSpPr>
      <dsp:spPr>
        <a:xfrm rot="5400000">
          <a:off x="1198080" y="823604"/>
          <a:ext cx="716770" cy="8160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94C0432-33A6-4277-8B30-7A233D62A3C2}">
      <dsp:nvSpPr>
        <dsp:cNvPr id="0" name=""/>
        <dsp:cNvSpPr/>
      </dsp:nvSpPr>
      <dsp:spPr>
        <a:xfrm>
          <a:off x="1008179" y="29049"/>
          <a:ext cx="1206620" cy="84459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Pathway Offerings Aligned to Top 5 Industry Sectors</a:t>
          </a:r>
        </a:p>
      </dsp:txBody>
      <dsp:txXfrm>
        <a:off x="1049416" y="70286"/>
        <a:ext cx="1124146" cy="762120"/>
      </dsp:txXfrm>
    </dsp:sp>
    <dsp:sp modelId="{7B2A0B08-C27F-4B03-A604-27EFE31B34A0}">
      <dsp:nvSpPr>
        <dsp:cNvPr id="0" name=""/>
        <dsp:cNvSpPr/>
      </dsp:nvSpPr>
      <dsp:spPr>
        <a:xfrm>
          <a:off x="2214799" y="109601"/>
          <a:ext cx="877580" cy="68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C0C41-5AEA-4735-9758-61F28A5E1C5A}">
      <dsp:nvSpPr>
        <dsp:cNvPr id="0" name=""/>
        <dsp:cNvSpPr/>
      </dsp:nvSpPr>
      <dsp:spPr>
        <a:xfrm rot="5400000">
          <a:off x="2198496" y="1772363"/>
          <a:ext cx="716770" cy="8160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C198D9-3A19-4EC1-BD8F-E87ECF19398F}">
      <dsp:nvSpPr>
        <dsp:cNvPr id="0" name=""/>
        <dsp:cNvSpPr/>
      </dsp:nvSpPr>
      <dsp:spPr>
        <a:xfrm>
          <a:off x="2008595" y="977808"/>
          <a:ext cx="1206620" cy="84459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Gaps?</a:t>
          </a:r>
        </a:p>
      </dsp:txBody>
      <dsp:txXfrm>
        <a:off x="2049832" y="1019045"/>
        <a:ext cx="1124146" cy="762120"/>
      </dsp:txXfrm>
    </dsp:sp>
    <dsp:sp modelId="{249DE8E5-022C-40FE-94C8-D8C389A50FDD}">
      <dsp:nvSpPr>
        <dsp:cNvPr id="0" name=""/>
        <dsp:cNvSpPr/>
      </dsp:nvSpPr>
      <dsp:spPr>
        <a:xfrm>
          <a:off x="3215215" y="1058360"/>
          <a:ext cx="877580" cy="68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50B6F-2D88-4FF1-83CB-1308048C79DC}">
      <dsp:nvSpPr>
        <dsp:cNvPr id="0" name=""/>
        <dsp:cNvSpPr/>
      </dsp:nvSpPr>
      <dsp:spPr>
        <a:xfrm rot="5400000">
          <a:off x="3198912" y="2721122"/>
          <a:ext cx="716770" cy="8160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0522A44-5E62-463C-893B-CF4EDF7F85B2}">
      <dsp:nvSpPr>
        <dsp:cNvPr id="0" name=""/>
        <dsp:cNvSpPr/>
      </dsp:nvSpPr>
      <dsp:spPr>
        <a:xfrm>
          <a:off x="3009011" y="1926567"/>
          <a:ext cx="1206620" cy="84459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Overlaps and Duplication?</a:t>
          </a:r>
        </a:p>
      </dsp:txBody>
      <dsp:txXfrm>
        <a:off x="3050248" y="1967804"/>
        <a:ext cx="1124146" cy="762120"/>
      </dsp:txXfrm>
    </dsp:sp>
    <dsp:sp modelId="{2296038D-BF11-44A3-96AF-BC6D85368E74}">
      <dsp:nvSpPr>
        <dsp:cNvPr id="0" name=""/>
        <dsp:cNvSpPr/>
      </dsp:nvSpPr>
      <dsp:spPr>
        <a:xfrm>
          <a:off x="4215632" y="2007118"/>
          <a:ext cx="877580" cy="68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D8B32-BF93-4334-840A-25AFFFEB4C22}">
      <dsp:nvSpPr>
        <dsp:cNvPr id="0" name=""/>
        <dsp:cNvSpPr/>
      </dsp:nvSpPr>
      <dsp:spPr>
        <a:xfrm rot="5400000">
          <a:off x="4199328" y="3669881"/>
          <a:ext cx="716770" cy="8160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CCE004-4498-4ED6-8BAA-2A3258B3B4EE}">
      <dsp:nvSpPr>
        <dsp:cNvPr id="0" name=""/>
        <dsp:cNvSpPr/>
      </dsp:nvSpPr>
      <dsp:spPr>
        <a:xfrm>
          <a:off x="4009428" y="2875326"/>
          <a:ext cx="1206620" cy="84459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Support Sector and/or Local Workforce Priorities?</a:t>
          </a:r>
        </a:p>
      </dsp:txBody>
      <dsp:txXfrm>
        <a:off x="4050665" y="2916563"/>
        <a:ext cx="1124146" cy="762120"/>
      </dsp:txXfrm>
    </dsp:sp>
    <dsp:sp modelId="{B5AB06D5-F9D2-485E-AA31-2D498C532589}">
      <dsp:nvSpPr>
        <dsp:cNvPr id="0" name=""/>
        <dsp:cNvSpPr/>
      </dsp:nvSpPr>
      <dsp:spPr>
        <a:xfrm>
          <a:off x="5216048" y="2955877"/>
          <a:ext cx="877580" cy="68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AA1DF-0334-4ECC-AE69-3C7A2D94FEAE}">
      <dsp:nvSpPr>
        <dsp:cNvPr id="0" name=""/>
        <dsp:cNvSpPr/>
      </dsp:nvSpPr>
      <dsp:spPr>
        <a:xfrm>
          <a:off x="5009844" y="3824085"/>
          <a:ext cx="1206620" cy="84459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SWOT Analysis</a:t>
          </a:r>
        </a:p>
      </dsp:txBody>
      <dsp:txXfrm>
        <a:off x="5051081" y="3865322"/>
        <a:ext cx="1124146" cy="762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684353-3876-459B-A2A0-E1F1B77D3D93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123B90-74EE-4D50-961E-9E7BCD0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0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B58D4C-046B-4435-8871-108230B8C909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BBFB5A-915E-48F0-A4AA-A5289015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1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37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5529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What do we need to know about your state’s career readiness system to understand your approach?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EWS due to decline in high school graduates, drop in college enrollment, stagnant high school performance, disengaged hs students</a:t>
            </a:r>
            <a:endParaRPr/>
          </a:p>
        </p:txBody>
      </p:sp>
      <p:sp>
        <p:nvSpPr>
          <p:cNvPr id="112" name="Google Shape;112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What challenges did you encounter while working to transform and expand career pathways under NSFY?</a:t>
            </a:r>
            <a:endParaRPr/>
          </a:p>
        </p:txBody>
      </p:sp>
      <p:sp>
        <p:nvSpPr>
          <p:cNvPr id="119" name="Google Shape;119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How did you address challenges as you worked towards transforming and expanding career pathways under NSFY?</a:t>
            </a:r>
            <a:endParaRPr/>
          </a:p>
        </p:txBody>
      </p:sp>
      <p:sp>
        <p:nvSpPr>
          <p:cNvPr id="127" name="Google Shape;127;p8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6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6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 by Economic</a:t>
            </a:r>
            <a:r>
              <a:rPr lang="en-US" baseline="0" dirty="0"/>
              <a:t> Development, Agreed on by State Chamber, Approved by KWIB, Used by K-12, KHEAA, KCTCS, CPE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2BC98-6EA0-4EE7-A97F-558F26662B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40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 has to be done both at the state level and at the regional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2BC98-6EA0-4EE7-A97F-558F26662B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1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be completed by experts</a:t>
            </a:r>
            <a:r>
              <a:rPr lang="en-US" baseline="0" dirty="0"/>
              <a:t> on the pathways, which is not typically B&amp;I.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2BC98-6EA0-4EE7-A97F-558F26662B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24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2BC98-6EA0-4EE7-A97F-558F26662B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08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2BC98-6EA0-4EE7-A97F-558F26662B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36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Massachusetts Department of Elementary and Secondary Education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1982976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473" y="4480511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9" name="Group 18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6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8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9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32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33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4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608" y="1895476"/>
            <a:ext cx="5647267" cy="19812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203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51744"/>
            <a:ext cx="6858000" cy="1552071"/>
          </a:xfrm>
        </p:spPr>
        <p:txBody>
          <a:bodyPr anchor="t">
            <a:normAutofit/>
          </a:bodyPr>
          <a:lstStyle>
            <a:lvl1pPr algn="ctr">
              <a:defRPr lang="en-US" sz="4400" b="1" dirty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5176"/>
            <a:ext cx="6858000" cy="117075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16118"/>
          <a:stretch/>
        </p:blipFill>
        <p:spPr>
          <a:xfrm>
            <a:off x="2059782" y="163718"/>
            <a:ext cx="5024437" cy="1111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5" t="35174" r="4193" b="28139"/>
          <a:stretch/>
        </p:blipFill>
        <p:spPr>
          <a:xfrm>
            <a:off x="7664291" y="6465345"/>
            <a:ext cx="1345772" cy="237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6514" r="69983" b="26488"/>
          <a:stretch/>
        </p:blipFill>
        <p:spPr>
          <a:xfrm>
            <a:off x="0" y="6465345"/>
            <a:ext cx="2021711" cy="2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97962"/>
            <a:ext cx="3086100" cy="4385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8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5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69494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2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1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852" y="1477104"/>
            <a:ext cx="6498521" cy="1646302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6" y="3346213"/>
            <a:ext cx="6223655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7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9144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29" y="0"/>
            <a:ext cx="178308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883220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8118" y="6289723"/>
            <a:ext cx="1062016" cy="3878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4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39" y="257025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6840" y="1773451"/>
            <a:ext cx="6891536" cy="4901324"/>
          </a:xfrm>
        </p:spPr>
        <p:txBody>
          <a:bodyPr/>
          <a:lstStyle>
            <a:lvl5pPr marL="1543050" indent="-17145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2810" y="6314035"/>
            <a:ext cx="512504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4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622695"/>
            <a:ext cx="6447501" cy="1826581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2230"/>
            <a:ext cx="64475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0165"/>
            <a:ext cx="7886700" cy="4186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6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36226" y="1796387"/>
            <a:ext cx="6817519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9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25" y="311380"/>
            <a:ext cx="6708377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6225" y="1801625"/>
            <a:ext cx="3223260" cy="4694708"/>
          </a:xfrm>
        </p:spPr>
        <p:txBody>
          <a:bodyPr/>
          <a:lstStyle>
            <a:lvl5pPr marL="1543050" indent="-17145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921342" y="1801625"/>
            <a:ext cx="3223260" cy="4694708"/>
          </a:xfrm>
        </p:spPr>
        <p:txBody>
          <a:bodyPr/>
          <a:lstStyle>
            <a:lvl5pPr marL="1543050" indent="-17145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60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25" y="311380"/>
            <a:ext cx="6708377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921342" y="1801625"/>
            <a:ext cx="3223260" cy="4694708"/>
          </a:xfrm>
        </p:spPr>
        <p:txBody>
          <a:bodyPr/>
          <a:lstStyle>
            <a:lvl5pPr marL="1543050" indent="-17145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5769" y="1801814"/>
            <a:ext cx="3361135" cy="4694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36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36225" y="1801625"/>
            <a:ext cx="322326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921342" y="1801625"/>
            <a:ext cx="322326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30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225" y="1872852"/>
            <a:ext cx="322325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1342" y="1872852"/>
            <a:ext cx="322326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36225" y="2689786"/>
            <a:ext cx="3223260" cy="3806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921342" y="2689787"/>
            <a:ext cx="3223260" cy="380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8262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1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53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607" y="514924"/>
            <a:ext cx="4324895" cy="60223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29816" y="2629957"/>
            <a:ext cx="1894284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9816" y="514924"/>
            <a:ext cx="1894284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9816" y="4744990"/>
            <a:ext cx="1894284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1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395786"/>
            <a:ext cx="6447501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94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90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54711"/>
            <a:ext cx="7886700" cy="250776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79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609600"/>
            <a:ext cx="6261100" cy="3022600"/>
          </a:xfrm>
        </p:spPr>
        <p:txBody>
          <a:bodyPr anchor="ctr">
            <a:normAutofit/>
          </a:bodyPr>
          <a:lstStyle>
            <a:lvl1pPr algn="l">
              <a:defRPr sz="3300" b="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57" y="3903134"/>
            <a:ext cx="6447502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390357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35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05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25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575" y="6309651"/>
            <a:ext cx="51250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91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4" descr="ESE Logo"/>
          <p:cNvPicPr preferRelativeResize="0"/>
          <p:nvPr/>
        </p:nvPicPr>
        <p:blipFill rotWithShape="1">
          <a:blip r:embed="rId2">
            <a:alphaModFix/>
          </a:blip>
          <a:srcRect r="77994"/>
          <a:stretch/>
        </p:blipFill>
        <p:spPr>
          <a:xfrm>
            <a:off x="5867400" y="-381000"/>
            <a:ext cx="3450314" cy="763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533400" y="990600"/>
            <a:ext cx="7772400" cy="190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533400" y="2895600"/>
            <a:ext cx="6400799" cy="106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9A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9A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9A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9A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22" name="Google Shape;22;p14" descr="Massachusetts Department of Elementary and Secondary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2" y="5562600"/>
            <a:ext cx="2701068" cy="647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967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609600" y="1524004"/>
            <a:ext cx="7924799" cy="46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6858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47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list">
  <p:cSld name="Title, subtitle, lis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6858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792479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7924799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★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★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43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with Picture">
  <p:cSld name="Section Header with Pictur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7" descr="ESE Logo"/>
          <p:cNvPicPr preferRelativeResize="0"/>
          <p:nvPr/>
        </p:nvPicPr>
        <p:blipFill rotWithShape="1">
          <a:blip r:embed="rId2">
            <a:alphaModFix/>
          </a:blip>
          <a:srcRect t="-1144" r="79429" b="6540"/>
          <a:stretch/>
        </p:blipFill>
        <p:spPr>
          <a:xfrm>
            <a:off x="6895186" y="1828800"/>
            <a:ext cx="2213599" cy="495624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685800" y="5105401"/>
            <a:ext cx="6781800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0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9A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9A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9A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9A0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685800" y="381000"/>
            <a:ext cx="6781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1" name="Google Shape;41;p17" descr="Massachusetts Department of Elementary and Secondary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6019803"/>
            <a:ext cx="2502042" cy="599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241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38099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★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★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4724400" y="1524000"/>
            <a:ext cx="38099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★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★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6858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09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8508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8508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89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380999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3809999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★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★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3"/>
          </p:nvPr>
        </p:nvSpPr>
        <p:spPr>
          <a:xfrm>
            <a:off x="4722903" y="1535112"/>
            <a:ext cx="381149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4"/>
          </p:nvPr>
        </p:nvSpPr>
        <p:spPr>
          <a:xfrm>
            <a:off x="4722903" y="2174875"/>
            <a:ext cx="381149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★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★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6858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478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6858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639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6858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248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 rot="5400000">
            <a:off x="2270918" y="-137314"/>
            <a:ext cx="4602162" cy="79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6858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051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 rot="5400000">
            <a:off x="4618037" y="2286004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 rot="5400000">
            <a:off x="846137" y="495304"/>
            <a:ext cx="5851525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6858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912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>
            <a:off x="609600" y="1524004"/>
            <a:ext cx="7924799" cy="46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6858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98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939352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6326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39352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6326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8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9" name="Group 18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6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8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9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32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33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4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608" y="1895476"/>
            <a:ext cx="5647267" cy="19812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609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9" name="Group 18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6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8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9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32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33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4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608" y="1895476"/>
            <a:ext cx="5647267" cy="19812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193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tif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8.ti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7416" y="1716792"/>
            <a:ext cx="3108960" cy="182880"/>
            <a:chOff x="4018" y="0"/>
            <a:chExt cx="3474720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Pentagon 20"/>
            <p:cNvSpPr/>
            <p:nvPr/>
          </p:nvSpPr>
          <p:spPr>
            <a:xfrm>
              <a:off x="4018" y="0"/>
              <a:ext cx="3474720" cy="326318"/>
            </a:xfrm>
            <a:prstGeom prst="homePlate">
              <a:avLst/>
            </a:prstGeom>
            <a:solidFill>
              <a:srgbClr val="009A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>
              <a:off x="4018" y="0"/>
              <a:ext cx="3432253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2672" rIns="21336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3017520" y="1716792"/>
            <a:ext cx="3108960" cy="182880"/>
            <a:chOff x="2815083" y="0"/>
            <a:chExt cx="3513832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hevron 23"/>
            <p:cNvSpPr/>
            <p:nvPr/>
          </p:nvSpPr>
          <p:spPr>
            <a:xfrm>
              <a:off x="2815083" y="0"/>
              <a:ext cx="3513832" cy="326318"/>
            </a:xfrm>
            <a:prstGeom prst="chevron">
              <a:avLst/>
            </a:prstGeom>
            <a:solidFill>
              <a:srgbClr val="7AB8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2978242" y="0"/>
              <a:ext cx="3187514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6040898" y="1717845"/>
            <a:ext cx="3108960" cy="182880"/>
            <a:chOff x="5626149" y="0"/>
            <a:chExt cx="3513832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hevron 26"/>
            <p:cNvSpPr/>
            <p:nvPr/>
          </p:nvSpPr>
          <p:spPr>
            <a:xfrm>
              <a:off x="5626149" y="0"/>
              <a:ext cx="3513832" cy="326318"/>
            </a:xfrm>
            <a:prstGeom prst="chevron">
              <a:avLst/>
            </a:prstGeom>
            <a:solidFill>
              <a:srgbClr val="FF6D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4"/>
            <p:cNvSpPr/>
            <p:nvPr/>
          </p:nvSpPr>
          <p:spPr>
            <a:xfrm>
              <a:off x="5789308" y="0"/>
              <a:ext cx="3187514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sp>
        <p:nvSpPr>
          <p:cNvPr id="29" name="Title Placeholder 28"/>
          <p:cNvSpPr>
            <a:spLocks noGrp="1"/>
          </p:cNvSpPr>
          <p:nvPr>
            <p:ph type="title"/>
          </p:nvPr>
        </p:nvSpPr>
        <p:spPr>
          <a:xfrm>
            <a:off x="628650" y="1798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28650" y="2011680"/>
            <a:ext cx="7886700" cy="416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509299" y="6450904"/>
            <a:ext cx="63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16118"/>
          <a:stretch/>
        </p:blipFill>
        <p:spPr>
          <a:xfrm>
            <a:off x="3568695" y="6411560"/>
            <a:ext cx="2006610" cy="443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5" t="35174" r="4193" b="28139"/>
          <a:stretch/>
        </p:blipFill>
        <p:spPr>
          <a:xfrm>
            <a:off x="7664291" y="6551408"/>
            <a:ext cx="1345772" cy="2372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6514" r="69983" b="26488"/>
          <a:stretch/>
        </p:blipFill>
        <p:spPr>
          <a:xfrm>
            <a:off x="0" y="6551408"/>
            <a:ext cx="2021711" cy="2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48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A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8000">
              <a:schemeClr val="bg1">
                <a:lumMod val="95000"/>
              </a:schemeClr>
            </a:gs>
            <a:gs pos="65000">
              <a:schemeClr val="bg1">
                <a:lumMod val="75000"/>
              </a:schemeClr>
            </a:gs>
            <a:gs pos="13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620209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2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4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7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28" name="Freeform 12"/>
          <p:cNvSpPr/>
          <p:nvPr userDrawn="1"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9" name="Freeform 13"/>
          <p:cNvSpPr/>
          <p:nvPr userDrawn="1"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1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9AA6"/>
        </a:buClr>
        <a:buSzTx/>
        <a:buFont typeface="Arial" panose="020B0604020202020204" pitchFamily="34" charset="0"/>
        <a:buChar char="•"/>
        <a:tabLst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AB800"/>
        </a:buClr>
        <a:buSzTx/>
        <a:buFont typeface="Arial" panose="020B0604020202020204" pitchFamily="34" charset="0"/>
        <a:buChar char="•"/>
        <a:tabLst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AB800"/>
        </a:buClr>
        <a:buSzTx/>
        <a:buFont typeface="Arial" panose="020B0604020202020204" pitchFamily="34" charset="0"/>
        <a:buChar char="•"/>
        <a:tabLst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AB800"/>
        </a:buClr>
        <a:buSzTx/>
        <a:buFont typeface="Arial" panose="020B0604020202020204" pitchFamily="34" charset="0"/>
        <a:buChar char="•"/>
        <a:tabLst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AB800"/>
        </a:buClr>
        <a:buSzTx/>
        <a:buFont typeface="Arial" panose="020B0604020202020204" pitchFamily="34" charset="0"/>
        <a:buChar char="•"/>
        <a:tabLst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381-96A6-4C7E-BFB6-458EE21535E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181B-90F1-4EEE-93BF-F43B183D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7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839" y="257216"/>
            <a:ext cx="674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759" y="1719619"/>
            <a:ext cx="6776510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29" y="0"/>
            <a:ext cx="178308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575" y="6309651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6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descr="ESE_StarLogo_2881_1401_transparent_color.gif"/>
          <p:cNvPicPr preferRelativeResize="0"/>
          <p:nvPr/>
        </p:nvPicPr>
        <p:blipFill rotWithShape="1">
          <a:blip r:embed="rId13">
            <a:alphaModFix/>
          </a:blip>
          <a:srcRect r="76032"/>
          <a:stretch/>
        </p:blipFill>
        <p:spPr>
          <a:xfrm>
            <a:off x="8258088" y="4953000"/>
            <a:ext cx="900082" cy="187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3" descr="ESE_StarLogo_2881_1401_transparent_color.gif"/>
          <p:cNvPicPr preferRelativeResize="0"/>
          <p:nvPr/>
        </p:nvPicPr>
        <p:blipFill rotWithShape="1">
          <a:blip r:embed="rId13">
            <a:alphaModFix/>
          </a:blip>
          <a:srcRect r="76032"/>
          <a:stretch/>
        </p:blipFill>
        <p:spPr>
          <a:xfrm>
            <a:off x="8258088" y="4953000"/>
            <a:ext cx="900082" cy="187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3" descr="ESE Logo"/>
          <p:cNvPicPr preferRelativeResize="0"/>
          <p:nvPr/>
        </p:nvPicPr>
        <p:blipFill rotWithShape="1">
          <a:blip r:embed="rId13">
            <a:alphaModFix/>
          </a:blip>
          <a:srcRect r="76032"/>
          <a:stretch/>
        </p:blipFill>
        <p:spPr>
          <a:xfrm>
            <a:off x="8258088" y="4953000"/>
            <a:ext cx="900082" cy="18773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609600" y="1524004"/>
            <a:ext cx="7924799" cy="46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dt" idx="10"/>
          </p:nvPr>
        </p:nvSpPr>
        <p:spPr>
          <a:xfrm>
            <a:off x="685800" y="635635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400"/>
              <a:buFont typeface="Tahoma"/>
              <a:buNone/>
              <a:defRPr sz="1200" b="0" i="0" u="none" strike="noStrike" cap="none">
                <a:solidFill>
                  <a:srgbClr val="8889A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9A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5572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egovlab.org/moving-from-open-data-to-open-knowledge-announcing-the-commerce-data-usability-projec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ilyplateofcrazy.com/2010/04/29/mini-mom-moves-mountain-splendid-son-smile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tech.org/resource/series/nsfy-impact-snapshots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package" Target="../embeddings/Microsoft_Word_Document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Kerry.Akashian@doe.mass.edu" TargetMode="External"/><Relationship Id="rId2" Type="http://schemas.openxmlformats.org/officeDocument/2006/relationships/hyperlink" Target="mailto:kiley.whitaker@education.ky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mccain@careertech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alegalalliance.com/9-steps-to-a-corporate-paralegal-job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6273" y="2346085"/>
            <a:ext cx="7772400" cy="2994541"/>
          </a:xfrm>
        </p:spPr>
        <p:txBody>
          <a:bodyPr>
            <a:noAutofit/>
          </a:bodyPr>
          <a:lstStyle/>
          <a:p>
            <a:r>
              <a:rPr lang="en-US" b="1" dirty="0"/>
              <a:t>A Look Back at States’ Impact through the New Skills for Youth Initiative</a:t>
            </a:r>
            <a:endParaRPr lang="en-US" sz="44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1133473" y="5221357"/>
            <a:ext cx="6858000" cy="1240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2800" i="1" dirty="0"/>
              <a:t>December 12, 2019</a:t>
            </a:r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6160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90A1-1B80-6548-B064-BF3C7847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8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Strengthening Accountability Systems to Incentivize Learners’ Career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77FF-7849-EC43-99DD-29B31E962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990164"/>
            <a:ext cx="7886699" cy="1467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States can lead by:</a:t>
            </a:r>
          </a:p>
          <a:p>
            <a:pPr lvl="1"/>
            <a:r>
              <a:rPr lang="en-US" dirty="0"/>
              <a:t>Constructing a meaningful career readiness indicator; and </a:t>
            </a:r>
          </a:p>
          <a:p>
            <a:pPr lvl="1"/>
            <a:r>
              <a:rPr lang="en-US" dirty="0"/>
              <a:t>Centralizing data collection.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2762FE-154D-024A-B9EF-A7DA74A79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457575"/>
            <a:ext cx="914400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B0FB5-0115-9344-A9F9-0B94E26E16C7}"/>
              </a:ext>
            </a:extLst>
          </p:cNvPr>
          <p:cNvSpPr txBox="1"/>
          <p:nvPr/>
        </p:nvSpPr>
        <p:spPr>
          <a:xfrm>
            <a:off x="0" y="620077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thegovlab.org/moving-from-open-data-to-open-knowledge-announcing-the-commerce-data-usability-projec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1086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F28A-2E8F-074B-99B0-AFB3446E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Centralizing Data Collection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EC264-8393-284C-8456-928620921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11" y="3754714"/>
            <a:ext cx="6660777" cy="14612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DF52F-264C-A340-8C94-DCA5023CDC9A}"/>
              </a:ext>
            </a:extLst>
          </p:cNvPr>
          <p:cNvSpPr txBox="1"/>
          <p:nvPr/>
        </p:nvSpPr>
        <p:spPr>
          <a:xfrm>
            <a:off x="1241611" y="5228466"/>
            <a:ext cx="5829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Retrieved from https://wisedash.dpi.wi.gov/Dashboard/portalHome.jsp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FE5E41-7727-4540-9DAF-9F5C45A63230}"/>
              </a:ext>
            </a:extLst>
          </p:cNvPr>
          <p:cNvSpPr txBox="1">
            <a:spLocks/>
          </p:cNvSpPr>
          <p:nvPr/>
        </p:nvSpPr>
        <p:spPr>
          <a:xfrm>
            <a:off x="628651" y="1651874"/>
            <a:ext cx="7886699" cy="197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In 2017,  the Wisconsin Legislature passed Act 59.</a:t>
            </a:r>
          </a:p>
          <a:p>
            <a:r>
              <a:rPr lang="en-US" dirty="0"/>
              <a:t>Wisconsin integrated career readiness data into its statewide student information system, </a:t>
            </a:r>
            <a:r>
              <a:rPr lang="en-US" dirty="0" err="1"/>
              <a:t>WISEdash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1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188F-C83B-1A44-837B-7C05531A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Laying the Foundation for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DB1F-9AF9-9249-91FF-370B944F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0165"/>
            <a:ext cx="3643313" cy="4186798"/>
          </a:xfrm>
        </p:spPr>
        <p:txBody>
          <a:bodyPr/>
          <a:lstStyle/>
          <a:p>
            <a:r>
              <a:rPr lang="en-US" dirty="0"/>
              <a:t>States can lead by:</a:t>
            </a:r>
          </a:p>
          <a:p>
            <a:pPr lvl="1"/>
            <a:r>
              <a:rPr lang="en-US" dirty="0"/>
              <a:t>Aligning state efforts around a shared vision;</a:t>
            </a:r>
          </a:p>
          <a:p>
            <a:pPr lvl="1"/>
            <a:r>
              <a:rPr lang="en-US" dirty="0"/>
              <a:t>Codifying practices into policy; and</a:t>
            </a:r>
          </a:p>
          <a:p>
            <a:pPr lvl="1"/>
            <a:r>
              <a:rPr lang="en-US" dirty="0"/>
              <a:t>Securing sustainable funding.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12EE19-DE28-E042-8A2A-E286B7151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57675" y="1990165"/>
            <a:ext cx="4583640" cy="3224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EDBD3A-155A-2348-8AF4-F9C26C28E3FA}"/>
              </a:ext>
            </a:extLst>
          </p:cNvPr>
          <p:cNvSpPr txBox="1"/>
          <p:nvPr/>
        </p:nvSpPr>
        <p:spPr>
          <a:xfrm>
            <a:off x="4534957" y="4984106"/>
            <a:ext cx="3186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dailyplateofcrazy.com/2010/04/29/mini-mom-moves-mountain-splendid-son-smil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4224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3B9D-AD95-5642-91E1-0CC448DB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Sustainable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D0626-480C-2B4D-8F47-37975A423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0164"/>
            <a:ext cx="4486275" cy="4502709"/>
          </a:xfrm>
        </p:spPr>
        <p:txBody>
          <a:bodyPr>
            <a:normAutofit/>
          </a:bodyPr>
          <a:lstStyle/>
          <a:p>
            <a:r>
              <a:rPr lang="en-US" dirty="0"/>
              <a:t>Delaware braided funding across state, federal and philanthropic sources — including NSFY, Bloomberg Philanthropies, Perkins IV, funds issued under the Workforce Innovation and Opportunity Act Title I and local sources — to implement the Delaware Pathways strategic plan.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C82AD7-79F2-BB40-9050-283B3B2E2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3014380"/>
            <a:ext cx="3826199" cy="15004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5A998C-E817-E74A-A1EC-AF080FF54E7F}"/>
              </a:ext>
            </a:extLst>
          </p:cNvPr>
          <p:cNvSpPr txBox="1"/>
          <p:nvPr/>
        </p:nvSpPr>
        <p:spPr>
          <a:xfrm>
            <a:off x="5306380" y="4686300"/>
            <a:ext cx="3634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Retrieved from https://delawarepathways.org</a:t>
            </a:r>
          </a:p>
        </p:txBody>
      </p:sp>
    </p:spTree>
    <p:extLst>
      <p:ext uri="{BB962C8B-B14F-4D97-AF65-F5344CB8AC3E}">
        <p14:creationId xmlns:p14="http://schemas.microsoft.com/office/powerpoint/2010/main" val="367630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DC181-3A55-E543-84C9-B2971E03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NSFY Impact Snapshots and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50BAD4-7BF0-6142-80C1-FCF84945C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3" y="1965756"/>
            <a:ext cx="2739114" cy="356350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45A969-E7B1-0B44-BCD4-98EDD991E12C}"/>
              </a:ext>
            </a:extLst>
          </p:cNvPr>
          <p:cNvSpPr txBox="1">
            <a:spLocks/>
          </p:cNvSpPr>
          <p:nvPr/>
        </p:nvSpPr>
        <p:spPr>
          <a:xfrm>
            <a:off x="628650" y="5543551"/>
            <a:ext cx="8229600" cy="112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https://careertech.org/resource/series/nsfy-impact-snapshots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21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Kentucky NSFY Initiative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6" y="3366909"/>
            <a:ext cx="6223655" cy="16051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Kiley Whitaker</a:t>
            </a:r>
          </a:p>
          <a:p>
            <a:pPr algn="l"/>
            <a:r>
              <a:rPr lang="en-US" dirty="0"/>
              <a:t>Assistant Director</a:t>
            </a:r>
          </a:p>
          <a:p>
            <a:pPr algn="l"/>
            <a:r>
              <a:rPr lang="en-US" dirty="0"/>
              <a:t>Kentucky Department of Education</a:t>
            </a:r>
          </a:p>
          <a:p>
            <a:pPr algn="l"/>
            <a:r>
              <a:rPr lang="en-US" dirty="0"/>
              <a:t>Office of Career and Technical Education and Student Transition</a:t>
            </a:r>
          </a:p>
        </p:txBody>
      </p:sp>
    </p:spTree>
    <p:extLst>
      <p:ext uri="{BB962C8B-B14F-4D97-AF65-F5344CB8AC3E}">
        <p14:creationId xmlns:p14="http://schemas.microsoft.com/office/powerpoint/2010/main" val="180325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6840" y="1723159"/>
            <a:ext cx="6891536" cy="41401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67% of Kentucky High School Students Participate in Career Pathways Each Year</a:t>
            </a:r>
          </a:p>
          <a:p>
            <a:r>
              <a:rPr lang="en-US" dirty="0" err="1"/>
              <a:t>KYstats</a:t>
            </a:r>
            <a:r>
              <a:rPr lang="en-US" dirty="0"/>
              <a:t> – longitudinal data system</a:t>
            </a:r>
          </a:p>
          <a:p>
            <a:r>
              <a:rPr lang="en-US" dirty="0"/>
              <a:t>State Student Information System</a:t>
            </a:r>
          </a:p>
          <a:p>
            <a:r>
              <a:rPr lang="en-US" dirty="0"/>
              <a:t>State CTE Data System</a:t>
            </a:r>
          </a:p>
          <a:p>
            <a:r>
              <a:rPr lang="en-US" dirty="0"/>
              <a:t>State Approved Course Code System</a:t>
            </a:r>
          </a:p>
          <a:p>
            <a:r>
              <a:rPr lang="en-US" dirty="0"/>
              <a:t>State Approved Career Pathways</a:t>
            </a:r>
          </a:p>
          <a:p>
            <a:r>
              <a:rPr lang="en-US" dirty="0"/>
              <a:t>Career Readiness has been part of accountability since 11-12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25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17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962653"/>
            <a:ext cx="6238214" cy="49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2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81" y="1050019"/>
            <a:ext cx="6447501" cy="990600"/>
          </a:xfrm>
        </p:spPr>
        <p:txBody>
          <a:bodyPr/>
          <a:lstStyle/>
          <a:p>
            <a:r>
              <a:rPr lang="en-US" dirty="0"/>
              <a:t>Kentucky’s NSFY Grant 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9081" y="1868632"/>
            <a:ext cx="7023052" cy="3994700"/>
          </a:xfrm>
        </p:spPr>
        <p:txBody>
          <a:bodyPr>
            <a:normAutofit/>
          </a:bodyPr>
          <a:lstStyle/>
          <a:p>
            <a:r>
              <a:rPr lang="en-US" b="1" u="sng" dirty="0"/>
              <a:t>Align Pathways to LMI</a:t>
            </a:r>
          </a:p>
          <a:p>
            <a:r>
              <a:rPr lang="en-US" b="1" u="sng" dirty="0"/>
              <a:t>Incentivize the Sharing of Resources through Creation of Career Academies</a:t>
            </a:r>
          </a:p>
          <a:p>
            <a:r>
              <a:rPr lang="en-US" dirty="0"/>
              <a:t>Ensure Industry Recognized Credentials are “of Value”</a:t>
            </a:r>
          </a:p>
          <a:p>
            <a:r>
              <a:rPr lang="en-US" dirty="0"/>
              <a:t>Improve CTE Teacher Retention</a:t>
            </a:r>
          </a:p>
          <a:p>
            <a:r>
              <a:rPr lang="en-US" b="1" u="sng" dirty="0"/>
              <a:t>Create “True” Career Pathways (Increase DC)</a:t>
            </a:r>
          </a:p>
          <a:p>
            <a:r>
              <a:rPr lang="en-US" dirty="0"/>
              <a:t>Increase Employer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18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2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06" y="1050019"/>
            <a:ext cx="67862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Top Five Industry Sectors for Kentucky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19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68341" y="16656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490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5997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Discuss the state role in transforming and expanding career pathways</a:t>
            </a:r>
          </a:p>
          <a:p>
            <a:r>
              <a:rPr lang="en-US" sz="3200" dirty="0"/>
              <a:t>Discuss the key lessons learned from NSFY </a:t>
            </a:r>
          </a:p>
          <a:p>
            <a:r>
              <a:rPr lang="en-US" sz="3200" dirty="0"/>
              <a:t>Learn about the work that Kentucky and Massachusetts accomplished during the initiative </a:t>
            </a:r>
          </a:p>
          <a:p>
            <a:r>
              <a:rPr lang="en-US" sz="3200" dirty="0"/>
              <a:t>Q and A</a:t>
            </a:r>
          </a:p>
        </p:txBody>
      </p:sp>
    </p:spTree>
    <p:extLst>
      <p:ext uri="{BB962C8B-B14F-4D97-AF65-F5344CB8AC3E}">
        <p14:creationId xmlns:p14="http://schemas.microsoft.com/office/powerpoint/2010/main" val="403811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1034" y="857250"/>
            <a:ext cx="6030094" cy="990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Top Occupations in Top Sectors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80261" y="1552597"/>
          <a:ext cx="7583582" cy="427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4" imgW="11976100" imgH="6756400" progId="Word.Document.12">
                  <p:embed/>
                </p:oleObj>
              </mc:Choice>
              <mc:Fallback>
                <p:oleObj name="Document" r:id="rId4" imgW="11976100" imgH="67564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0261" y="1552597"/>
                        <a:ext cx="7583582" cy="427833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788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Alignment between Occupations and Career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21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6707" y="18026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80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550"/>
            <a:ext cx="76652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2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23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89" y="961753"/>
            <a:ext cx="6530587" cy="4575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10" y="5489417"/>
            <a:ext cx="2307459" cy="4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Skills for Youth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6840" y="1792432"/>
            <a:ext cx="6891536" cy="4070900"/>
          </a:xfrm>
        </p:spPr>
        <p:txBody>
          <a:bodyPr/>
          <a:lstStyle/>
          <a:p>
            <a:r>
              <a:rPr lang="en-US" dirty="0"/>
              <a:t>10 Academies</a:t>
            </a:r>
          </a:p>
          <a:p>
            <a:r>
              <a:rPr lang="en-US" dirty="0"/>
              <a:t>32 School Districts</a:t>
            </a:r>
          </a:p>
          <a:p>
            <a:r>
              <a:rPr lang="en-US" dirty="0"/>
              <a:t>13 CTC or ATC Centers</a:t>
            </a:r>
          </a:p>
          <a:p>
            <a:r>
              <a:rPr lang="en-US" dirty="0"/>
              <a:t>200 new B&amp;I Partners</a:t>
            </a:r>
          </a:p>
          <a:p>
            <a:r>
              <a:rPr lang="en-US" dirty="0"/>
              <a:t>13 Postsecondary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63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9" y="974580"/>
            <a:ext cx="4411193" cy="1391430"/>
          </a:xfrm>
        </p:spPr>
        <p:txBody>
          <a:bodyPr>
            <a:normAutofit/>
          </a:bodyPr>
          <a:lstStyle/>
          <a:p>
            <a:r>
              <a:rPr lang="en-US" sz="2625" u="sng" dirty="0"/>
              <a:t>Regional Asset Mapping: </a:t>
            </a:r>
            <a:br>
              <a:rPr lang="en-US" sz="2625" dirty="0"/>
            </a:br>
            <a:r>
              <a:rPr lang="en-US" sz="2625" dirty="0"/>
              <a:t>Who Should </a:t>
            </a:r>
            <a:br>
              <a:rPr lang="en-US" sz="2625" dirty="0"/>
            </a:br>
            <a:r>
              <a:rPr lang="en-US" sz="2625" dirty="0"/>
              <a:t>Be Involved?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45112" y="1104139"/>
          <a:ext cx="6727698" cy="4762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61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40" y="1406585"/>
            <a:ext cx="6710553" cy="39733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03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846" y="994410"/>
            <a:ext cx="339419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Asset Mapping: </a:t>
            </a:r>
            <a:r>
              <a:rPr lang="en-US" dirty="0"/>
              <a:t>Career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-418338" y="1168889"/>
          <a:ext cx="7224644" cy="469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71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36" y="1339850"/>
            <a:ext cx="7410092" cy="41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1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4" y="857227"/>
            <a:ext cx="7472495" cy="50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9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7E9E-D382-4348-AAFE-11E8A773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3B21-3791-4D41-A223-245B6E085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Kiley Whitaker, Assistant Director, Division of Technical Schools and Continuous Improvement, Office of Career and Technical Education and Student Transitions, Kentucky Department of Education</a:t>
            </a:r>
          </a:p>
          <a:p>
            <a:pPr lvl="0"/>
            <a:r>
              <a:rPr lang="en-US" dirty="0"/>
              <a:t>Kerry </a:t>
            </a:r>
            <a:r>
              <a:rPr lang="en-US" dirty="0" err="1"/>
              <a:t>Akashian</a:t>
            </a:r>
            <a:r>
              <a:rPr lang="en-US" dirty="0"/>
              <a:t>, Career Development Education Lead, Massachusetts Department of Elementary and Secondary Education</a:t>
            </a:r>
          </a:p>
          <a:p>
            <a:r>
              <a:rPr lang="en-US" dirty="0"/>
              <a:t>Brianna McCain, Policy Associate, Advance CTE</a:t>
            </a:r>
          </a:p>
        </p:txBody>
      </p:sp>
    </p:spTree>
    <p:extLst>
      <p:ext uri="{BB962C8B-B14F-4D97-AF65-F5344CB8AC3E}">
        <p14:creationId xmlns:p14="http://schemas.microsoft.com/office/powerpoint/2010/main" val="907014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6840" y="1903268"/>
            <a:ext cx="6891536" cy="3960063"/>
          </a:xfrm>
        </p:spPr>
        <p:txBody>
          <a:bodyPr/>
          <a:lstStyle/>
          <a:p>
            <a:r>
              <a:rPr lang="en-US" dirty="0"/>
              <a:t>Partnership is Key (PS and B&amp;I)</a:t>
            </a:r>
          </a:p>
          <a:p>
            <a:r>
              <a:rPr lang="en-US" dirty="0"/>
              <a:t>Accountability and Money Matter</a:t>
            </a:r>
          </a:p>
          <a:p>
            <a:r>
              <a:rPr lang="en-US" dirty="0"/>
              <a:t>Data Makes a Difference</a:t>
            </a:r>
          </a:p>
          <a:p>
            <a:r>
              <a:rPr lang="en-US" dirty="0"/>
              <a:t>Selling and Marketing is Tough</a:t>
            </a:r>
          </a:p>
          <a:p>
            <a:r>
              <a:rPr lang="en-US" dirty="0"/>
              <a:t>This work takes a lot of time (Overhauling is not completed overnight)</a:t>
            </a:r>
          </a:p>
          <a:p>
            <a:r>
              <a:rPr lang="en-US" dirty="0"/>
              <a:t>Perkins Local Needs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1BD7323-49BF-4C97-8773-5EC64C492009}" type="slidenum">
              <a:rPr lang="en-US">
                <a:solidFill>
                  <a:prstClr val="white"/>
                </a:solidFill>
              </a:rPr>
              <a:pPr defTabSz="685800"/>
              <a:t>30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51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383088" y="1716064"/>
            <a:ext cx="5937736" cy="18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</a:pPr>
            <a:r>
              <a:rPr lang="en-US" sz="3240"/>
              <a:t>Massachusetts Career Readiness System</a:t>
            </a:r>
            <a:br>
              <a:rPr lang="en-US" sz="324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lang="en-US" sz="324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24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</a:t>
            </a:r>
            <a:r>
              <a:rPr lang="en-US" sz="2790"/>
              <a:t>December 12, 2019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533400" y="3981155"/>
            <a:ext cx="6934199" cy="139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400"/>
              <a:t>Kerry Akashian, Ph.D.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400"/>
              <a:t>Career Development Education Lead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   </a:t>
            </a:r>
            <a:r>
              <a:rPr lang="en-US"/>
              <a:t>Thank You to NSFY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246349" y="1536525"/>
            <a:ext cx="7953754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</a:pPr>
            <a:r>
              <a:rPr lang="en-US" sz="4000"/>
              <a:t>Support</a:t>
            </a:r>
            <a:endParaRPr sz="4000"/>
          </a:p>
          <a:p>
            <a:pPr marL="342891" marR="0" lvl="0" indent="-4190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★"/>
            </a:pPr>
            <a:r>
              <a:rPr lang="en-US" sz="4000"/>
              <a:t>Thought Leadership</a:t>
            </a:r>
            <a:endParaRPr sz="4000"/>
          </a:p>
          <a:p>
            <a:pPr marL="342891" marR="0" lvl="0" indent="-4190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★"/>
            </a:pPr>
            <a:r>
              <a:rPr lang="en-US" sz="4000"/>
              <a:t>Beneficial Outcomes of the Partnership</a:t>
            </a:r>
            <a:endParaRPr sz="4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342891" marR="0" lvl="0" indent="-165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5734003" y="1198383"/>
            <a:ext cx="35385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D1969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</a:pPr>
            <a:r>
              <a:rPr lang="en-US"/>
              <a:t> Key Content Takeaways: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9A0"/>
                </a:solidFill>
                <a:effectLst/>
                <a:uLnTx/>
                <a:uFillTx/>
                <a:latin typeface="Georgia"/>
                <a:sym typeface="Georgi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9A0"/>
                </a:buClr>
                <a:buSzPts val="1600"/>
                <a:buFont typeface="Georgia"/>
                <a:buNone/>
                <a:tabLst/>
                <a:defRPr/>
              </a:pPr>
              <a:t>33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9A0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792479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7924799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</a:pPr>
            <a:r>
              <a:rPr lang="en-US"/>
              <a:t>The State Context: Helpful information to better understand the approach that MA takes to deliver High Quality College and Career Readiness Activities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</a:pPr>
            <a:r>
              <a:rPr lang="en-US"/>
              <a:t>Challenges encountered and solutions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★"/>
            </a:pPr>
            <a:r>
              <a:rPr lang="en-US"/>
              <a:t>Recommendations/ideas for other states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</a:pPr>
            <a:r>
              <a:rPr lang="en-US"/>
              <a:t>State Context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609600" y="1524004"/>
            <a:ext cx="7924799" cy="46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★"/>
            </a:pPr>
            <a:r>
              <a:rPr lang="en-US"/>
              <a:t>Emerging Workforce Shortage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★"/>
            </a:pPr>
            <a:r>
              <a:rPr lang="en-US"/>
              <a:t>Disengaged High School Students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609600" y="1524004"/>
            <a:ext cx="7924799" cy="46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</a:pPr>
            <a:r>
              <a:rPr lang="en-US"/>
              <a:t>Efforts across agencies were not streamlined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b="1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★"/>
            </a:pPr>
            <a:r>
              <a:rPr lang="en-US"/>
              <a:t>Lack of consistency in what makes a pathway high quality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</a:pPr>
            <a:r>
              <a:rPr lang="en-US"/>
              <a:t>Underdeveloped strategies for college and career advising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3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0"/>
              </a:buClr>
              <a:buSzPts val="1600"/>
              <a:buFont typeface="Georgia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8889A0"/>
                </a:solidFill>
                <a:effectLst/>
                <a:uLnTx/>
                <a:uFillTx/>
                <a:latin typeface="Georgia"/>
                <a:sym typeface="Georgi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9A0"/>
                </a:buClr>
                <a:buSzPts val="1600"/>
                <a:buFont typeface="Georgia"/>
                <a:buNone/>
                <a:tabLst/>
                <a:defRPr/>
              </a:pPr>
              <a:t>35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889A0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</a:pPr>
            <a:r>
              <a:rPr lang="en-US"/>
              <a:t>Addressing Challenges/Lessons Learned</a:t>
            </a: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609600" y="1524004"/>
            <a:ext cx="7924799" cy="46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</a:pPr>
            <a:r>
              <a:rPr lang="en-US" sz="3600"/>
              <a:t>Cross-Agency Work</a:t>
            </a:r>
            <a:endParaRPr sz="3600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</a:pPr>
            <a:r>
              <a:rPr lang="en-US" sz="3600"/>
              <a:t>Developing Criteria for High Quality College and Career Pathways</a:t>
            </a:r>
            <a:endParaRPr sz="3600"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★"/>
            </a:pPr>
            <a:r>
              <a:rPr lang="en-US" sz="3600"/>
              <a:t>College and Career Advising Framework, MYCAP</a:t>
            </a:r>
            <a:br>
              <a:rPr lang="en-US" sz="3600"/>
            </a:br>
            <a:endParaRPr sz="3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A5F2-A6EA-4C48-8545-BBEEC3F3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520B-D9B4-1C4E-BA19-B53CCB2B3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Kiley Whitaker, </a:t>
            </a:r>
            <a:r>
              <a:rPr lang="en-US" dirty="0">
                <a:hlinkClick r:id="rId2"/>
              </a:rPr>
              <a:t>kiley.whitaker@education.ky.gov</a:t>
            </a:r>
            <a:r>
              <a:rPr lang="en-US" dirty="0"/>
              <a:t> </a:t>
            </a:r>
          </a:p>
          <a:p>
            <a:r>
              <a:rPr lang="en-US" dirty="0"/>
              <a:t>Kerry </a:t>
            </a:r>
            <a:r>
              <a:rPr lang="en-US" dirty="0" err="1"/>
              <a:t>Akashian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Kerry.Akashian@doe.mass.edu</a:t>
            </a:r>
            <a:r>
              <a:rPr lang="en-US" dirty="0"/>
              <a:t> </a:t>
            </a:r>
          </a:p>
          <a:p>
            <a:r>
              <a:rPr lang="en-US" dirty="0"/>
              <a:t>Brianna McCain, </a:t>
            </a:r>
            <a:r>
              <a:rPr lang="en-US" dirty="0">
                <a:hlinkClick r:id="rId4"/>
              </a:rPr>
              <a:t>bmccain@careertech.org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Follow Advance CTE @</a:t>
            </a:r>
            <a:r>
              <a:rPr lang="en-US" dirty="0" err="1"/>
              <a:t>CTEWorks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9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C113-D30F-9846-962B-62B4227D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Skills for Youth (NSFY)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904E81-1F48-FA44-B56F-D7F13290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08" y="4664766"/>
            <a:ext cx="5374584" cy="1512446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93C58B-CDBA-C041-918F-083A9E59D33E}"/>
              </a:ext>
            </a:extLst>
          </p:cNvPr>
          <p:cNvSpPr txBox="1">
            <a:spLocks/>
          </p:cNvSpPr>
          <p:nvPr/>
        </p:nvSpPr>
        <p:spPr>
          <a:xfrm>
            <a:off x="628650" y="2075997"/>
            <a:ext cx="7886700" cy="26947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Initiative to strengthen and expand high-quality career pathways for youth</a:t>
            </a:r>
          </a:p>
          <a:p>
            <a:r>
              <a:rPr lang="en-US" sz="3200" dirty="0"/>
              <a:t>Phase One: States conducted needs assessments and developed action plans</a:t>
            </a:r>
          </a:p>
          <a:p>
            <a:r>
              <a:rPr lang="en-US" sz="3200" dirty="0"/>
              <a:t>Phase Two:  States strengthened their career readiness systems</a:t>
            </a:r>
          </a:p>
        </p:txBody>
      </p:sp>
    </p:spTree>
    <p:extLst>
      <p:ext uri="{BB962C8B-B14F-4D97-AF65-F5344CB8AC3E}">
        <p14:creationId xmlns:p14="http://schemas.microsoft.com/office/powerpoint/2010/main" val="203727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46F2-8F9F-694F-9086-AB5AA53A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Skills for Youth (NSFY)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911AE-061A-EB40-B53C-DD2DF18B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0165"/>
            <a:ext cx="7886700" cy="4370878"/>
          </a:xfrm>
        </p:spPr>
        <p:txBody>
          <a:bodyPr/>
          <a:lstStyle/>
          <a:p>
            <a:r>
              <a:rPr lang="en-US" dirty="0"/>
              <a:t>Delaware, Kentucky, Louisiana, Massachusetts, Nevada, Ohio, Oklahoma, Rhode Island, Tennessee and Wisconsin took action to:</a:t>
            </a:r>
          </a:p>
          <a:p>
            <a:pPr lvl="1"/>
            <a:r>
              <a:rPr lang="en-US" dirty="0"/>
              <a:t>Develop and scale high-quality career pathways;</a:t>
            </a:r>
          </a:p>
          <a:p>
            <a:pPr lvl="1"/>
            <a:r>
              <a:rPr lang="en-US" dirty="0"/>
              <a:t>Expand access to work-based learning opportunities;</a:t>
            </a:r>
          </a:p>
          <a:p>
            <a:pPr lvl="1"/>
            <a:r>
              <a:rPr lang="en-US" dirty="0"/>
              <a:t>Strengthen data and accountability to incentivize career readiness; and</a:t>
            </a:r>
          </a:p>
          <a:p>
            <a:pPr lvl="1"/>
            <a:r>
              <a:rPr lang="en-US" dirty="0"/>
              <a:t>Lay the foundation for sustainability.</a:t>
            </a:r>
          </a:p>
          <a:p>
            <a:pPr lvl="1"/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BF8FEB2F-6662-A04B-86B1-3EAAA435F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45" y="5146122"/>
            <a:ext cx="4317309" cy="12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FD25-8022-DE41-94AE-9050F986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and Scaling Career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CE3B-91F1-1247-95E7-A3AA73C9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90164"/>
            <a:ext cx="4062620" cy="46624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States can lead by:</a:t>
            </a:r>
          </a:p>
          <a:p>
            <a:pPr lvl="1"/>
            <a:r>
              <a:rPr lang="en-US" dirty="0"/>
              <a:t>Developing a framework that defines the core elements of a career pathway;</a:t>
            </a:r>
          </a:p>
          <a:p>
            <a:pPr lvl="1"/>
            <a:r>
              <a:rPr lang="en-US" dirty="0"/>
              <a:t>Ensuring equity and access by design;</a:t>
            </a:r>
          </a:p>
          <a:p>
            <a:pPr lvl="1"/>
            <a:r>
              <a:rPr lang="en-US" dirty="0"/>
              <a:t>Supporting local implementation;</a:t>
            </a:r>
          </a:p>
          <a:p>
            <a:pPr lvl="1"/>
            <a:r>
              <a:rPr lang="en-US" dirty="0"/>
              <a:t>Building awareness and gaining buy-in; and</a:t>
            </a:r>
          </a:p>
          <a:p>
            <a:pPr lvl="1"/>
            <a:r>
              <a:rPr lang="en-US" dirty="0"/>
              <a:t>Leveraging cross-sector partnerships.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0D4D4-87D2-0248-9418-37DE4A564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00487" y="2170562"/>
            <a:ext cx="3781287" cy="2835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E828FA-8B43-D44C-BDB8-0B2209412B12}"/>
              </a:ext>
            </a:extLst>
          </p:cNvPr>
          <p:cNvSpPr txBox="1"/>
          <p:nvPr/>
        </p:nvSpPr>
        <p:spPr>
          <a:xfrm>
            <a:off x="5411303" y="5006527"/>
            <a:ext cx="50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aralegalalliance.com/9-steps-to-a-corporate-paralegal-job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82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AD53-B944-5D47-8BC0-DC934B8EB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Local Implementation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CCF302-6051-7246-A657-97EC41349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1740919"/>
            <a:ext cx="6543675" cy="475195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217288-B202-7942-B48C-12A503C1C706}"/>
              </a:ext>
            </a:extLst>
          </p:cNvPr>
          <p:cNvSpPr txBox="1"/>
          <p:nvPr/>
        </p:nvSpPr>
        <p:spPr>
          <a:xfrm>
            <a:off x="2657474" y="6246653"/>
            <a:ext cx="3829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Retrieved from https://www.tn.gov/education/pathwaystn.html</a:t>
            </a:r>
          </a:p>
        </p:txBody>
      </p:sp>
    </p:spTree>
    <p:extLst>
      <p:ext uri="{BB962C8B-B14F-4D97-AF65-F5344CB8AC3E}">
        <p14:creationId xmlns:p14="http://schemas.microsoft.com/office/powerpoint/2010/main" val="240672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851C-1EDA-D548-83C2-C3E43746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Access to Work-based Learning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BB65B-A28B-A540-807E-E55EC77F6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962" y="1990165"/>
            <a:ext cx="4243387" cy="4186798"/>
          </a:xfrm>
        </p:spPr>
        <p:txBody>
          <a:bodyPr/>
          <a:lstStyle/>
          <a:p>
            <a:r>
              <a:rPr lang="en-US" dirty="0"/>
              <a:t>States can lead by:</a:t>
            </a:r>
          </a:p>
          <a:p>
            <a:pPr lvl="1"/>
            <a:r>
              <a:rPr lang="en-US" dirty="0"/>
              <a:t>Defining and ensuring high-quality work-based learning implementation;</a:t>
            </a:r>
          </a:p>
          <a:p>
            <a:pPr lvl="1"/>
            <a:r>
              <a:rPr lang="en-US" dirty="0"/>
              <a:t>Leveraging intermediaries to expand access to work-based learning; and</a:t>
            </a:r>
          </a:p>
          <a:p>
            <a:pPr lvl="1"/>
            <a:r>
              <a:rPr lang="en-US" dirty="0"/>
              <a:t>Advancing equity in work-based learning.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EC7BE-B79B-7844-B622-64F19DD54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25674"/>
            <a:ext cx="3414713" cy="343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98A0-19FD-D947-B6CC-FCBB4786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Equity in Work-based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ED46B-D1DE-4C4A-8F1D-B65A6856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0165"/>
            <a:ext cx="4600575" cy="4739248"/>
          </a:xfrm>
        </p:spPr>
        <p:txBody>
          <a:bodyPr>
            <a:normAutofit/>
          </a:bodyPr>
          <a:lstStyle/>
          <a:p>
            <a:r>
              <a:rPr lang="en-US" dirty="0"/>
              <a:t>Louisiana piloted the Building Employment Skills for Tomorrow (BEST) program in Bossier Parish in 2018.</a:t>
            </a:r>
          </a:p>
          <a:p>
            <a:r>
              <a:rPr lang="en-US" dirty="0"/>
              <a:t>Learners in the program are connected virtually to industry mentors and engage in work-based learning or school-based enterprises.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9291F-4313-8240-9AF7-22872D0D1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13" y="2638425"/>
            <a:ext cx="2919412" cy="29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391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6.xml><?xml version="1.0" encoding="utf-8"?>
<a:theme xmlns:a="http://schemas.openxmlformats.org/drawingml/2006/main" name="2007_ESE_Template">
  <a:themeElements>
    <a:clrScheme name="ESE">
      <a:dk1>
        <a:srgbClr val="0D1969"/>
      </a:dk1>
      <a:lt1>
        <a:srgbClr val="FFFFFF"/>
      </a:lt1>
      <a:dk2>
        <a:srgbClr val="0D1969"/>
      </a:dk2>
      <a:lt2>
        <a:srgbClr val="EEECE1"/>
      </a:lt2>
      <a:accent1>
        <a:srgbClr val="E86B01"/>
      </a:accent1>
      <a:accent2>
        <a:srgbClr val="0D1969"/>
      </a:accent2>
      <a:accent3>
        <a:srgbClr val="FBC40E"/>
      </a:accent3>
      <a:accent4>
        <a:srgbClr val="006600"/>
      </a:accent4>
      <a:accent5>
        <a:srgbClr val="C00000"/>
      </a:accent5>
      <a:accent6>
        <a:srgbClr val="800080"/>
      </a:accent6>
      <a:hlink>
        <a:srgbClr val="0000F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1156</Words>
  <Application>Microsoft Office PowerPoint</Application>
  <PresentationFormat>On-screen Show (4:3)</PresentationFormat>
  <Paragraphs>191</Paragraphs>
  <Slides>37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Arial</vt:lpstr>
      <vt:lpstr>Calibri</vt:lpstr>
      <vt:lpstr>Calibri Light</vt:lpstr>
      <vt:lpstr>Corbel</vt:lpstr>
      <vt:lpstr>Franklin Gothic Medium</vt:lpstr>
      <vt:lpstr>Georgia</vt:lpstr>
      <vt:lpstr>Myriad Pro</vt:lpstr>
      <vt:lpstr>Noto Sans Symbols</vt:lpstr>
      <vt:lpstr>Tahoma</vt:lpstr>
      <vt:lpstr>Wingdings 2</vt:lpstr>
      <vt:lpstr>Wingdings 3</vt:lpstr>
      <vt:lpstr>Office Theme</vt:lpstr>
      <vt:lpstr>Parallax</vt:lpstr>
      <vt:lpstr>Custom Design</vt:lpstr>
      <vt:lpstr>1_Custom Design</vt:lpstr>
      <vt:lpstr>Theme1</vt:lpstr>
      <vt:lpstr>2007_ESE_Template</vt:lpstr>
      <vt:lpstr>Document</vt:lpstr>
      <vt:lpstr>A Look Back at States’ Impact through the New Skills for Youth Initiative</vt:lpstr>
      <vt:lpstr>Agenda</vt:lpstr>
      <vt:lpstr>Panelists</vt:lpstr>
      <vt:lpstr>New Skills for Youth (NSFY)</vt:lpstr>
      <vt:lpstr>New Skills for Youth (NSFY)</vt:lpstr>
      <vt:lpstr>Developing and Scaling Career Pathways</vt:lpstr>
      <vt:lpstr>Supporting Local Implementation</vt:lpstr>
      <vt:lpstr>Expanding Access to Work-based Learning Opportunities</vt:lpstr>
      <vt:lpstr>Advancing Equity in Work-based Learning</vt:lpstr>
      <vt:lpstr>Strengthening Accountability Systems to Incentivize Learners’ Career Readiness</vt:lpstr>
      <vt:lpstr>Centralizing Data Collection</vt:lpstr>
      <vt:lpstr>Laying the Foundation for Sustainability</vt:lpstr>
      <vt:lpstr>Securing Sustainable Funding</vt:lpstr>
      <vt:lpstr>NSFY Impact Snapshots and Summary</vt:lpstr>
      <vt:lpstr>Kentucky NSFY Initiative</vt:lpstr>
      <vt:lpstr>State Context</vt:lpstr>
      <vt:lpstr>PowerPoint Presentation</vt:lpstr>
      <vt:lpstr>Kentucky’s NSFY Grant Vision</vt:lpstr>
      <vt:lpstr>Top Five Industry Sectors for Kentucky</vt:lpstr>
      <vt:lpstr>Top Occupations in Top Sectors</vt:lpstr>
      <vt:lpstr>Alignment between Occupations and Career Pathways</vt:lpstr>
      <vt:lpstr>PowerPoint Presentation</vt:lpstr>
      <vt:lpstr>PowerPoint Presentation</vt:lpstr>
      <vt:lpstr>New Skills for Youth</vt:lpstr>
      <vt:lpstr>Regional Asset Mapping:  Who Should  Be Involved?</vt:lpstr>
      <vt:lpstr>PowerPoint Presentation</vt:lpstr>
      <vt:lpstr>Asset Mapping: Career Pathways</vt:lpstr>
      <vt:lpstr>PowerPoint Presentation</vt:lpstr>
      <vt:lpstr>PowerPoint Presentation</vt:lpstr>
      <vt:lpstr>Final Thoughts</vt:lpstr>
      <vt:lpstr>Massachusetts Career Readiness System                             December 12, 2019</vt:lpstr>
      <vt:lpstr>     Thank You to NSFY</vt:lpstr>
      <vt:lpstr> Key Content Takeaways:</vt:lpstr>
      <vt:lpstr>State Context</vt:lpstr>
      <vt:lpstr>Challenges</vt:lpstr>
      <vt:lpstr>Addressing Challenges/Lessons Learned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</dc:creator>
  <cp:lastModifiedBy>Brianna McCain</cp:lastModifiedBy>
  <cp:revision>146</cp:revision>
  <dcterms:created xsi:type="dcterms:W3CDTF">2016-01-13T20:51:07Z</dcterms:created>
  <dcterms:modified xsi:type="dcterms:W3CDTF">2019-12-12T15:38:08Z</dcterms:modified>
</cp:coreProperties>
</file>