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01" r:id="rId2"/>
    <p:sldMasterId id="2147483672" r:id="rId3"/>
    <p:sldMasterId id="2147483685" r:id="rId4"/>
    <p:sldMasterId id="2147483648" r:id="rId5"/>
  </p:sldMasterIdLst>
  <p:notesMasterIdLst>
    <p:notesMasterId r:id="rId39"/>
  </p:notesMasterIdLst>
  <p:sldIdLst>
    <p:sldId id="257" r:id="rId6"/>
    <p:sldId id="748" r:id="rId7"/>
    <p:sldId id="756" r:id="rId8"/>
    <p:sldId id="747" r:id="rId9"/>
    <p:sldId id="333" r:id="rId10"/>
    <p:sldId id="326" r:id="rId11"/>
    <p:sldId id="372" r:id="rId12"/>
    <p:sldId id="405" r:id="rId13"/>
    <p:sldId id="376" r:id="rId14"/>
    <p:sldId id="377" r:id="rId15"/>
    <p:sldId id="383" r:id="rId16"/>
    <p:sldId id="380" r:id="rId17"/>
    <p:sldId id="381" r:id="rId18"/>
    <p:sldId id="407" r:id="rId19"/>
    <p:sldId id="387" r:id="rId20"/>
    <p:sldId id="388" r:id="rId21"/>
    <p:sldId id="389" r:id="rId22"/>
    <p:sldId id="391" r:id="rId23"/>
    <p:sldId id="393" r:id="rId24"/>
    <p:sldId id="394" r:id="rId25"/>
    <p:sldId id="760" r:id="rId26"/>
    <p:sldId id="395" r:id="rId27"/>
    <p:sldId id="761" r:id="rId28"/>
    <p:sldId id="398" r:id="rId29"/>
    <p:sldId id="399" r:id="rId30"/>
    <p:sldId id="758" r:id="rId31"/>
    <p:sldId id="400" r:id="rId32"/>
    <p:sldId id="401" r:id="rId33"/>
    <p:sldId id="753" r:id="rId34"/>
    <p:sldId id="757" r:id="rId35"/>
    <p:sldId id="754" r:id="rId36"/>
    <p:sldId id="755" r:id="rId37"/>
    <p:sldId id="74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akkuvan, Karthik" initials="IK" lastIdx="74" clrIdx="0">
    <p:extLst>
      <p:ext uri="{19B8F6BF-5375-455C-9EA6-DF929625EA0E}">
        <p15:presenceInfo xmlns:p15="http://schemas.microsoft.com/office/powerpoint/2012/main" userId="S-1-5-21-1788893575-469697114-313593124-29861" providerId="AD"/>
      </p:ext>
    </p:extLst>
  </p:cmAuthor>
  <p:cmAuthor id="2" name="Henthorne, Tess" initials="HT" lastIdx="5" clrIdx="1">
    <p:extLst>
      <p:ext uri="{19B8F6BF-5375-455C-9EA6-DF929625EA0E}">
        <p15:presenceInfo xmlns:p15="http://schemas.microsoft.com/office/powerpoint/2012/main" userId="S::thenthorne@aspeninst.org::f9b6a318-8041-4b4c-bf57-01461abcdd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5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242" autoAdjust="0"/>
  </p:normalViewPr>
  <p:slideViewPr>
    <p:cSldViewPr snapToGrid="0" showGuides="1">
      <p:cViewPr varScale="1">
        <p:scale>
          <a:sx n="64" d="100"/>
          <a:sy n="64" d="100"/>
        </p:scale>
        <p:origin x="384" y="60"/>
      </p:cViewPr>
      <p:guideLst>
        <p:guide orient="horz" pos="2136"/>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sz="2000" b="1" dirty="0">
              <a:latin typeface="+mj-lt"/>
            </a:endParaRPr>
          </a:p>
        </c:rich>
      </c:tx>
      <c:layout>
        <c:manualLayout>
          <c:xMode val="edge"/>
          <c:yMode val="edge"/>
          <c:x val="4.6429625984251967E-2"/>
          <c:y val="2.812499826986969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pattFill prst="wdUpDiag">
                <a:fgClr>
                  <a:schemeClr val="tx2"/>
                </a:fgClr>
                <a:bgClr>
                  <a:schemeClr val="bg1"/>
                </a:bgClr>
              </a:pattFill>
              <a:ln>
                <a:noFill/>
              </a:ln>
              <a:effectLst/>
            </c:spPr>
            <c:extLst>
              <c:ext xmlns:c16="http://schemas.microsoft.com/office/drawing/2014/chart" uri="{C3380CC4-5D6E-409C-BE32-E72D297353CC}">
                <c16:uniqueId val="{00000001-F128-49FF-9C95-8B0E5D909373}"/>
              </c:ext>
            </c:extLst>
          </c:dPt>
          <c:dPt>
            <c:idx val="1"/>
            <c:invertIfNegative val="0"/>
            <c:bubble3D val="0"/>
            <c:spPr>
              <a:solidFill>
                <a:schemeClr val="tx2"/>
              </a:solidFill>
              <a:ln>
                <a:noFill/>
              </a:ln>
              <a:effectLst/>
            </c:spPr>
            <c:extLst>
              <c:ext xmlns:c16="http://schemas.microsoft.com/office/drawing/2014/chart" uri="{C3380CC4-5D6E-409C-BE32-E72D297353CC}">
                <c16:uniqueId val="{00000003-F128-49FF-9C95-8B0E5D909373}"/>
              </c:ext>
            </c:extLst>
          </c:dPt>
          <c:dPt>
            <c:idx val="3"/>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5-F128-49FF-9C95-8B0E5D909373}"/>
              </c:ext>
            </c:extLst>
          </c:dPt>
          <c:cat>
            <c:strRef>
              <c:f>Sheet1!$A$2:$A$5</c:f>
              <c:strCache>
                <c:ptCount val="4"/>
                <c:pt idx="0">
                  <c:v>General Population</c:v>
                </c:pt>
                <c:pt idx="1">
                  <c:v>Opportunity Youth</c:v>
                </c:pt>
                <c:pt idx="2">
                  <c:v>Unemployed</c:v>
                </c:pt>
                <c:pt idx="3">
                  <c:v>Underemployed</c:v>
                </c:pt>
              </c:strCache>
            </c:strRef>
          </c:cat>
          <c:val>
            <c:numRef>
              <c:f>Sheet1!$B$2:$B$5</c:f>
              <c:numCache>
                <c:formatCode>0%</c:formatCode>
                <c:ptCount val="4"/>
                <c:pt idx="0">
                  <c:v>0.68</c:v>
                </c:pt>
                <c:pt idx="1">
                  <c:v>0.61</c:v>
                </c:pt>
                <c:pt idx="2">
                  <c:v>0.54</c:v>
                </c:pt>
                <c:pt idx="3">
                  <c:v>0.59</c:v>
                </c:pt>
              </c:numCache>
            </c:numRef>
          </c:val>
          <c:extLst>
            <c:ext xmlns:c16="http://schemas.microsoft.com/office/drawing/2014/chart" uri="{C3380CC4-5D6E-409C-BE32-E72D297353CC}">
              <c16:uniqueId val="{00000006-F128-49FF-9C95-8B0E5D909373}"/>
            </c:ext>
          </c:extLst>
        </c:ser>
        <c:dLbls>
          <c:showLegendKey val="0"/>
          <c:showVal val="0"/>
          <c:showCatName val="0"/>
          <c:showSerName val="0"/>
          <c:showPercent val="0"/>
          <c:showBubbleSize val="0"/>
        </c:dLbls>
        <c:gapWidth val="182"/>
        <c:axId val="309789792"/>
        <c:axId val="309790352"/>
      </c:barChart>
      <c:catAx>
        <c:axId val="309789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j-lt"/>
                <a:ea typeface="+mn-ea"/>
                <a:cs typeface="+mn-cs"/>
              </a:defRPr>
            </a:pPr>
            <a:endParaRPr lang="en-US"/>
          </a:p>
        </c:txPr>
        <c:crossAx val="309790352"/>
        <c:crosses val="autoZero"/>
        <c:auto val="0"/>
        <c:lblAlgn val="ctr"/>
        <c:lblOffset val="100"/>
        <c:noMultiLvlLbl val="0"/>
      </c:catAx>
      <c:valAx>
        <c:axId val="309790352"/>
        <c:scaling>
          <c:orientation val="minMax"/>
          <c:max val="0.8"/>
        </c:scaling>
        <c:delete val="1"/>
        <c:axPos val="b"/>
        <c:majorGridlines>
          <c:spPr>
            <a:ln w="9525" cap="flat" cmpd="sng" algn="ctr">
              <a:noFill/>
              <a:round/>
            </a:ln>
            <a:effectLst/>
          </c:spPr>
        </c:majorGridlines>
        <c:numFmt formatCode="0%" sourceLinked="1"/>
        <c:majorTickMark val="none"/>
        <c:minorTickMark val="none"/>
        <c:tickLblPos val="none"/>
        <c:crossAx val="309789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4B9E-4C4B-8CD1-21A59FC36050}"/>
              </c:ext>
            </c:extLst>
          </c:dPt>
          <c:dPt>
            <c:idx val="1"/>
            <c:bubble3D val="0"/>
            <c:spPr>
              <a:solidFill>
                <a:srgbClr val="5B9BD5">
                  <a:lumMod val="40000"/>
                  <a:lumOff val="60000"/>
                </a:srgbClr>
              </a:solidFill>
              <a:ln w="19050">
                <a:solidFill>
                  <a:schemeClr val="lt1"/>
                </a:solidFill>
              </a:ln>
              <a:effectLst/>
            </c:spPr>
            <c:extLst>
              <c:ext xmlns:c16="http://schemas.microsoft.com/office/drawing/2014/chart" uri="{C3380CC4-5D6E-409C-BE32-E72D297353CC}">
                <c16:uniqueId val="{00000003-4B9E-4C4B-8CD1-21A59FC36050}"/>
              </c:ext>
            </c:extLst>
          </c:dPt>
          <c:dPt>
            <c:idx val="2"/>
            <c:bubble3D val="0"/>
            <c:spPr>
              <a:solidFill>
                <a:srgbClr val="44546A"/>
              </a:solidFill>
              <a:ln w="19050">
                <a:solidFill>
                  <a:schemeClr val="lt1"/>
                </a:solidFill>
              </a:ln>
              <a:effectLst/>
            </c:spPr>
            <c:extLst>
              <c:ext xmlns:c16="http://schemas.microsoft.com/office/drawing/2014/chart" uri="{C3380CC4-5D6E-409C-BE32-E72D297353CC}">
                <c16:uniqueId val="{00000005-4B9E-4C4B-8CD1-21A59FC36050}"/>
              </c:ext>
            </c:extLst>
          </c:dPt>
          <c:cat>
            <c:strRef>
              <c:f>Sheet1!$A$2:$A$4</c:f>
              <c:strCache>
                <c:ptCount val="3"/>
                <c:pt idx="0">
                  <c:v>Very</c:v>
                </c:pt>
                <c:pt idx="1">
                  <c:v>Somewhat</c:v>
                </c:pt>
                <c:pt idx="2">
                  <c:v>Other</c:v>
                </c:pt>
              </c:strCache>
            </c:strRef>
          </c:cat>
          <c:val>
            <c:numRef>
              <c:f>Sheet1!$B$2:$B$4</c:f>
              <c:numCache>
                <c:formatCode>0%</c:formatCode>
                <c:ptCount val="3"/>
                <c:pt idx="0">
                  <c:v>0.22</c:v>
                </c:pt>
                <c:pt idx="1">
                  <c:v>0.36</c:v>
                </c:pt>
                <c:pt idx="2">
                  <c:v>0.43</c:v>
                </c:pt>
              </c:numCache>
            </c:numRef>
          </c:val>
          <c:extLst>
            <c:ext xmlns:c16="http://schemas.microsoft.com/office/drawing/2014/chart" uri="{C3380CC4-5D6E-409C-BE32-E72D297353CC}">
              <c16:uniqueId val="{00000006-4B9E-4C4B-8CD1-21A59FC36050}"/>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851B-45BB-BF9B-3A68FE9920DD}"/>
              </c:ext>
            </c:extLst>
          </c:dPt>
          <c:dPt>
            <c:idx val="1"/>
            <c:bubble3D val="0"/>
            <c:spPr>
              <a:solidFill>
                <a:srgbClr val="5B9BD5">
                  <a:lumMod val="40000"/>
                  <a:lumOff val="60000"/>
                </a:srgbClr>
              </a:solidFill>
              <a:ln w="19050">
                <a:solidFill>
                  <a:schemeClr val="lt1"/>
                </a:solidFill>
              </a:ln>
              <a:effectLst/>
            </c:spPr>
            <c:extLst>
              <c:ext xmlns:c16="http://schemas.microsoft.com/office/drawing/2014/chart" uri="{C3380CC4-5D6E-409C-BE32-E72D297353CC}">
                <c16:uniqueId val="{00000003-851B-45BB-BF9B-3A68FE9920DD}"/>
              </c:ext>
            </c:extLst>
          </c:dPt>
          <c:dPt>
            <c:idx val="2"/>
            <c:bubble3D val="0"/>
            <c:spPr>
              <a:solidFill>
                <a:srgbClr val="44546A"/>
              </a:solidFill>
              <a:ln w="19050">
                <a:solidFill>
                  <a:schemeClr val="lt1"/>
                </a:solidFill>
              </a:ln>
              <a:effectLst/>
            </c:spPr>
            <c:extLst>
              <c:ext xmlns:c16="http://schemas.microsoft.com/office/drawing/2014/chart" uri="{C3380CC4-5D6E-409C-BE32-E72D297353CC}">
                <c16:uniqueId val="{00000005-851B-45BB-BF9B-3A68FE9920DD}"/>
              </c:ext>
            </c:extLst>
          </c:dPt>
          <c:cat>
            <c:strRef>
              <c:f>Sheet1!$A$2:$A$4</c:f>
              <c:strCache>
                <c:ptCount val="3"/>
                <c:pt idx="0">
                  <c:v>Very</c:v>
                </c:pt>
                <c:pt idx="1">
                  <c:v>Somewhat</c:v>
                </c:pt>
                <c:pt idx="2">
                  <c:v>Other</c:v>
                </c:pt>
              </c:strCache>
            </c:strRef>
          </c:cat>
          <c:val>
            <c:numRef>
              <c:f>Sheet1!$B$2:$B$4</c:f>
              <c:numCache>
                <c:formatCode>0%</c:formatCode>
                <c:ptCount val="3"/>
                <c:pt idx="0">
                  <c:v>0.21</c:v>
                </c:pt>
                <c:pt idx="1">
                  <c:v>0.33</c:v>
                </c:pt>
                <c:pt idx="2">
                  <c:v>0.45</c:v>
                </c:pt>
              </c:numCache>
            </c:numRef>
          </c:val>
          <c:extLst>
            <c:ext xmlns:c16="http://schemas.microsoft.com/office/drawing/2014/chart" uri="{C3380CC4-5D6E-409C-BE32-E72D297353CC}">
              <c16:uniqueId val="{00000006-851B-45BB-BF9B-3A68FE9920DD}"/>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25D3-4694-9E67-BAA9338ACD81}"/>
              </c:ext>
            </c:extLst>
          </c:dPt>
          <c:dPt>
            <c:idx val="1"/>
            <c:bubble3D val="0"/>
            <c:spPr>
              <a:solidFill>
                <a:srgbClr val="5B9BD5">
                  <a:lumMod val="40000"/>
                  <a:lumOff val="60000"/>
                </a:srgbClr>
              </a:solidFill>
              <a:ln w="19050">
                <a:solidFill>
                  <a:schemeClr val="lt1"/>
                </a:solidFill>
              </a:ln>
              <a:effectLst/>
            </c:spPr>
            <c:extLst>
              <c:ext xmlns:c16="http://schemas.microsoft.com/office/drawing/2014/chart" uri="{C3380CC4-5D6E-409C-BE32-E72D297353CC}">
                <c16:uniqueId val="{00000003-25D3-4694-9E67-BAA9338ACD81}"/>
              </c:ext>
            </c:extLst>
          </c:dPt>
          <c:dPt>
            <c:idx val="2"/>
            <c:bubble3D val="0"/>
            <c:spPr>
              <a:solidFill>
                <a:srgbClr val="44546A"/>
              </a:solidFill>
              <a:ln w="19050">
                <a:solidFill>
                  <a:schemeClr val="lt1"/>
                </a:solidFill>
              </a:ln>
              <a:effectLst/>
            </c:spPr>
            <c:extLst>
              <c:ext xmlns:c16="http://schemas.microsoft.com/office/drawing/2014/chart" uri="{C3380CC4-5D6E-409C-BE32-E72D297353CC}">
                <c16:uniqueId val="{00000005-25D3-4694-9E67-BAA9338ACD81}"/>
              </c:ext>
            </c:extLst>
          </c:dPt>
          <c:cat>
            <c:strRef>
              <c:f>Sheet1!$A$2:$A$4</c:f>
              <c:strCache>
                <c:ptCount val="3"/>
                <c:pt idx="0">
                  <c:v>Very</c:v>
                </c:pt>
                <c:pt idx="1">
                  <c:v>Somewhat</c:v>
                </c:pt>
                <c:pt idx="2">
                  <c:v>Other</c:v>
                </c:pt>
              </c:strCache>
            </c:strRef>
          </c:cat>
          <c:val>
            <c:numRef>
              <c:f>Sheet1!$B$2:$B$4</c:f>
              <c:numCache>
                <c:formatCode>0%</c:formatCode>
                <c:ptCount val="3"/>
                <c:pt idx="0">
                  <c:v>0.23</c:v>
                </c:pt>
                <c:pt idx="1">
                  <c:v>0.39</c:v>
                </c:pt>
                <c:pt idx="2">
                  <c:v>0.37</c:v>
                </c:pt>
              </c:numCache>
            </c:numRef>
          </c:val>
          <c:extLst>
            <c:ext xmlns:c16="http://schemas.microsoft.com/office/drawing/2014/chart" uri="{C3380CC4-5D6E-409C-BE32-E72D297353CC}">
              <c16:uniqueId val="{00000006-25D3-4694-9E67-BAA9338ACD81}"/>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01EF-4A2F-8D4C-0217C10B159A}"/>
              </c:ext>
            </c:extLst>
          </c:dPt>
          <c:dPt>
            <c:idx val="1"/>
            <c:bubble3D val="0"/>
            <c:spPr>
              <a:solidFill>
                <a:srgbClr val="5B9BD5">
                  <a:lumMod val="40000"/>
                  <a:lumOff val="60000"/>
                </a:srgbClr>
              </a:solidFill>
              <a:ln w="19050">
                <a:solidFill>
                  <a:schemeClr val="lt1"/>
                </a:solidFill>
              </a:ln>
              <a:effectLst/>
            </c:spPr>
            <c:extLst>
              <c:ext xmlns:c16="http://schemas.microsoft.com/office/drawing/2014/chart" uri="{C3380CC4-5D6E-409C-BE32-E72D297353CC}">
                <c16:uniqueId val="{00000003-01EF-4A2F-8D4C-0217C10B159A}"/>
              </c:ext>
            </c:extLst>
          </c:dPt>
          <c:dPt>
            <c:idx val="2"/>
            <c:bubble3D val="0"/>
            <c:spPr>
              <a:solidFill>
                <a:srgbClr val="44546A"/>
              </a:solidFill>
              <a:ln w="19050">
                <a:solidFill>
                  <a:schemeClr val="lt1"/>
                </a:solidFill>
              </a:ln>
              <a:effectLst/>
            </c:spPr>
            <c:extLst>
              <c:ext xmlns:c16="http://schemas.microsoft.com/office/drawing/2014/chart" uri="{C3380CC4-5D6E-409C-BE32-E72D297353CC}">
                <c16:uniqueId val="{00000005-01EF-4A2F-8D4C-0217C10B159A}"/>
              </c:ext>
            </c:extLst>
          </c:dPt>
          <c:cat>
            <c:strRef>
              <c:f>Sheet1!$A$2:$A$4</c:f>
              <c:strCache>
                <c:ptCount val="3"/>
                <c:pt idx="0">
                  <c:v>Very</c:v>
                </c:pt>
                <c:pt idx="1">
                  <c:v>Somewhat</c:v>
                </c:pt>
                <c:pt idx="2">
                  <c:v>Other</c:v>
                </c:pt>
              </c:strCache>
            </c:strRef>
          </c:cat>
          <c:val>
            <c:numRef>
              <c:f>Sheet1!$B$2:$B$4</c:f>
              <c:numCache>
                <c:formatCode>0%</c:formatCode>
                <c:ptCount val="3"/>
                <c:pt idx="0">
                  <c:v>0.27</c:v>
                </c:pt>
                <c:pt idx="1">
                  <c:v>0.37</c:v>
                </c:pt>
                <c:pt idx="2">
                  <c:v>0.35</c:v>
                </c:pt>
              </c:numCache>
            </c:numRef>
          </c:val>
          <c:extLst>
            <c:ext xmlns:c16="http://schemas.microsoft.com/office/drawing/2014/chart" uri="{C3380CC4-5D6E-409C-BE32-E72D297353CC}">
              <c16:uniqueId val="{00000006-01EF-4A2F-8D4C-0217C10B159A}"/>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225686"/>
                </a:solidFill>
                <a:latin typeface="Calibri Light" panose="020F0302020204030204" pitchFamily="34" charset="0"/>
                <a:ea typeface="+mn-ea"/>
                <a:cs typeface="Calibri Light" panose="020F0302020204030204" pitchFamily="34" charset="0"/>
              </a:defRPr>
            </a:pPr>
            <a:r>
              <a:rPr lang="en-US" sz="2400" dirty="0">
                <a:solidFill>
                  <a:srgbClr val="225686"/>
                </a:solidFill>
                <a:latin typeface="Calibri Light" panose="020F0302020204030204" pitchFamily="34" charset="0"/>
                <a:cs typeface="Calibri Light" panose="020F0302020204030204" pitchFamily="34" charset="0"/>
              </a:rPr>
              <a:t>Interest in Programs (Top 2 Box)</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225686"/>
              </a:solidFill>
              <a:latin typeface="Calibri Light" panose="020F0302020204030204" pitchFamily="34" charset="0"/>
              <a:ea typeface="+mn-ea"/>
              <a:cs typeface="Calibri Light" panose="020F0302020204030204" pitchFamily="34" charset="0"/>
            </a:defRPr>
          </a:pPr>
          <a:endParaRPr lang="en-US"/>
        </a:p>
      </c:txPr>
    </c:title>
    <c:autoTitleDeleted val="0"/>
    <c:plotArea>
      <c:layout/>
      <c:barChart>
        <c:barDir val="col"/>
        <c:grouping val="clustered"/>
        <c:varyColors val="0"/>
        <c:ser>
          <c:idx val="0"/>
          <c:order val="0"/>
          <c:tx>
            <c:strRef>
              <c:f>Sheet1!$B$1</c:f>
              <c:strCache>
                <c:ptCount val="1"/>
                <c:pt idx="0">
                  <c:v>Initially</c:v>
                </c:pt>
              </c:strCache>
            </c:strRef>
          </c:tx>
          <c:spPr>
            <a:solidFill>
              <a:srgbClr val="44546A">
                <a:lumMod val="40000"/>
                <a:lumOff val="60000"/>
              </a:srgbClr>
            </a:solidFill>
            <a:ln>
              <a:noFill/>
            </a:ln>
            <a:effectLst/>
          </c:spPr>
          <c:invertIfNegative val="0"/>
          <c:dPt>
            <c:idx val="0"/>
            <c:invertIfNegative val="0"/>
            <c:bubble3D val="0"/>
            <c:spPr>
              <a:solidFill>
                <a:srgbClr val="44546A">
                  <a:lumMod val="40000"/>
                  <a:lumOff val="60000"/>
                </a:srgbClr>
              </a:solidFill>
              <a:ln>
                <a:noFill/>
              </a:ln>
              <a:effectLst/>
            </c:spPr>
            <c:extLst>
              <c:ext xmlns:c16="http://schemas.microsoft.com/office/drawing/2014/chart" uri="{C3380CC4-5D6E-409C-BE32-E72D297353CC}">
                <c16:uniqueId val="{00000001-FDFF-435A-A082-833E88CB4C28}"/>
              </c:ext>
            </c:extLst>
          </c:dPt>
          <c:dPt>
            <c:idx val="1"/>
            <c:invertIfNegative val="0"/>
            <c:bubble3D val="0"/>
            <c:spPr>
              <a:solidFill>
                <a:srgbClr val="44546A">
                  <a:lumMod val="40000"/>
                  <a:lumOff val="60000"/>
                </a:srgbClr>
              </a:solidFill>
              <a:ln>
                <a:noFill/>
              </a:ln>
              <a:effectLst/>
            </c:spPr>
            <c:extLst>
              <c:ext xmlns:c16="http://schemas.microsoft.com/office/drawing/2014/chart" uri="{C3380CC4-5D6E-409C-BE32-E72D297353CC}">
                <c16:uniqueId val="{00000003-FDFF-435A-A082-833E88CB4C28}"/>
              </c:ext>
            </c:extLst>
          </c:dPt>
          <c:dPt>
            <c:idx val="2"/>
            <c:invertIfNegative val="0"/>
            <c:bubble3D val="0"/>
            <c:spPr>
              <a:solidFill>
                <a:srgbClr val="44546A">
                  <a:lumMod val="40000"/>
                  <a:lumOff val="60000"/>
                </a:srgbClr>
              </a:solidFill>
              <a:ln>
                <a:noFill/>
              </a:ln>
              <a:effectLst/>
            </c:spPr>
            <c:extLst>
              <c:ext xmlns:c16="http://schemas.microsoft.com/office/drawing/2014/chart" uri="{C3380CC4-5D6E-409C-BE32-E72D297353CC}">
                <c16:uniqueId val="{00000005-FDFF-435A-A082-833E88CB4C28}"/>
              </c:ext>
            </c:extLst>
          </c:dPt>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Underemployed</c:v>
                </c:pt>
                <c:pt idx="1">
                  <c:v>Unemployed</c:v>
                </c:pt>
                <c:pt idx="2">
                  <c:v>Opportunity Youth</c:v>
                </c:pt>
              </c:strCache>
            </c:strRef>
          </c:cat>
          <c:val>
            <c:numRef>
              <c:f>Sheet1!$B$2:$B$4</c:f>
              <c:numCache>
                <c:formatCode>0%</c:formatCode>
                <c:ptCount val="3"/>
                <c:pt idx="0">
                  <c:v>0.35</c:v>
                </c:pt>
                <c:pt idx="1">
                  <c:v>0.45</c:v>
                </c:pt>
                <c:pt idx="2">
                  <c:v>0.44</c:v>
                </c:pt>
              </c:numCache>
            </c:numRef>
          </c:val>
          <c:extLst>
            <c:ext xmlns:c16="http://schemas.microsoft.com/office/drawing/2014/chart" uri="{C3380CC4-5D6E-409C-BE32-E72D297353CC}">
              <c16:uniqueId val="{00000006-FDFF-435A-A082-833E88CB4C28}"/>
            </c:ext>
          </c:extLst>
        </c:ser>
        <c:ser>
          <c:idx val="1"/>
          <c:order val="1"/>
          <c:tx>
            <c:strRef>
              <c:f>Sheet1!$C$1</c:f>
              <c:strCache>
                <c:ptCount val="1"/>
                <c:pt idx="0">
                  <c:v>After Description</c:v>
                </c:pt>
              </c:strCache>
            </c:strRef>
          </c:tx>
          <c:spPr>
            <a:solidFill>
              <a:srgbClr val="5B9BD5">
                <a:lumMod val="50000"/>
              </a:srgbClr>
            </a:solidFill>
            <a:ln>
              <a:noFill/>
            </a:ln>
            <a:effectLst/>
          </c:spPr>
          <c:invertIfNegative val="0"/>
          <c:dPt>
            <c:idx val="0"/>
            <c:invertIfNegative val="0"/>
            <c:bubble3D val="0"/>
            <c:spPr>
              <a:solidFill>
                <a:srgbClr val="5B9BD5">
                  <a:lumMod val="50000"/>
                </a:srgbClr>
              </a:solidFill>
              <a:ln>
                <a:noFill/>
              </a:ln>
              <a:effectLst/>
            </c:spPr>
            <c:extLst>
              <c:ext xmlns:c16="http://schemas.microsoft.com/office/drawing/2014/chart" uri="{C3380CC4-5D6E-409C-BE32-E72D297353CC}">
                <c16:uniqueId val="{00000008-FDFF-435A-A082-833E88CB4C28}"/>
              </c:ext>
            </c:extLst>
          </c:dPt>
          <c:dPt>
            <c:idx val="1"/>
            <c:invertIfNegative val="0"/>
            <c:bubble3D val="0"/>
            <c:spPr>
              <a:solidFill>
                <a:srgbClr val="5B9BD5">
                  <a:lumMod val="50000"/>
                </a:srgbClr>
              </a:solidFill>
              <a:ln>
                <a:noFill/>
              </a:ln>
              <a:effectLst/>
            </c:spPr>
            <c:extLst>
              <c:ext xmlns:c16="http://schemas.microsoft.com/office/drawing/2014/chart" uri="{C3380CC4-5D6E-409C-BE32-E72D297353CC}">
                <c16:uniqueId val="{0000000A-FDFF-435A-A082-833E88CB4C28}"/>
              </c:ext>
            </c:extLst>
          </c:dPt>
          <c:dPt>
            <c:idx val="2"/>
            <c:invertIfNegative val="0"/>
            <c:bubble3D val="0"/>
            <c:spPr>
              <a:solidFill>
                <a:srgbClr val="5B9BD5">
                  <a:lumMod val="50000"/>
                </a:srgbClr>
              </a:solidFill>
              <a:ln>
                <a:noFill/>
              </a:ln>
              <a:effectLst/>
            </c:spPr>
            <c:extLst>
              <c:ext xmlns:c16="http://schemas.microsoft.com/office/drawing/2014/chart" uri="{C3380CC4-5D6E-409C-BE32-E72D297353CC}">
                <c16:uniqueId val="{0000000C-FDFF-435A-A082-833E88CB4C28}"/>
              </c:ext>
            </c:extLst>
          </c:dPt>
          <c:dLbls>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Underemployed</c:v>
                </c:pt>
                <c:pt idx="1">
                  <c:v>Unemployed</c:v>
                </c:pt>
                <c:pt idx="2">
                  <c:v>Opportunity Youth</c:v>
                </c:pt>
              </c:strCache>
            </c:strRef>
          </c:cat>
          <c:val>
            <c:numRef>
              <c:f>Sheet1!$C$2:$C$4</c:f>
              <c:numCache>
                <c:formatCode>0%</c:formatCode>
                <c:ptCount val="3"/>
                <c:pt idx="0">
                  <c:v>0.53</c:v>
                </c:pt>
                <c:pt idx="1">
                  <c:v>0.59</c:v>
                </c:pt>
                <c:pt idx="2">
                  <c:v>0.56999999999999995</c:v>
                </c:pt>
              </c:numCache>
            </c:numRef>
          </c:val>
          <c:extLst>
            <c:ext xmlns:c16="http://schemas.microsoft.com/office/drawing/2014/chart" uri="{C3380CC4-5D6E-409C-BE32-E72D297353CC}">
              <c16:uniqueId val="{0000000D-FDFF-435A-A082-833E88CB4C28}"/>
            </c:ext>
          </c:extLst>
        </c:ser>
        <c:dLbls>
          <c:showLegendKey val="0"/>
          <c:showVal val="0"/>
          <c:showCatName val="0"/>
          <c:showSerName val="0"/>
          <c:showPercent val="0"/>
          <c:showBubbleSize val="0"/>
        </c:dLbls>
        <c:gapWidth val="219"/>
        <c:overlap val="-27"/>
        <c:axId val="315795648"/>
        <c:axId val="315796208"/>
      </c:barChart>
      <c:catAx>
        <c:axId val="31579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315796208"/>
        <c:crosses val="autoZero"/>
        <c:auto val="1"/>
        <c:lblAlgn val="ctr"/>
        <c:lblOffset val="100"/>
        <c:noMultiLvlLbl val="0"/>
      </c:catAx>
      <c:valAx>
        <c:axId val="315796208"/>
        <c:scaling>
          <c:orientation val="minMax"/>
        </c:scaling>
        <c:delete val="1"/>
        <c:axPos val="l"/>
        <c:numFmt formatCode="0%" sourceLinked="1"/>
        <c:majorTickMark val="none"/>
        <c:minorTickMark val="none"/>
        <c:tickLblPos val="nextTo"/>
        <c:crossAx val="315795648"/>
        <c:crosses val="autoZero"/>
        <c:crossBetween val="between"/>
      </c:valAx>
      <c:spPr>
        <a:noFill/>
        <a:ln>
          <a:noFill/>
        </a:ln>
        <a:effectLst/>
      </c:spPr>
    </c:plotArea>
    <c:legend>
      <c:legendPos val="b"/>
      <c:layout>
        <c:manualLayout>
          <c:xMode val="edge"/>
          <c:yMode val="edge"/>
          <c:x val="2.0490771801373577E-2"/>
          <c:y val="0.90483586780054015"/>
          <c:w val="0.5227783250204564"/>
          <c:h val="9.516419899779750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2"/>
                </a:solidFill>
                <a:latin typeface="Calibri Light" panose="020F0302020204030204" pitchFamily="34" charset="0"/>
                <a:ea typeface="+mn-ea"/>
                <a:cs typeface="Calibri Light" panose="020F0302020204030204" pitchFamily="34" charset="0"/>
              </a:defRPr>
            </a:pPr>
            <a:r>
              <a:rPr lang="en-US" sz="1200" dirty="0">
                <a:solidFill>
                  <a:schemeClr val="tx2"/>
                </a:solidFill>
                <a:latin typeface="Calibri Light" panose="020F0302020204030204" pitchFamily="34" charset="0"/>
                <a:cs typeface="Calibri Light" panose="020F0302020204030204" pitchFamily="34" charset="0"/>
              </a:rPr>
              <a:t>Interest</a:t>
            </a:r>
            <a:r>
              <a:rPr lang="en-US" sz="1200" baseline="0" dirty="0">
                <a:solidFill>
                  <a:schemeClr val="tx2"/>
                </a:solidFill>
                <a:latin typeface="Calibri Light" panose="020F0302020204030204" pitchFamily="34" charset="0"/>
                <a:cs typeface="Calibri Light" panose="020F0302020204030204" pitchFamily="34" charset="0"/>
              </a:rPr>
              <a:t> by l</a:t>
            </a:r>
            <a:r>
              <a:rPr lang="en-US" sz="1200" dirty="0">
                <a:solidFill>
                  <a:schemeClr val="tx2"/>
                </a:solidFill>
                <a:latin typeface="Calibri Light" panose="020F0302020204030204" pitchFamily="34" charset="0"/>
                <a:cs typeface="Calibri Light" panose="020F0302020204030204" pitchFamily="34" charset="0"/>
              </a:rPr>
              <a:t>anguage shown (unemployed):</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2"/>
              </a:solidFill>
              <a:latin typeface="Calibri Light" panose="020F0302020204030204" pitchFamily="34" charset="0"/>
              <a:ea typeface="+mn-ea"/>
              <a:cs typeface="Calibri Light" panose="020F0302020204030204" pitchFamily="34" charset="0"/>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3"/>
            </a:solidFill>
            <a:ln w="19050">
              <a:solidFill>
                <a:schemeClr val="lt1"/>
              </a:solidFill>
            </a:ln>
            <a:effectLst/>
          </c:spPr>
          <c:invertIfNegative val="0"/>
          <c:dPt>
            <c:idx val="0"/>
            <c:invertIfNegative val="0"/>
            <c:bubble3D val="0"/>
            <c:spPr>
              <a:solidFill>
                <a:srgbClr val="5B9BD5">
                  <a:lumMod val="40000"/>
                  <a:lumOff val="60000"/>
                </a:srgbClr>
              </a:solidFill>
              <a:ln w="19050">
                <a:solidFill>
                  <a:schemeClr val="lt1"/>
                </a:solidFill>
              </a:ln>
              <a:effectLst/>
            </c:spPr>
            <c:extLst>
              <c:ext xmlns:c16="http://schemas.microsoft.com/office/drawing/2014/chart" uri="{C3380CC4-5D6E-409C-BE32-E72D297353CC}">
                <c16:uniqueId val="{00000000-6917-4689-AF2D-2D130333ACE9}"/>
              </c:ext>
            </c:extLst>
          </c:dPt>
          <c:dPt>
            <c:idx val="1"/>
            <c:invertIfNegative val="0"/>
            <c:bubble3D val="0"/>
            <c:spPr>
              <a:solidFill>
                <a:srgbClr val="5B9BD5">
                  <a:lumMod val="40000"/>
                  <a:lumOff val="60000"/>
                </a:srgbClr>
              </a:solidFill>
              <a:ln w="19050">
                <a:solidFill>
                  <a:schemeClr val="lt1"/>
                </a:solidFill>
              </a:ln>
              <a:effectLst/>
            </c:spPr>
            <c:extLst>
              <c:ext xmlns:c16="http://schemas.microsoft.com/office/drawing/2014/chart" uri="{C3380CC4-5D6E-409C-BE32-E72D297353CC}">
                <c16:uniqueId val="{00000000-331D-418C-9F00-E237350B81F1}"/>
              </c:ext>
            </c:extLst>
          </c:dPt>
          <c:dLbls>
            <c:dLbl>
              <c:idx val="1"/>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331D-418C-9F00-E237350B81F1}"/>
                </c:ext>
              </c:extLst>
            </c:dLbl>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Community College</c:v>
                </c:pt>
                <c:pt idx="1">
                  <c:v>New Skills Training</c:v>
                </c:pt>
              </c:strCache>
            </c:strRef>
          </c:cat>
          <c:val>
            <c:numRef>
              <c:f>Sheet1!$B$2:$B$3</c:f>
              <c:numCache>
                <c:formatCode>0%</c:formatCode>
                <c:ptCount val="2"/>
                <c:pt idx="0">
                  <c:v>0.53</c:v>
                </c:pt>
                <c:pt idx="1">
                  <c:v>0.66</c:v>
                </c:pt>
              </c:numCache>
            </c:numRef>
          </c:val>
          <c:extLst>
            <c:ext xmlns:c16="http://schemas.microsoft.com/office/drawing/2014/chart" uri="{C3380CC4-5D6E-409C-BE32-E72D297353CC}">
              <c16:uniqueId val="{00000001-331D-418C-9F00-E237350B81F1}"/>
            </c:ext>
          </c:extLst>
        </c:ser>
        <c:dLbls>
          <c:showLegendKey val="0"/>
          <c:showVal val="0"/>
          <c:showCatName val="0"/>
          <c:showSerName val="0"/>
          <c:showPercent val="0"/>
          <c:showBubbleSize val="0"/>
        </c:dLbls>
        <c:gapWidth val="150"/>
        <c:axId val="315798448"/>
        <c:axId val="315799008"/>
      </c:barChart>
      <c:catAx>
        <c:axId val="3157984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Calibri Light" panose="020F0302020204030204" pitchFamily="34" charset="0"/>
                <a:ea typeface="+mn-ea"/>
                <a:cs typeface="Calibri Light" panose="020F0302020204030204" pitchFamily="34" charset="0"/>
              </a:defRPr>
            </a:pPr>
            <a:endParaRPr lang="en-US"/>
          </a:p>
        </c:txPr>
        <c:crossAx val="315799008"/>
        <c:crosses val="autoZero"/>
        <c:auto val="1"/>
        <c:lblAlgn val="ctr"/>
        <c:lblOffset val="100"/>
        <c:noMultiLvlLbl val="0"/>
      </c:catAx>
      <c:valAx>
        <c:axId val="315799008"/>
        <c:scaling>
          <c:orientation val="minMax"/>
        </c:scaling>
        <c:delete val="1"/>
        <c:axPos val="l"/>
        <c:numFmt formatCode="0%" sourceLinked="1"/>
        <c:majorTickMark val="out"/>
        <c:minorTickMark val="none"/>
        <c:tickLblPos val="nextTo"/>
        <c:crossAx val="31579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withinLinear" id="19">
  <a:schemeClr val="accent6"/>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040C3C-8E59-4CA8-95C4-7D1F531A9D8C}" type="datetimeFigureOut">
              <a:rPr lang="en-US" smtClean="0"/>
              <a:t>7/8/2020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D96F8-03AA-4A47-A661-55D02F0E38BF}" type="slidenum">
              <a:rPr lang="en-US" smtClean="0"/>
              <a:t>‹#›</a:t>
            </a:fld>
            <a:endParaRPr lang="en-US"/>
          </a:p>
        </p:txBody>
      </p:sp>
    </p:spTree>
    <p:extLst>
      <p:ext uri="{BB962C8B-B14F-4D97-AF65-F5344CB8AC3E}">
        <p14:creationId xmlns:p14="http://schemas.microsoft.com/office/powerpoint/2010/main" val="3890967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ls.gov/opub/reports/minimum-wage/2017/home.ht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oyunited.or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1171575"/>
            <a:ext cx="5627687" cy="3165475"/>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A5D66BA6-953F-0346-9544-5837EA38A569}" type="slidenum">
              <a:rPr lang="en-US" smtClean="0"/>
              <a:t>1</a:t>
            </a:fld>
            <a:endParaRPr lang="en-US" dirty="0"/>
          </a:p>
        </p:txBody>
      </p:sp>
    </p:spTree>
    <p:extLst>
      <p:ext uri="{BB962C8B-B14F-4D97-AF65-F5344CB8AC3E}">
        <p14:creationId xmlns:p14="http://schemas.microsoft.com/office/powerpoint/2010/main" val="1406951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t>Data Sources:</a:t>
            </a:r>
          </a:p>
          <a:p>
            <a:endParaRPr lang="en-US" sz="1200" i="1" dirty="0"/>
          </a:p>
          <a:p>
            <a:r>
              <a:rPr lang="en-US" sz="1200" i="0" dirty="0"/>
              <a:t>200% of the federal poverty level = approximately $24,000 per year</a:t>
            </a:r>
          </a:p>
          <a:p>
            <a:r>
              <a:rPr lang="en-US" sz="1200" dirty="0"/>
              <a:t>Source: IPUMS, </a:t>
            </a:r>
            <a:r>
              <a:rPr lang="en-US" sz="1200" dirty="0" err="1"/>
              <a:t>PolicyLink</a:t>
            </a:r>
            <a:r>
              <a:rPr lang="en-US" sz="1200" dirty="0"/>
              <a:t>/PERE National Equity Atlas, www.nationalequityatlas.org</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of opportunity youth =</a:t>
            </a:r>
            <a:r>
              <a:rPr lang="en-US" sz="1200" i="0" dirty="0"/>
              <a:t> (Aspen Institute Forum for Community Solutions, 2018)</a:t>
            </a:r>
          </a:p>
        </p:txBody>
      </p:sp>
      <p:sp>
        <p:nvSpPr>
          <p:cNvPr id="4" name="Slide Number Placeholder 3"/>
          <p:cNvSpPr>
            <a:spLocks noGrp="1"/>
          </p:cNvSpPr>
          <p:nvPr>
            <p:ph type="sldNum" sz="quarter" idx="5"/>
          </p:nvPr>
        </p:nvSpPr>
        <p:spPr/>
        <p:txBody>
          <a:bodyPr/>
          <a:lstStyle/>
          <a:p>
            <a:fld id="{B57D96F8-03AA-4A47-A661-55D02F0E38BF}" type="slidenum">
              <a:rPr lang="en-US" smtClean="0"/>
              <a:t>3</a:t>
            </a:fld>
            <a:endParaRPr lang="en-US"/>
          </a:p>
        </p:txBody>
      </p:sp>
    </p:spTree>
    <p:extLst>
      <p:ext uri="{BB962C8B-B14F-4D97-AF65-F5344CB8AC3E}">
        <p14:creationId xmlns:p14="http://schemas.microsoft.com/office/powerpoint/2010/main" val="3439388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Data from</a:t>
            </a:r>
          </a:p>
          <a:p>
            <a:r>
              <a:rPr lang="en-US" sz="1200" dirty="0">
                <a:hlinkClick r:id="rId3"/>
              </a:rPr>
              <a:t>https://www.bls.gov/opub/reports/minimum-wage/2017/home.htm</a:t>
            </a:r>
            <a:endParaRPr lang="en-US" sz="1200" dirty="0"/>
          </a:p>
          <a:p>
            <a:r>
              <a:rPr lang="en-US" sz="1200" dirty="0">
                <a:hlinkClick r:id="rId4"/>
              </a:rPr>
              <a:t>https://www.oyunited.org/</a:t>
            </a:r>
            <a:endParaRPr lang="en-US" sz="1200" dirty="0"/>
          </a:p>
        </p:txBody>
      </p:sp>
      <p:sp>
        <p:nvSpPr>
          <p:cNvPr id="4" name="Slide Number Placeholder 3"/>
          <p:cNvSpPr>
            <a:spLocks noGrp="1"/>
          </p:cNvSpPr>
          <p:nvPr>
            <p:ph type="sldNum" sz="quarter" idx="5"/>
          </p:nvPr>
        </p:nvSpPr>
        <p:spPr/>
        <p:txBody>
          <a:bodyPr/>
          <a:lstStyle/>
          <a:p>
            <a:fld id="{B57D96F8-03AA-4A47-A661-55D02F0E38BF}" type="slidenum">
              <a:rPr lang="en-US" smtClean="0"/>
              <a:t>4</a:t>
            </a:fld>
            <a:endParaRPr lang="en-US"/>
          </a:p>
        </p:txBody>
      </p:sp>
    </p:spTree>
    <p:extLst>
      <p:ext uri="{BB962C8B-B14F-4D97-AF65-F5344CB8AC3E}">
        <p14:creationId xmlns:p14="http://schemas.microsoft.com/office/powerpoint/2010/main" val="4124779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Calibri" panose="020F0502020204030204" pitchFamily="34" charset="0"/>
                <a:cs typeface="Times New Roman" panose="02020603050405020304" pitchFamily="18" charset="0"/>
              </a:rPr>
              <a:t>Respondents desire perks like flexibility and the ability to “be your own boss” that come with entrepreneurial and gig work. Many also aim to enter fields that they consider “in-demand” based on media portrayals.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Stereotypes about people not wanting to try. But what we found in FGs was that there was a major drive for </a:t>
            </a:r>
            <a:r>
              <a:rPr lang="en-US" sz="1200" kern="1200" dirty="0" err="1">
                <a:solidFill>
                  <a:schemeClr val="tx1"/>
                </a:solidFill>
                <a:latin typeface="+mn-lt"/>
                <a:ea typeface="+mn-ea"/>
                <a:cs typeface="+mn-cs"/>
              </a:rPr>
              <a:t>entreprenuership</a:t>
            </a:r>
            <a:r>
              <a:rPr lang="en-US" sz="1200" kern="1200" dirty="0">
                <a:solidFill>
                  <a:schemeClr val="tx1"/>
                </a:solidFill>
                <a:latin typeface="+mn-lt"/>
                <a:ea typeface="+mn-ea"/>
                <a:cs typeface="+mn-cs"/>
              </a:rPr>
              <a:t> based on a need to be self reliant because of bad experiences with employers and work, not because they weren't wanting to 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57D96F8-03AA-4A47-A661-55D02F0E38BF}" type="slidenum">
              <a:rPr lang="en-US" smtClean="0"/>
              <a:t>10</a:t>
            </a:fld>
            <a:endParaRPr lang="en-US"/>
          </a:p>
        </p:txBody>
      </p:sp>
    </p:spTree>
    <p:extLst>
      <p:ext uri="{BB962C8B-B14F-4D97-AF65-F5344CB8AC3E}">
        <p14:creationId xmlns:p14="http://schemas.microsoft.com/office/powerpoint/2010/main" val="438457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Calibri" panose="020F050202020403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 Many indicated that someone in their personal network had a negative experience with college, as a result, were often deterred. Notably, it did not matter which kind of institution (4-year, community college, for-profit college) was responsible for the negative experience – one negative story about any higher education option tainted audiences’ perceptions of all higher education options. </a:t>
            </a:r>
          </a:p>
          <a:p>
            <a:pPr marL="342900" marR="0" lvl="0" indent="-342900">
              <a:lnSpc>
                <a:spcPct val="107000"/>
              </a:lnSpc>
              <a:spcBef>
                <a:spcPts val="0"/>
              </a:spcBef>
              <a:spcAft>
                <a:spcPts val="0"/>
              </a:spcAft>
              <a:buFont typeface="Calibri" panose="020F050202020403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Quotes from focus groups?</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Participants typically found costs cheaper than expected but are skeptical about what the advertised amount actually covers.</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They are willing to spend longer in a program that with a flexible schedule, rather than a shorter time in a full-time program that forces them to give up current obligations (e.g., 18 months online is good, 18 months full time is not).</a:t>
            </a:r>
            <a:endParaRPr lang="en-US" dirty="0"/>
          </a:p>
        </p:txBody>
      </p:sp>
      <p:sp>
        <p:nvSpPr>
          <p:cNvPr id="4" name="Slide Number Placeholder 3"/>
          <p:cNvSpPr>
            <a:spLocks noGrp="1"/>
          </p:cNvSpPr>
          <p:nvPr>
            <p:ph type="sldNum" sz="quarter" idx="5"/>
          </p:nvPr>
        </p:nvSpPr>
        <p:spPr/>
        <p:txBody>
          <a:bodyPr/>
          <a:lstStyle/>
          <a:p>
            <a:fld id="{B57D96F8-03AA-4A47-A661-55D02F0E38BF}" type="slidenum">
              <a:rPr lang="en-US" smtClean="0"/>
              <a:t>14</a:t>
            </a:fld>
            <a:endParaRPr lang="en-US"/>
          </a:p>
        </p:txBody>
      </p:sp>
    </p:spTree>
    <p:extLst>
      <p:ext uri="{BB962C8B-B14F-4D97-AF65-F5344CB8AC3E}">
        <p14:creationId xmlns:p14="http://schemas.microsoft.com/office/powerpoint/2010/main" val="6340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67780-2424-4D32-B0F5-4FD0BEB5CB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122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08142-8368-47CF-84E4-1EBF9B2CD3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60FC76-590C-483A-8CFF-82883C2CB0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959046-B1C7-4E7A-8F2C-500828688768}"/>
              </a:ext>
            </a:extLst>
          </p:cNvPr>
          <p:cNvSpPr>
            <a:spLocks noGrp="1"/>
          </p:cNvSpPr>
          <p:nvPr>
            <p:ph type="dt" sz="half" idx="10"/>
          </p:nvPr>
        </p:nvSpPr>
        <p:spPr/>
        <p:txBody>
          <a:bodyPr/>
          <a:lstStyle/>
          <a:p>
            <a:fld id="{544CBFDE-1B5D-4E89-8AE1-4562B50E6B35}" type="datetimeFigureOut">
              <a:rPr lang="en-US" smtClean="0"/>
              <a:t>7/8/2020</a:t>
            </a:fld>
            <a:endParaRPr lang="en-US"/>
          </a:p>
        </p:txBody>
      </p:sp>
      <p:sp>
        <p:nvSpPr>
          <p:cNvPr id="5" name="Footer Placeholder 4">
            <a:extLst>
              <a:ext uri="{FF2B5EF4-FFF2-40B4-BE49-F238E27FC236}">
                <a16:creationId xmlns:a16="http://schemas.microsoft.com/office/drawing/2014/main" id="{3B403FD1-D7DC-41FE-9AD4-97689225A6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D09EE3-D1E8-4DD6-AFDC-65006418F54F}"/>
              </a:ext>
            </a:extLst>
          </p:cNvPr>
          <p:cNvSpPr>
            <a:spLocks noGrp="1"/>
          </p:cNvSpPr>
          <p:nvPr>
            <p:ph type="sldNum" sz="quarter" idx="12"/>
          </p:nvPr>
        </p:nvSpPr>
        <p:spPr/>
        <p:txBody>
          <a:bodyPr/>
          <a:lstStyle/>
          <a:p>
            <a:fld id="{9E122076-14D0-4E4A-AAC2-883AC9A6A36A}" type="slidenum">
              <a:rPr lang="en-US" smtClean="0"/>
              <a:t>‹#›</a:t>
            </a:fld>
            <a:endParaRPr lang="en-US"/>
          </a:p>
        </p:txBody>
      </p:sp>
    </p:spTree>
    <p:extLst>
      <p:ext uri="{BB962C8B-B14F-4D97-AF65-F5344CB8AC3E}">
        <p14:creationId xmlns:p14="http://schemas.microsoft.com/office/powerpoint/2010/main" val="222451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9D7E-2DC3-419A-B364-63EF0BD05C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82F2D8-D5DB-497B-A3BA-92B7363267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87EE4-2751-42D4-89E1-0E07B3A12308}"/>
              </a:ext>
            </a:extLst>
          </p:cNvPr>
          <p:cNvSpPr>
            <a:spLocks noGrp="1"/>
          </p:cNvSpPr>
          <p:nvPr>
            <p:ph type="dt" sz="half" idx="10"/>
          </p:nvPr>
        </p:nvSpPr>
        <p:spPr/>
        <p:txBody>
          <a:bodyPr/>
          <a:lstStyle/>
          <a:p>
            <a:fld id="{544CBFDE-1B5D-4E89-8AE1-4562B50E6B35}" type="datetimeFigureOut">
              <a:rPr lang="en-US" smtClean="0"/>
              <a:t>7/8/2020</a:t>
            </a:fld>
            <a:endParaRPr lang="en-US"/>
          </a:p>
        </p:txBody>
      </p:sp>
      <p:sp>
        <p:nvSpPr>
          <p:cNvPr id="5" name="Footer Placeholder 4">
            <a:extLst>
              <a:ext uri="{FF2B5EF4-FFF2-40B4-BE49-F238E27FC236}">
                <a16:creationId xmlns:a16="http://schemas.microsoft.com/office/drawing/2014/main" id="{D91EAAB7-89D1-43CA-BCC6-B4AAF7151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65864A-AC33-45AF-B3D1-4D73A4409F32}"/>
              </a:ext>
            </a:extLst>
          </p:cNvPr>
          <p:cNvSpPr>
            <a:spLocks noGrp="1"/>
          </p:cNvSpPr>
          <p:nvPr>
            <p:ph type="sldNum" sz="quarter" idx="12"/>
          </p:nvPr>
        </p:nvSpPr>
        <p:spPr/>
        <p:txBody>
          <a:bodyPr/>
          <a:lstStyle/>
          <a:p>
            <a:fld id="{9E122076-14D0-4E4A-AAC2-883AC9A6A36A}" type="slidenum">
              <a:rPr lang="en-US" smtClean="0"/>
              <a:t>‹#›</a:t>
            </a:fld>
            <a:endParaRPr lang="en-US"/>
          </a:p>
        </p:txBody>
      </p:sp>
    </p:spTree>
    <p:extLst>
      <p:ext uri="{BB962C8B-B14F-4D97-AF65-F5344CB8AC3E}">
        <p14:creationId xmlns:p14="http://schemas.microsoft.com/office/powerpoint/2010/main" val="2871843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39BF13-C38F-4728-A6DA-802609D2C6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9B4837-3E2E-4F08-AD29-48D45CE1AC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8D2341-5EFC-4FFF-8DF2-8B9F1DAECED6}"/>
              </a:ext>
            </a:extLst>
          </p:cNvPr>
          <p:cNvSpPr>
            <a:spLocks noGrp="1"/>
          </p:cNvSpPr>
          <p:nvPr>
            <p:ph type="dt" sz="half" idx="10"/>
          </p:nvPr>
        </p:nvSpPr>
        <p:spPr/>
        <p:txBody>
          <a:bodyPr/>
          <a:lstStyle/>
          <a:p>
            <a:fld id="{544CBFDE-1B5D-4E89-8AE1-4562B50E6B35}" type="datetimeFigureOut">
              <a:rPr lang="en-US" smtClean="0"/>
              <a:t>7/8/2020</a:t>
            </a:fld>
            <a:endParaRPr lang="en-US"/>
          </a:p>
        </p:txBody>
      </p:sp>
      <p:sp>
        <p:nvSpPr>
          <p:cNvPr id="5" name="Footer Placeholder 4">
            <a:extLst>
              <a:ext uri="{FF2B5EF4-FFF2-40B4-BE49-F238E27FC236}">
                <a16:creationId xmlns:a16="http://schemas.microsoft.com/office/drawing/2014/main" id="{27698FAB-85E5-47D3-B987-CD706184F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9446FD-E938-4194-8991-3C3545AF63C7}"/>
              </a:ext>
            </a:extLst>
          </p:cNvPr>
          <p:cNvSpPr>
            <a:spLocks noGrp="1"/>
          </p:cNvSpPr>
          <p:nvPr>
            <p:ph type="sldNum" sz="quarter" idx="12"/>
          </p:nvPr>
        </p:nvSpPr>
        <p:spPr/>
        <p:txBody>
          <a:bodyPr/>
          <a:lstStyle/>
          <a:p>
            <a:fld id="{9E122076-14D0-4E4A-AAC2-883AC9A6A36A}" type="slidenum">
              <a:rPr lang="en-US" smtClean="0"/>
              <a:t>‹#›</a:t>
            </a:fld>
            <a:endParaRPr lang="en-US"/>
          </a:p>
        </p:txBody>
      </p:sp>
    </p:spTree>
    <p:extLst>
      <p:ext uri="{BB962C8B-B14F-4D97-AF65-F5344CB8AC3E}">
        <p14:creationId xmlns:p14="http://schemas.microsoft.com/office/powerpoint/2010/main" val="3843949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843C8FA-7945-4629-85B6-81866BF6EFC2}" type="datetimeFigureOut">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4FA3BE-FD28-46E9-B382-68AE8D45F934}"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999" y="6218483"/>
            <a:ext cx="1762311" cy="502992"/>
          </a:xfrm>
          <a:prstGeom prst="rect">
            <a:avLst/>
          </a:prstGeom>
        </p:spPr>
      </p:pic>
    </p:spTree>
    <p:extLst>
      <p:ext uri="{BB962C8B-B14F-4D97-AF65-F5344CB8AC3E}">
        <p14:creationId xmlns:p14="http://schemas.microsoft.com/office/powerpoint/2010/main" val="2917213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8975"/>
          </a:xfrm>
        </p:spPr>
        <p:txBody>
          <a:bodyPr>
            <a:normAutofit/>
          </a:bodyPr>
          <a:lstStyle>
            <a:lvl1pPr>
              <a:defRPr sz="28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838200" y="1371600"/>
            <a:ext cx="10515600" cy="4805363"/>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43C8FA-7945-4629-85B6-81866BF6EFC2}" type="datetimeFigureOut">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4FA3BE-FD28-46E9-B382-68AE8D45F934}"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999" y="6218483"/>
            <a:ext cx="1762311" cy="502992"/>
          </a:xfrm>
          <a:prstGeom prst="rect">
            <a:avLst/>
          </a:prstGeom>
        </p:spPr>
      </p:pic>
    </p:spTree>
    <p:extLst>
      <p:ext uri="{BB962C8B-B14F-4D97-AF65-F5344CB8AC3E}">
        <p14:creationId xmlns:p14="http://schemas.microsoft.com/office/powerpoint/2010/main" val="3510750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43C8FA-7945-4629-85B6-81866BF6EFC2}" type="datetimeFigureOut">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4FA3BE-FD28-46E9-B382-68AE8D45F934}" type="slidenum">
              <a:rPr lang="en-US" smtClean="0"/>
              <a:t>‹#›</a:t>
            </a:fld>
            <a:endParaRPr lang="en-US" dirty="0"/>
          </a:p>
        </p:txBody>
      </p:sp>
    </p:spTree>
    <p:extLst>
      <p:ext uri="{BB962C8B-B14F-4D97-AF65-F5344CB8AC3E}">
        <p14:creationId xmlns:p14="http://schemas.microsoft.com/office/powerpoint/2010/main" val="1381146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685800"/>
          </a:xfrm>
        </p:spPr>
        <p:txBody>
          <a:bodyPr>
            <a:normAutofit/>
          </a:bodyPr>
          <a:lstStyle>
            <a:lvl1pPr>
              <a:defRPr sz="2800">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838200" y="1371600"/>
            <a:ext cx="5181600" cy="4805363"/>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371600"/>
            <a:ext cx="5181600" cy="4805363"/>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843C8FA-7945-4629-85B6-81866BF6EFC2}" type="datetimeFigureOut">
              <a:rPr lang="en-US" smtClean="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4FA3BE-FD28-46E9-B382-68AE8D45F934}"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999" y="6218483"/>
            <a:ext cx="1762311" cy="502992"/>
          </a:xfrm>
          <a:prstGeom prst="rect">
            <a:avLst/>
          </a:prstGeom>
        </p:spPr>
      </p:pic>
    </p:spTree>
    <p:extLst>
      <p:ext uri="{BB962C8B-B14F-4D97-AF65-F5344CB8AC3E}">
        <p14:creationId xmlns:p14="http://schemas.microsoft.com/office/powerpoint/2010/main" val="2316238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43C8FA-7945-4629-85B6-81866BF6EFC2}" type="datetimeFigureOut">
              <a:rPr lang="en-US" smtClean="0"/>
              <a:t>7/8/2020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4FA3BE-FD28-46E9-B382-68AE8D45F934}" type="slidenum">
              <a:rPr lang="en-US" smtClean="0"/>
              <a:t>‹#›</a:t>
            </a:fld>
            <a:endParaRPr lang="en-US" dirty="0"/>
          </a:p>
        </p:txBody>
      </p:sp>
    </p:spTree>
    <p:extLst>
      <p:ext uri="{BB962C8B-B14F-4D97-AF65-F5344CB8AC3E}">
        <p14:creationId xmlns:p14="http://schemas.microsoft.com/office/powerpoint/2010/main" val="2179490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43C8FA-7945-4629-85B6-81866BF6EFC2}" type="datetimeFigureOut">
              <a:rPr lang="en-US" smtClean="0"/>
              <a:t>7/8/2020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4FA3BE-FD28-46E9-B382-68AE8D45F934}" type="slidenum">
              <a:rPr lang="en-US" smtClean="0"/>
              <a:t>‹#›</a:t>
            </a:fld>
            <a:endParaRPr lang="en-US" dirty="0"/>
          </a:p>
        </p:txBody>
      </p:sp>
    </p:spTree>
    <p:extLst>
      <p:ext uri="{BB962C8B-B14F-4D97-AF65-F5344CB8AC3E}">
        <p14:creationId xmlns:p14="http://schemas.microsoft.com/office/powerpoint/2010/main" val="3320852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3C8FA-7945-4629-85B6-81866BF6EFC2}" type="datetimeFigureOut">
              <a:rPr lang="en-US" smtClean="0"/>
              <a:t>7/8/2020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4FA3BE-FD28-46E9-B382-68AE8D45F934}" type="slidenum">
              <a:rPr lang="en-US" smtClean="0"/>
              <a:t>‹#›</a:t>
            </a:fld>
            <a:endParaRPr lang="en-US" dirty="0"/>
          </a:p>
        </p:txBody>
      </p:sp>
    </p:spTree>
    <p:extLst>
      <p:ext uri="{BB962C8B-B14F-4D97-AF65-F5344CB8AC3E}">
        <p14:creationId xmlns:p14="http://schemas.microsoft.com/office/powerpoint/2010/main" val="14733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43C8FA-7945-4629-85B6-81866BF6EFC2}" type="datetimeFigureOut">
              <a:rPr lang="en-US" smtClean="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4FA3BE-FD28-46E9-B382-68AE8D45F934}" type="slidenum">
              <a:rPr lang="en-US" smtClean="0"/>
              <a:t>‹#›</a:t>
            </a:fld>
            <a:endParaRPr lang="en-US" dirty="0"/>
          </a:p>
        </p:txBody>
      </p:sp>
    </p:spTree>
    <p:extLst>
      <p:ext uri="{BB962C8B-B14F-4D97-AF65-F5344CB8AC3E}">
        <p14:creationId xmlns:p14="http://schemas.microsoft.com/office/powerpoint/2010/main" val="91888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CC89-2BD9-4A2C-A9AC-049A5EEC9B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7BDC8E-A9BF-4E71-8889-5B45376875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45C97-03BD-49BB-9328-C571E3A61250}"/>
              </a:ext>
            </a:extLst>
          </p:cNvPr>
          <p:cNvSpPr>
            <a:spLocks noGrp="1"/>
          </p:cNvSpPr>
          <p:nvPr>
            <p:ph type="dt" sz="half" idx="10"/>
          </p:nvPr>
        </p:nvSpPr>
        <p:spPr/>
        <p:txBody>
          <a:bodyPr/>
          <a:lstStyle/>
          <a:p>
            <a:fld id="{544CBFDE-1B5D-4E89-8AE1-4562B50E6B35}" type="datetimeFigureOut">
              <a:rPr lang="en-US" smtClean="0"/>
              <a:t>7/8/2020</a:t>
            </a:fld>
            <a:endParaRPr lang="en-US"/>
          </a:p>
        </p:txBody>
      </p:sp>
      <p:sp>
        <p:nvSpPr>
          <p:cNvPr id="5" name="Footer Placeholder 4">
            <a:extLst>
              <a:ext uri="{FF2B5EF4-FFF2-40B4-BE49-F238E27FC236}">
                <a16:creationId xmlns:a16="http://schemas.microsoft.com/office/drawing/2014/main" id="{D3E40536-7475-4D5C-BA9D-864C8FFBF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EE2F0A-CC89-4380-A9D8-AE617F7B15DD}"/>
              </a:ext>
            </a:extLst>
          </p:cNvPr>
          <p:cNvSpPr>
            <a:spLocks noGrp="1"/>
          </p:cNvSpPr>
          <p:nvPr>
            <p:ph type="sldNum" sz="quarter" idx="12"/>
          </p:nvPr>
        </p:nvSpPr>
        <p:spPr/>
        <p:txBody>
          <a:bodyPr/>
          <a:lstStyle/>
          <a:p>
            <a:fld id="{9E122076-14D0-4E4A-AAC2-883AC9A6A36A}" type="slidenum">
              <a:rPr lang="en-US" smtClean="0"/>
              <a:t>‹#›</a:t>
            </a:fld>
            <a:endParaRPr lang="en-US"/>
          </a:p>
        </p:txBody>
      </p:sp>
    </p:spTree>
    <p:extLst>
      <p:ext uri="{BB962C8B-B14F-4D97-AF65-F5344CB8AC3E}">
        <p14:creationId xmlns:p14="http://schemas.microsoft.com/office/powerpoint/2010/main" val="3501456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43C8FA-7945-4629-85B6-81866BF6EFC2}" type="datetimeFigureOut">
              <a:rPr lang="en-US" smtClean="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4FA3BE-FD28-46E9-B382-68AE8D45F934}" type="slidenum">
              <a:rPr lang="en-US" smtClean="0"/>
              <a:t>‹#›</a:t>
            </a:fld>
            <a:endParaRPr lang="en-US" dirty="0"/>
          </a:p>
        </p:txBody>
      </p:sp>
    </p:spTree>
    <p:extLst>
      <p:ext uri="{BB962C8B-B14F-4D97-AF65-F5344CB8AC3E}">
        <p14:creationId xmlns:p14="http://schemas.microsoft.com/office/powerpoint/2010/main" val="2702871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43C8FA-7945-4629-85B6-81866BF6EFC2}" type="datetimeFigureOut">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4FA3BE-FD28-46E9-B382-68AE8D45F934}" type="slidenum">
              <a:rPr lang="en-US" smtClean="0"/>
              <a:t>‹#›</a:t>
            </a:fld>
            <a:endParaRPr lang="en-US" dirty="0"/>
          </a:p>
        </p:txBody>
      </p:sp>
    </p:spTree>
    <p:extLst>
      <p:ext uri="{BB962C8B-B14F-4D97-AF65-F5344CB8AC3E}">
        <p14:creationId xmlns:p14="http://schemas.microsoft.com/office/powerpoint/2010/main" val="2197108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43C8FA-7945-4629-85B6-81866BF6EFC2}" type="datetimeFigureOut">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4FA3BE-FD28-46E9-B382-68AE8D45F934}" type="slidenum">
              <a:rPr lang="en-US" smtClean="0"/>
              <a:t>‹#›</a:t>
            </a:fld>
            <a:endParaRPr lang="en-US" dirty="0"/>
          </a:p>
        </p:txBody>
      </p:sp>
    </p:spTree>
    <p:extLst>
      <p:ext uri="{BB962C8B-B14F-4D97-AF65-F5344CB8AC3E}">
        <p14:creationId xmlns:p14="http://schemas.microsoft.com/office/powerpoint/2010/main" val="2634062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843C8FA-7945-4629-85B6-81866BF6EFC2}" type="datetimeFigureOut">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4FA3BE-FD28-46E9-B382-68AE8D45F934}"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999" y="6218483"/>
            <a:ext cx="1762311" cy="502992"/>
          </a:xfrm>
          <a:prstGeom prst="rect">
            <a:avLst/>
          </a:prstGeom>
        </p:spPr>
      </p:pic>
    </p:spTree>
    <p:extLst>
      <p:ext uri="{BB962C8B-B14F-4D97-AF65-F5344CB8AC3E}">
        <p14:creationId xmlns:p14="http://schemas.microsoft.com/office/powerpoint/2010/main" val="1304314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8975"/>
          </a:xfrm>
        </p:spPr>
        <p:txBody>
          <a:bodyPr>
            <a:normAutofit/>
          </a:bodyPr>
          <a:lstStyle>
            <a:lvl1pPr>
              <a:defRPr sz="28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838200" y="1371600"/>
            <a:ext cx="10515600" cy="4805363"/>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43C8FA-7945-4629-85B6-81866BF6EFC2}" type="datetimeFigureOut">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4FA3BE-FD28-46E9-B382-68AE8D45F934}"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999" y="6218483"/>
            <a:ext cx="1762311" cy="502992"/>
          </a:xfrm>
          <a:prstGeom prst="rect">
            <a:avLst/>
          </a:prstGeom>
        </p:spPr>
      </p:pic>
    </p:spTree>
    <p:extLst>
      <p:ext uri="{BB962C8B-B14F-4D97-AF65-F5344CB8AC3E}">
        <p14:creationId xmlns:p14="http://schemas.microsoft.com/office/powerpoint/2010/main" val="367060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43C8FA-7945-4629-85B6-81866BF6EFC2}" type="datetimeFigureOut">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4FA3BE-FD28-46E9-B382-68AE8D45F934}" type="slidenum">
              <a:rPr lang="en-US" smtClean="0"/>
              <a:t>‹#›</a:t>
            </a:fld>
            <a:endParaRPr lang="en-US" dirty="0"/>
          </a:p>
        </p:txBody>
      </p:sp>
    </p:spTree>
    <p:extLst>
      <p:ext uri="{BB962C8B-B14F-4D97-AF65-F5344CB8AC3E}">
        <p14:creationId xmlns:p14="http://schemas.microsoft.com/office/powerpoint/2010/main" val="4150151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685800"/>
          </a:xfrm>
        </p:spPr>
        <p:txBody>
          <a:bodyPr>
            <a:normAutofit/>
          </a:bodyPr>
          <a:lstStyle>
            <a:lvl1pPr>
              <a:defRPr sz="2800">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838200" y="1371600"/>
            <a:ext cx="5181600" cy="4805363"/>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371600"/>
            <a:ext cx="5181600" cy="4805363"/>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843C8FA-7945-4629-85B6-81866BF6EFC2}" type="datetimeFigureOut">
              <a:rPr lang="en-US" smtClean="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4FA3BE-FD28-46E9-B382-68AE8D45F934}"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999" y="6218483"/>
            <a:ext cx="1762311" cy="502992"/>
          </a:xfrm>
          <a:prstGeom prst="rect">
            <a:avLst/>
          </a:prstGeom>
        </p:spPr>
      </p:pic>
    </p:spTree>
    <p:extLst>
      <p:ext uri="{BB962C8B-B14F-4D97-AF65-F5344CB8AC3E}">
        <p14:creationId xmlns:p14="http://schemas.microsoft.com/office/powerpoint/2010/main" val="1181739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43C8FA-7945-4629-85B6-81866BF6EFC2}" type="datetimeFigureOut">
              <a:rPr lang="en-US" smtClean="0"/>
              <a:t>7/8/2020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4FA3BE-FD28-46E9-B382-68AE8D45F934}" type="slidenum">
              <a:rPr lang="en-US" smtClean="0"/>
              <a:t>‹#›</a:t>
            </a:fld>
            <a:endParaRPr lang="en-US" dirty="0"/>
          </a:p>
        </p:txBody>
      </p:sp>
    </p:spTree>
    <p:extLst>
      <p:ext uri="{BB962C8B-B14F-4D97-AF65-F5344CB8AC3E}">
        <p14:creationId xmlns:p14="http://schemas.microsoft.com/office/powerpoint/2010/main" val="847405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43C8FA-7945-4629-85B6-81866BF6EFC2}" type="datetimeFigureOut">
              <a:rPr lang="en-US" smtClean="0"/>
              <a:t>7/8/2020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4FA3BE-FD28-46E9-B382-68AE8D45F934}" type="slidenum">
              <a:rPr lang="en-US" smtClean="0"/>
              <a:t>‹#›</a:t>
            </a:fld>
            <a:endParaRPr lang="en-US" dirty="0"/>
          </a:p>
        </p:txBody>
      </p:sp>
    </p:spTree>
    <p:extLst>
      <p:ext uri="{BB962C8B-B14F-4D97-AF65-F5344CB8AC3E}">
        <p14:creationId xmlns:p14="http://schemas.microsoft.com/office/powerpoint/2010/main" val="4026186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3C8FA-7945-4629-85B6-81866BF6EFC2}" type="datetimeFigureOut">
              <a:rPr lang="en-US" smtClean="0"/>
              <a:t>7/8/2020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4FA3BE-FD28-46E9-B382-68AE8D45F934}" type="slidenum">
              <a:rPr lang="en-US" smtClean="0"/>
              <a:t>‹#›</a:t>
            </a:fld>
            <a:endParaRPr lang="en-US" dirty="0"/>
          </a:p>
        </p:txBody>
      </p:sp>
    </p:spTree>
    <p:extLst>
      <p:ext uri="{BB962C8B-B14F-4D97-AF65-F5344CB8AC3E}">
        <p14:creationId xmlns:p14="http://schemas.microsoft.com/office/powerpoint/2010/main" val="1413155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D4D1-5A57-40A8-862B-72EA2F821C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8B3C61-17D0-4182-A887-0BD21D9085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833DAA-2029-428D-880B-EB65C24EBC3B}"/>
              </a:ext>
            </a:extLst>
          </p:cNvPr>
          <p:cNvSpPr>
            <a:spLocks noGrp="1"/>
          </p:cNvSpPr>
          <p:nvPr>
            <p:ph type="dt" sz="half" idx="10"/>
          </p:nvPr>
        </p:nvSpPr>
        <p:spPr/>
        <p:txBody>
          <a:bodyPr/>
          <a:lstStyle/>
          <a:p>
            <a:fld id="{544CBFDE-1B5D-4E89-8AE1-4562B50E6B35}" type="datetimeFigureOut">
              <a:rPr lang="en-US" smtClean="0"/>
              <a:t>7/8/2020</a:t>
            </a:fld>
            <a:endParaRPr lang="en-US"/>
          </a:p>
        </p:txBody>
      </p:sp>
      <p:sp>
        <p:nvSpPr>
          <p:cNvPr id="5" name="Footer Placeholder 4">
            <a:extLst>
              <a:ext uri="{FF2B5EF4-FFF2-40B4-BE49-F238E27FC236}">
                <a16:creationId xmlns:a16="http://schemas.microsoft.com/office/drawing/2014/main" id="{755F6FD2-050B-497E-A7E0-6DB913B03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30FFA-2695-426B-87CC-E43D598DDF6B}"/>
              </a:ext>
            </a:extLst>
          </p:cNvPr>
          <p:cNvSpPr>
            <a:spLocks noGrp="1"/>
          </p:cNvSpPr>
          <p:nvPr>
            <p:ph type="sldNum" sz="quarter" idx="12"/>
          </p:nvPr>
        </p:nvSpPr>
        <p:spPr/>
        <p:txBody>
          <a:bodyPr/>
          <a:lstStyle/>
          <a:p>
            <a:fld id="{9E122076-14D0-4E4A-AAC2-883AC9A6A36A}" type="slidenum">
              <a:rPr lang="en-US" smtClean="0"/>
              <a:t>‹#›</a:t>
            </a:fld>
            <a:endParaRPr lang="en-US"/>
          </a:p>
        </p:txBody>
      </p:sp>
    </p:spTree>
    <p:extLst>
      <p:ext uri="{BB962C8B-B14F-4D97-AF65-F5344CB8AC3E}">
        <p14:creationId xmlns:p14="http://schemas.microsoft.com/office/powerpoint/2010/main" val="2844763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43C8FA-7945-4629-85B6-81866BF6EFC2}" type="datetimeFigureOut">
              <a:rPr lang="en-US" smtClean="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4FA3BE-FD28-46E9-B382-68AE8D45F934}" type="slidenum">
              <a:rPr lang="en-US" smtClean="0"/>
              <a:t>‹#›</a:t>
            </a:fld>
            <a:endParaRPr lang="en-US" dirty="0"/>
          </a:p>
        </p:txBody>
      </p:sp>
    </p:spTree>
    <p:extLst>
      <p:ext uri="{BB962C8B-B14F-4D97-AF65-F5344CB8AC3E}">
        <p14:creationId xmlns:p14="http://schemas.microsoft.com/office/powerpoint/2010/main" val="24711130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43C8FA-7945-4629-85B6-81866BF6EFC2}" type="datetimeFigureOut">
              <a:rPr lang="en-US" smtClean="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4FA3BE-FD28-46E9-B382-68AE8D45F934}" type="slidenum">
              <a:rPr lang="en-US" smtClean="0"/>
              <a:t>‹#›</a:t>
            </a:fld>
            <a:endParaRPr lang="en-US" dirty="0"/>
          </a:p>
        </p:txBody>
      </p:sp>
    </p:spTree>
    <p:extLst>
      <p:ext uri="{BB962C8B-B14F-4D97-AF65-F5344CB8AC3E}">
        <p14:creationId xmlns:p14="http://schemas.microsoft.com/office/powerpoint/2010/main" val="874044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43C8FA-7945-4629-85B6-81866BF6EFC2}" type="datetimeFigureOut">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4FA3BE-FD28-46E9-B382-68AE8D45F934}" type="slidenum">
              <a:rPr lang="en-US" smtClean="0"/>
              <a:t>‹#›</a:t>
            </a:fld>
            <a:endParaRPr lang="en-US" dirty="0"/>
          </a:p>
        </p:txBody>
      </p:sp>
    </p:spTree>
    <p:extLst>
      <p:ext uri="{BB962C8B-B14F-4D97-AF65-F5344CB8AC3E}">
        <p14:creationId xmlns:p14="http://schemas.microsoft.com/office/powerpoint/2010/main" val="1522121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43C8FA-7945-4629-85B6-81866BF6EFC2}" type="datetimeFigureOut">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4FA3BE-FD28-46E9-B382-68AE8D45F934}" type="slidenum">
              <a:rPr lang="en-US" smtClean="0"/>
              <a:t>‹#›</a:t>
            </a:fld>
            <a:endParaRPr lang="en-US" dirty="0"/>
          </a:p>
        </p:txBody>
      </p:sp>
    </p:spTree>
    <p:extLst>
      <p:ext uri="{BB962C8B-B14F-4D97-AF65-F5344CB8AC3E}">
        <p14:creationId xmlns:p14="http://schemas.microsoft.com/office/powerpoint/2010/main" val="166154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Divid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7665" y="2766220"/>
            <a:ext cx="7889703" cy="1325563"/>
          </a:xfrm>
        </p:spPr>
        <p:txBody>
          <a:bodyPr/>
          <a:lstStyle>
            <a:lvl1pPr>
              <a:defRPr>
                <a:solidFill>
                  <a:schemeClr val="bg1"/>
                </a:solidFill>
                <a:latin typeface="Neutraface2TextTT Bold" panose="02000800040000020004"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320020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E1DFF-89D6-42A2-96EC-9975EE9DA57A}"/>
              </a:ext>
            </a:extLst>
          </p:cNvPr>
          <p:cNvSpPr>
            <a:spLocks noGrp="1"/>
          </p:cNvSpPr>
          <p:nvPr>
            <p:ph type="ctrTitle"/>
          </p:nvPr>
        </p:nvSpPr>
        <p:spPr>
          <a:xfrm>
            <a:off x="1531345" y="1854199"/>
            <a:ext cx="9132984" cy="1655763"/>
          </a:xfrm>
        </p:spPr>
        <p:txBody>
          <a:bodyPr anchor="b">
            <a:normAutofit/>
          </a:bodyPr>
          <a:lstStyle>
            <a:lvl1pPr algn="ctr">
              <a:defRPr sz="4800">
                <a:solidFill>
                  <a:schemeClr val="tx1"/>
                </a:solidFill>
                <a:latin typeface="Gill Sans MT" panose="020B05020201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C37E34-5E6B-4216-90E5-C14AEDCDA0EF}"/>
              </a:ext>
            </a:extLst>
          </p:cNvPr>
          <p:cNvSpPr>
            <a:spLocks noGrp="1"/>
          </p:cNvSpPr>
          <p:nvPr>
            <p:ph type="subTitle" idx="1"/>
          </p:nvPr>
        </p:nvSpPr>
        <p:spPr>
          <a:xfrm>
            <a:off x="1531345" y="3602038"/>
            <a:ext cx="9132984" cy="1023125"/>
          </a:xfrm>
        </p:spPr>
        <p:txBody>
          <a:bodyPr>
            <a:normAutofit/>
          </a:bodyPr>
          <a:lstStyle>
            <a:lvl1pPr marL="0" indent="0" algn="ctr">
              <a:buNone/>
              <a:defRPr sz="2800">
                <a:solidFill>
                  <a:schemeClr val="bg2">
                    <a:lumMod val="75000"/>
                  </a:schemeClr>
                </a:solidFill>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8955652F-0773-44BA-96A1-0CAF2D5CE6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374" y="4934071"/>
            <a:ext cx="5827626" cy="1663302"/>
          </a:xfrm>
          <a:prstGeom prst="rect">
            <a:avLst/>
          </a:prstGeom>
          <a:solidFill>
            <a:srgbClr val="00497C"/>
          </a:solidFill>
        </p:spPr>
      </p:pic>
      <p:grpSp>
        <p:nvGrpSpPr>
          <p:cNvPr id="12" name="Group 11">
            <a:extLst>
              <a:ext uri="{FF2B5EF4-FFF2-40B4-BE49-F238E27FC236}">
                <a16:creationId xmlns:a16="http://schemas.microsoft.com/office/drawing/2014/main" id="{E230F41D-05CC-4E89-A3AD-A1713714CB6E}"/>
              </a:ext>
            </a:extLst>
          </p:cNvPr>
          <p:cNvGrpSpPr/>
          <p:nvPr userDrawn="1"/>
        </p:nvGrpSpPr>
        <p:grpSpPr>
          <a:xfrm>
            <a:off x="-1254147" y="4717239"/>
            <a:ext cx="3475371" cy="3071813"/>
            <a:chOff x="6853082" y="-98753"/>
            <a:chExt cx="2514504" cy="2222521"/>
          </a:xfrm>
        </p:grpSpPr>
        <p:pic>
          <p:nvPicPr>
            <p:cNvPr id="14" name="Picture 13">
              <a:extLst>
                <a:ext uri="{FF2B5EF4-FFF2-40B4-BE49-F238E27FC236}">
                  <a16:creationId xmlns:a16="http://schemas.microsoft.com/office/drawing/2014/main" id="{83108B07-8C46-4CEF-AF25-6AF8C1767352}"/>
                </a:ext>
              </a:extLst>
            </p:cNvPr>
            <p:cNvPicPr>
              <a:picLocks noChangeAspect="1"/>
            </p:cNvPicPr>
            <p:nvPr userDrawn="1"/>
          </p:nvPicPr>
          <p:blipFill>
            <a:blip r:embed="rId3">
              <a:biLevel thresh="50000"/>
              <a:alphaModFix amt="3000"/>
              <a:extLst>
                <a:ext uri="{28A0092B-C50C-407E-A947-70E740481C1C}">
                  <a14:useLocalDpi xmlns:a14="http://schemas.microsoft.com/office/drawing/2010/main" val="0"/>
                </a:ext>
              </a:extLst>
            </a:blip>
            <a:stretch>
              <a:fillRect/>
            </a:stretch>
          </p:blipFill>
          <p:spPr>
            <a:xfrm rot="18863607">
              <a:off x="7174843" y="262304"/>
              <a:ext cx="1482050" cy="2125571"/>
            </a:xfrm>
            <a:prstGeom prst="rect">
              <a:avLst/>
            </a:prstGeom>
          </p:spPr>
        </p:pic>
        <p:pic>
          <p:nvPicPr>
            <p:cNvPr id="16" name="Picture 15">
              <a:extLst>
                <a:ext uri="{FF2B5EF4-FFF2-40B4-BE49-F238E27FC236}">
                  <a16:creationId xmlns:a16="http://schemas.microsoft.com/office/drawing/2014/main" id="{A6B1343D-8405-4498-A4DC-2661B10744E6}"/>
                </a:ext>
              </a:extLst>
            </p:cNvPr>
            <p:cNvPicPr>
              <a:picLocks noChangeAspect="1"/>
            </p:cNvPicPr>
            <p:nvPr userDrawn="1"/>
          </p:nvPicPr>
          <p:blipFill>
            <a:blip r:embed="rId3">
              <a:biLevel thresh="50000"/>
              <a:alphaModFix amt="8000"/>
              <a:extLst>
                <a:ext uri="{28A0092B-C50C-407E-A947-70E740481C1C}">
                  <a14:useLocalDpi xmlns:a14="http://schemas.microsoft.com/office/drawing/2010/main" val="0"/>
                </a:ext>
              </a:extLst>
            </a:blip>
            <a:stretch>
              <a:fillRect/>
            </a:stretch>
          </p:blipFill>
          <p:spPr>
            <a:xfrm rot="20341768">
              <a:off x="7514717" y="-1804"/>
              <a:ext cx="1482050" cy="2125572"/>
            </a:xfrm>
            <a:prstGeom prst="rect">
              <a:avLst/>
            </a:prstGeom>
          </p:spPr>
        </p:pic>
        <p:pic>
          <p:nvPicPr>
            <p:cNvPr id="17" name="Picture 16">
              <a:extLst>
                <a:ext uri="{FF2B5EF4-FFF2-40B4-BE49-F238E27FC236}">
                  <a16:creationId xmlns:a16="http://schemas.microsoft.com/office/drawing/2014/main" id="{11547BDE-ADB1-4D6A-8643-1B43AB389EC6}"/>
                </a:ext>
              </a:extLst>
            </p:cNvPr>
            <p:cNvPicPr>
              <a:picLocks noChangeAspect="1"/>
            </p:cNvPicPr>
            <p:nvPr userDrawn="1"/>
          </p:nvPicPr>
          <p:blipFill>
            <a:blip r:embed="rId3">
              <a:biLevel thresh="50000"/>
              <a:alphaModFix amt="13000"/>
              <a:extLst>
                <a:ext uri="{28A0092B-C50C-407E-A947-70E740481C1C}">
                  <a14:useLocalDpi xmlns:a14="http://schemas.microsoft.com/office/drawing/2010/main" val="0"/>
                </a:ext>
              </a:extLst>
            </a:blip>
            <a:stretch>
              <a:fillRect/>
            </a:stretch>
          </p:blipFill>
          <p:spPr>
            <a:xfrm>
              <a:off x="7885536" y="-98753"/>
              <a:ext cx="1482050" cy="2125572"/>
            </a:xfrm>
            <a:prstGeom prst="rect">
              <a:avLst/>
            </a:prstGeom>
          </p:spPr>
        </p:pic>
      </p:grpSp>
    </p:spTree>
    <p:extLst>
      <p:ext uri="{BB962C8B-B14F-4D97-AF65-F5344CB8AC3E}">
        <p14:creationId xmlns:p14="http://schemas.microsoft.com/office/powerpoint/2010/main" val="5146564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Divi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27DCDB-3B82-40B2-BE1C-4CF7A5B386F4}"/>
              </a:ext>
            </a:extLst>
          </p:cNvPr>
          <p:cNvSpPr/>
          <p:nvPr userDrawn="1"/>
        </p:nvSpPr>
        <p:spPr>
          <a:xfrm>
            <a:off x="0" y="2523745"/>
            <a:ext cx="12192000" cy="43342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D5E710-ED5C-4B94-9443-2057AD71EE28}"/>
              </a:ext>
            </a:extLst>
          </p:cNvPr>
          <p:cNvSpPr>
            <a:spLocks noGrp="1"/>
          </p:cNvSpPr>
          <p:nvPr>
            <p:ph type="title"/>
          </p:nvPr>
        </p:nvSpPr>
        <p:spPr>
          <a:xfrm>
            <a:off x="272960" y="2804613"/>
            <a:ext cx="10515600" cy="1663302"/>
          </a:xfrm>
        </p:spPr>
        <p:txBody>
          <a:bodyPr anchor="t">
            <a:normAutofit/>
          </a:bodyPr>
          <a:lstStyle>
            <a:lvl1pPr>
              <a:defRPr sz="4800">
                <a:solidFill>
                  <a:schemeClr val="bg1"/>
                </a:solidFill>
                <a:latin typeface="Gill Sans MT" panose="020B0502020104020203"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47FBDFC-C3E7-46DC-ABD2-83E0D7858658}"/>
              </a:ext>
            </a:extLst>
          </p:cNvPr>
          <p:cNvSpPr>
            <a:spLocks noGrp="1"/>
          </p:cNvSpPr>
          <p:nvPr>
            <p:ph type="body" idx="1"/>
          </p:nvPr>
        </p:nvSpPr>
        <p:spPr>
          <a:xfrm>
            <a:off x="272960" y="4494903"/>
            <a:ext cx="10515600" cy="1500187"/>
          </a:xfrm>
        </p:spPr>
        <p:txBody>
          <a:bodyPr>
            <a:normAutofit/>
          </a:bodyPr>
          <a:lstStyle>
            <a:lvl1pPr marL="0" indent="0">
              <a:buNone/>
              <a:defRPr sz="2800">
                <a:solidFill>
                  <a:schemeClr val="bg2"/>
                </a:solidFill>
                <a:latin typeface="Gill Sans MT" panose="020B05020201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2491C1BA-ABC7-4C3F-82A3-4E2CD1536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2187" y="587482"/>
            <a:ext cx="5827626" cy="1663302"/>
          </a:xfrm>
          <a:prstGeom prst="rect">
            <a:avLst/>
          </a:prstGeom>
        </p:spPr>
      </p:pic>
    </p:spTree>
    <p:extLst>
      <p:ext uri="{BB962C8B-B14F-4D97-AF65-F5344CB8AC3E}">
        <p14:creationId xmlns:p14="http://schemas.microsoft.com/office/powerpoint/2010/main" val="34582659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Break">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0160852B-3555-47ED-AEC1-5A01AD8ABE1B}"/>
              </a:ext>
            </a:extLst>
          </p:cNvPr>
          <p:cNvSpPr>
            <a:spLocks noGrp="1"/>
          </p:cNvSpPr>
          <p:nvPr>
            <p:ph type="pic" sz="quarter" idx="11" hasCustomPrompt="1"/>
          </p:nvPr>
        </p:nvSpPr>
        <p:spPr>
          <a:xfrm>
            <a:off x="5410200" y="4314589"/>
            <a:ext cx="1371600" cy="1371600"/>
          </a:xfrm>
        </p:spPr>
        <p:txBody>
          <a:bodyPr>
            <a:normAutofit/>
          </a:bodyPr>
          <a:lstStyle>
            <a:lvl1pPr marL="0" indent="0" algn="ctr">
              <a:buNone/>
              <a:defRPr sz="1200" i="1">
                <a:solidFill>
                  <a:schemeClr val="tx2"/>
                </a:solidFill>
              </a:defRPr>
            </a:lvl1pPr>
          </a:lstStyle>
          <a:p>
            <a:r>
              <a:rPr lang="en-US" sz="1200" dirty="0"/>
              <a:t>Click on photo image to insert icon here</a:t>
            </a:r>
            <a:endParaRPr lang="en-US" dirty="0"/>
          </a:p>
        </p:txBody>
      </p:sp>
      <p:sp>
        <p:nvSpPr>
          <p:cNvPr id="6" name="Title 1">
            <a:extLst>
              <a:ext uri="{FF2B5EF4-FFF2-40B4-BE49-F238E27FC236}">
                <a16:creationId xmlns:a16="http://schemas.microsoft.com/office/drawing/2014/main" id="{13653CE3-ABBA-47C0-973C-113BEC97AB5E}"/>
              </a:ext>
            </a:extLst>
          </p:cNvPr>
          <p:cNvSpPr>
            <a:spLocks noGrp="1"/>
          </p:cNvSpPr>
          <p:nvPr>
            <p:ph type="ctrTitle"/>
          </p:nvPr>
        </p:nvSpPr>
        <p:spPr>
          <a:xfrm>
            <a:off x="1529508" y="1171811"/>
            <a:ext cx="9132984" cy="1655763"/>
          </a:xfrm>
        </p:spPr>
        <p:txBody>
          <a:bodyPr anchor="b">
            <a:normAutofit/>
          </a:bodyPr>
          <a:lstStyle>
            <a:lvl1pPr algn="ctr">
              <a:defRPr sz="3200" b="1">
                <a:solidFill>
                  <a:schemeClr val="tx1"/>
                </a:solidFill>
                <a:latin typeface="Gill Sans MT" panose="020B0502020104020203" pitchFamily="34" charset="0"/>
              </a:defRPr>
            </a:lvl1pPr>
          </a:lstStyle>
          <a:p>
            <a:r>
              <a:rPr lang="en-US"/>
              <a:t>Click to edit Master title style</a:t>
            </a:r>
            <a:endParaRPr lang="en-US" dirty="0"/>
          </a:p>
        </p:txBody>
      </p:sp>
      <p:sp>
        <p:nvSpPr>
          <p:cNvPr id="7" name="Subtitle 2">
            <a:extLst>
              <a:ext uri="{FF2B5EF4-FFF2-40B4-BE49-F238E27FC236}">
                <a16:creationId xmlns:a16="http://schemas.microsoft.com/office/drawing/2014/main" id="{2F10CC36-C8DB-467A-84A7-343F3D5E7D12}"/>
              </a:ext>
            </a:extLst>
          </p:cNvPr>
          <p:cNvSpPr>
            <a:spLocks noGrp="1"/>
          </p:cNvSpPr>
          <p:nvPr>
            <p:ph type="subTitle" idx="1"/>
          </p:nvPr>
        </p:nvSpPr>
        <p:spPr>
          <a:xfrm>
            <a:off x="1529508" y="2919650"/>
            <a:ext cx="9132984" cy="1023125"/>
          </a:xfrm>
        </p:spPr>
        <p:txBody>
          <a:bodyPr>
            <a:normAutofit/>
          </a:bodyPr>
          <a:lstStyle>
            <a:lvl1pPr marL="0" indent="0" algn="ctr">
              <a:buNone/>
              <a:defRPr sz="2400">
                <a:solidFill>
                  <a:schemeClr val="tx2"/>
                </a:solidFill>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6" name="Straight Connector 15">
            <a:extLst>
              <a:ext uri="{FF2B5EF4-FFF2-40B4-BE49-F238E27FC236}">
                <a16:creationId xmlns:a16="http://schemas.microsoft.com/office/drawing/2014/main" id="{7E2389B2-A37C-4BE6-AD16-4DD032BFE6F2}"/>
              </a:ext>
            </a:extLst>
          </p:cNvPr>
          <p:cNvCxnSpPr>
            <a:cxnSpLocks/>
          </p:cNvCxnSpPr>
          <p:nvPr userDrawn="1"/>
        </p:nvCxnSpPr>
        <p:spPr>
          <a:xfrm>
            <a:off x="0" y="6170028"/>
            <a:ext cx="12192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EDFA110-9D5B-4B51-A004-78FC130B3FFE}"/>
              </a:ext>
            </a:extLst>
          </p:cNvPr>
          <p:cNvPicPr>
            <a:picLocks noChangeAspect="1"/>
          </p:cNvPicPr>
          <p:nvPr userDrawn="1"/>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31750" y="5949125"/>
            <a:ext cx="2928500" cy="836714"/>
          </a:xfrm>
          <a:prstGeom prst="rect">
            <a:avLst/>
          </a:prstGeom>
        </p:spPr>
      </p:pic>
    </p:spTree>
    <p:extLst>
      <p:ext uri="{BB962C8B-B14F-4D97-AF65-F5344CB8AC3E}">
        <p14:creationId xmlns:p14="http://schemas.microsoft.com/office/powerpoint/2010/main" val="3751548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61B94-C21D-49AA-B546-041F6A8A6F8B}"/>
              </a:ext>
            </a:extLst>
          </p:cNvPr>
          <p:cNvSpPr>
            <a:spLocks noGrp="1"/>
          </p:cNvSpPr>
          <p:nvPr>
            <p:ph type="title"/>
          </p:nvPr>
        </p:nvSpPr>
        <p:spPr>
          <a:xfrm>
            <a:off x="838200" y="365126"/>
            <a:ext cx="10515600" cy="1051560"/>
          </a:xfrm>
        </p:spPr>
        <p:txBody>
          <a:bodyPr/>
          <a:lstStyle>
            <a:lvl1pPr>
              <a:defRPr u="none">
                <a:solidFill>
                  <a:schemeClr val="tx2"/>
                </a:solidFill>
                <a:latin typeface="Gill Sans MT" panose="020B0502020104020203"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01636E-495E-42B6-819E-84A0F334AED6}"/>
              </a:ext>
            </a:extLst>
          </p:cNvPr>
          <p:cNvSpPr>
            <a:spLocks noGrp="1"/>
          </p:cNvSpPr>
          <p:nvPr>
            <p:ph idx="1"/>
          </p:nvPr>
        </p:nvSpPr>
        <p:spPr>
          <a:xfrm>
            <a:off x="838200" y="1825625"/>
            <a:ext cx="10515600" cy="3931920"/>
          </a:xfrm>
        </p:spPr>
        <p:txBody>
          <a:bodyPr/>
          <a:lstStyle>
            <a:lvl1pPr>
              <a:defRPr sz="2800">
                <a:solidFill>
                  <a:schemeClr val="tx2"/>
                </a:solidFill>
              </a:defRPr>
            </a:lvl1pPr>
            <a:lvl2pPr>
              <a:defRPr>
                <a:solidFill>
                  <a:schemeClr val="tx2"/>
                </a:solidFill>
              </a:defRPr>
            </a:lvl2pPr>
            <a:lvl3pPr marL="1143000" indent="-228600">
              <a:buFont typeface="Courier New" panose="02070309020205020404" pitchFamily="49" charset="0"/>
              <a:buChar char="o"/>
              <a:defRPr>
                <a:solidFill>
                  <a:schemeClr val="tx2"/>
                </a:solidFill>
              </a:defRPr>
            </a:lvl3pPr>
            <a:lvl4pPr marL="1600200" indent="-228600">
              <a:buFont typeface="Wingdings" panose="05000000000000000000" pitchFamily="2" charset="2"/>
              <a:buChar cha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B56EDE10-651B-4580-BDDC-4C7C79EA699B}"/>
              </a:ext>
            </a:extLst>
          </p:cNvPr>
          <p:cNvSpPr/>
          <p:nvPr userDrawn="1"/>
        </p:nvSpPr>
        <p:spPr>
          <a:xfrm>
            <a:off x="838202" y="1498128"/>
            <a:ext cx="10515599" cy="45719"/>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60000"/>
                  <a:lumOff val="40000"/>
                </a:schemeClr>
              </a:solidFill>
            </a:endParaRPr>
          </a:p>
        </p:txBody>
      </p:sp>
      <p:cxnSp>
        <p:nvCxnSpPr>
          <p:cNvPr id="10" name="Straight Connector 9">
            <a:extLst>
              <a:ext uri="{FF2B5EF4-FFF2-40B4-BE49-F238E27FC236}">
                <a16:creationId xmlns:a16="http://schemas.microsoft.com/office/drawing/2014/main" id="{CFCB0345-260C-4FC2-AB18-ECA644B69CE2}"/>
              </a:ext>
            </a:extLst>
          </p:cNvPr>
          <p:cNvCxnSpPr>
            <a:cxnSpLocks/>
          </p:cNvCxnSpPr>
          <p:nvPr userDrawn="1"/>
        </p:nvCxnSpPr>
        <p:spPr>
          <a:xfrm>
            <a:off x="0" y="6170028"/>
            <a:ext cx="12192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7F373B9-0B23-4B6D-8C0A-0E13177050E4}"/>
              </a:ext>
            </a:extLst>
          </p:cNvPr>
          <p:cNvPicPr>
            <a:picLocks noChangeAspect="1"/>
          </p:cNvPicPr>
          <p:nvPr userDrawn="1"/>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31750" y="5949125"/>
            <a:ext cx="2928500" cy="836714"/>
          </a:xfrm>
          <a:prstGeom prst="rect">
            <a:avLst/>
          </a:prstGeom>
        </p:spPr>
      </p:pic>
    </p:spTree>
    <p:extLst>
      <p:ext uri="{BB962C8B-B14F-4D97-AF65-F5344CB8AC3E}">
        <p14:creationId xmlns:p14="http://schemas.microsoft.com/office/powerpoint/2010/main" val="42063108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3DA1-CE76-492E-B552-A56A0E4F834C}"/>
              </a:ext>
            </a:extLst>
          </p:cNvPr>
          <p:cNvSpPr>
            <a:spLocks noGrp="1"/>
          </p:cNvSpPr>
          <p:nvPr>
            <p:ph type="title"/>
          </p:nvPr>
        </p:nvSpPr>
        <p:spPr>
          <a:xfrm>
            <a:off x="838200" y="365125"/>
            <a:ext cx="10515600" cy="1051560"/>
          </a:xfrm>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E4A23EE-399D-4D96-9955-F4C42BFB9AB0}"/>
              </a:ext>
            </a:extLst>
          </p:cNvPr>
          <p:cNvSpPr>
            <a:spLocks noGrp="1"/>
          </p:cNvSpPr>
          <p:nvPr>
            <p:ph sz="half" idx="1"/>
          </p:nvPr>
        </p:nvSpPr>
        <p:spPr>
          <a:xfrm>
            <a:off x="838200" y="1825625"/>
            <a:ext cx="5181600" cy="3931920"/>
          </a:xfrm>
        </p:spPr>
        <p:txBody>
          <a:bodyPr/>
          <a:lstStyle>
            <a:lvl1pPr>
              <a:defRPr>
                <a:solidFill>
                  <a:schemeClr val="tx2"/>
                </a:solidFill>
              </a:defRPr>
            </a:lvl1pPr>
            <a:lvl2pPr>
              <a:defRPr>
                <a:solidFill>
                  <a:schemeClr val="tx2"/>
                </a:solidFill>
              </a:defRPr>
            </a:lvl2pPr>
            <a:lvl3pPr marL="1143000" indent="-228600">
              <a:buFont typeface="Courier New" panose="02070309020205020404" pitchFamily="49" charset="0"/>
              <a:buChar char="o"/>
              <a:defRPr>
                <a:solidFill>
                  <a:schemeClr val="tx2"/>
                </a:solidFill>
              </a:defRPr>
            </a:lvl3pPr>
            <a:lvl4pPr marL="1600200" indent="-228600">
              <a:buFont typeface="Wingdings" panose="05000000000000000000" pitchFamily="2" charset="2"/>
              <a:buChar cha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9BC5508-2999-481F-AB85-BFDBF0C7E424}"/>
              </a:ext>
            </a:extLst>
          </p:cNvPr>
          <p:cNvSpPr>
            <a:spLocks noGrp="1"/>
          </p:cNvSpPr>
          <p:nvPr>
            <p:ph sz="half" idx="2"/>
          </p:nvPr>
        </p:nvSpPr>
        <p:spPr>
          <a:xfrm>
            <a:off x="6172200" y="1825625"/>
            <a:ext cx="5181600" cy="3931920"/>
          </a:xfrm>
        </p:spPr>
        <p:txBody>
          <a:bodyPr/>
          <a:lstStyle>
            <a:lvl1pPr>
              <a:defRPr>
                <a:solidFill>
                  <a:schemeClr val="tx2"/>
                </a:solidFill>
              </a:defRPr>
            </a:lvl1pPr>
            <a:lvl2pPr>
              <a:defRPr>
                <a:solidFill>
                  <a:schemeClr val="tx2"/>
                </a:solidFill>
              </a:defRPr>
            </a:lvl2pPr>
            <a:lvl3pPr marL="1143000" indent="-228600">
              <a:buFont typeface="Courier New" panose="02070309020205020404" pitchFamily="49" charset="0"/>
              <a:buChar char="o"/>
              <a:defRPr>
                <a:solidFill>
                  <a:schemeClr val="tx2"/>
                </a:solidFill>
              </a:defRPr>
            </a:lvl3pPr>
            <a:lvl4pPr marL="1600200" indent="-228600">
              <a:buFont typeface="Wingdings" panose="05000000000000000000" pitchFamily="2" charset="2"/>
              <a:buChar cha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A06B9CE-A59E-409A-9DAF-15FAD4D445BF}"/>
              </a:ext>
            </a:extLst>
          </p:cNvPr>
          <p:cNvSpPr/>
          <p:nvPr userDrawn="1"/>
        </p:nvSpPr>
        <p:spPr>
          <a:xfrm>
            <a:off x="838202" y="1498128"/>
            <a:ext cx="10515599" cy="45719"/>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2">
                  <a:lumMod val="60000"/>
                  <a:lumOff val="40000"/>
                </a:schemeClr>
              </a:solidFill>
            </a:endParaRPr>
          </a:p>
        </p:txBody>
      </p:sp>
      <p:cxnSp>
        <p:nvCxnSpPr>
          <p:cNvPr id="11" name="Straight Connector 10">
            <a:extLst>
              <a:ext uri="{FF2B5EF4-FFF2-40B4-BE49-F238E27FC236}">
                <a16:creationId xmlns:a16="http://schemas.microsoft.com/office/drawing/2014/main" id="{2774D951-D576-469E-AEE4-E4546BEBD243}"/>
              </a:ext>
            </a:extLst>
          </p:cNvPr>
          <p:cNvCxnSpPr>
            <a:cxnSpLocks/>
          </p:cNvCxnSpPr>
          <p:nvPr userDrawn="1"/>
        </p:nvCxnSpPr>
        <p:spPr>
          <a:xfrm>
            <a:off x="0" y="6170028"/>
            <a:ext cx="12192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34B4A77-C153-489D-8A2F-F256A564DAA3}"/>
              </a:ext>
            </a:extLst>
          </p:cNvPr>
          <p:cNvPicPr>
            <a:picLocks noChangeAspect="1"/>
          </p:cNvPicPr>
          <p:nvPr userDrawn="1"/>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31750" y="5949125"/>
            <a:ext cx="2928500" cy="836714"/>
          </a:xfrm>
          <a:prstGeom prst="rect">
            <a:avLst/>
          </a:prstGeom>
        </p:spPr>
      </p:pic>
    </p:spTree>
    <p:extLst>
      <p:ext uri="{BB962C8B-B14F-4D97-AF65-F5344CB8AC3E}">
        <p14:creationId xmlns:p14="http://schemas.microsoft.com/office/powerpoint/2010/main" val="2447443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7CF3-5F78-479B-8845-BF580C684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4B451D-487A-4A80-9B13-3024517F82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1D69F8-F628-4C10-B4FF-5FE8DE421F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1CA1B7-39AE-437A-B521-AFE986662C91}"/>
              </a:ext>
            </a:extLst>
          </p:cNvPr>
          <p:cNvSpPr>
            <a:spLocks noGrp="1"/>
          </p:cNvSpPr>
          <p:nvPr>
            <p:ph type="dt" sz="half" idx="10"/>
          </p:nvPr>
        </p:nvSpPr>
        <p:spPr/>
        <p:txBody>
          <a:bodyPr/>
          <a:lstStyle/>
          <a:p>
            <a:fld id="{544CBFDE-1B5D-4E89-8AE1-4562B50E6B35}" type="datetimeFigureOut">
              <a:rPr lang="en-US" smtClean="0"/>
              <a:t>7/8/2020</a:t>
            </a:fld>
            <a:endParaRPr lang="en-US"/>
          </a:p>
        </p:txBody>
      </p:sp>
      <p:sp>
        <p:nvSpPr>
          <p:cNvPr id="6" name="Footer Placeholder 5">
            <a:extLst>
              <a:ext uri="{FF2B5EF4-FFF2-40B4-BE49-F238E27FC236}">
                <a16:creationId xmlns:a16="http://schemas.microsoft.com/office/drawing/2014/main" id="{9C021F12-C9F4-4EC3-8918-0B40EC75BB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099607-9B6B-4D92-95E8-2117C0B5EDC0}"/>
              </a:ext>
            </a:extLst>
          </p:cNvPr>
          <p:cNvSpPr>
            <a:spLocks noGrp="1"/>
          </p:cNvSpPr>
          <p:nvPr>
            <p:ph type="sldNum" sz="quarter" idx="12"/>
          </p:nvPr>
        </p:nvSpPr>
        <p:spPr/>
        <p:txBody>
          <a:bodyPr/>
          <a:lstStyle/>
          <a:p>
            <a:fld id="{9E122076-14D0-4E4A-AAC2-883AC9A6A36A}" type="slidenum">
              <a:rPr lang="en-US" smtClean="0"/>
              <a:t>‹#›</a:t>
            </a:fld>
            <a:endParaRPr lang="en-US"/>
          </a:p>
        </p:txBody>
      </p:sp>
    </p:spTree>
    <p:extLst>
      <p:ext uri="{BB962C8B-B14F-4D97-AF65-F5344CB8AC3E}">
        <p14:creationId xmlns:p14="http://schemas.microsoft.com/office/powerpoint/2010/main" val="24355099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Third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3DA1-CE76-492E-B552-A56A0E4F834C}"/>
              </a:ext>
            </a:extLst>
          </p:cNvPr>
          <p:cNvSpPr>
            <a:spLocks noGrp="1"/>
          </p:cNvSpPr>
          <p:nvPr>
            <p:ph type="title"/>
          </p:nvPr>
        </p:nvSpPr>
        <p:spPr>
          <a:xfrm>
            <a:off x="838200" y="365125"/>
            <a:ext cx="10515600" cy="1051560"/>
          </a:xfrm>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E4A23EE-399D-4D96-9955-F4C42BFB9AB0}"/>
              </a:ext>
            </a:extLst>
          </p:cNvPr>
          <p:cNvSpPr>
            <a:spLocks noGrp="1"/>
          </p:cNvSpPr>
          <p:nvPr>
            <p:ph sz="half" idx="1"/>
          </p:nvPr>
        </p:nvSpPr>
        <p:spPr>
          <a:xfrm>
            <a:off x="838200" y="1825625"/>
            <a:ext cx="3793550" cy="3931920"/>
          </a:xfrm>
        </p:spPr>
        <p:txBody>
          <a:bodyPr/>
          <a:lstStyle>
            <a:lvl1pPr>
              <a:defRPr>
                <a:solidFill>
                  <a:schemeClr val="tx2"/>
                </a:solidFill>
              </a:defRPr>
            </a:lvl1pPr>
            <a:lvl2pPr>
              <a:defRPr>
                <a:solidFill>
                  <a:schemeClr val="tx2"/>
                </a:solidFill>
              </a:defRPr>
            </a:lvl2pPr>
            <a:lvl3pPr marL="1143000" indent="-228600">
              <a:buFont typeface="Courier New" panose="02070309020205020404" pitchFamily="49" charset="0"/>
              <a:buChar char="o"/>
              <a:defRPr>
                <a:solidFill>
                  <a:schemeClr val="tx2"/>
                </a:solidFill>
              </a:defRPr>
            </a:lvl3pPr>
            <a:lvl4pPr marL="1600200" indent="-228600">
              <a:buFont typeface="Wingdings" panose="05000000000000000000" pitchFamily="2" charset="2"/>
              <a:buChar cha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9BC5508-2999-481F-AB85-BFDBF0C7E424}"/>
              </a:ext>
            </a:extLst>
          </p:cNvPr>
          <p:cNvSpPr>
            <a:spLocks noGrp="1"/>
          </p:cNvSpPr>
          <p:nvPr>
            <p:ph sz="half" idx="2"/>
          </p:nvPr>
        </p:nvSpPr>
        <p:spPr>
          <a:xfrm>
            <a:off x="4804012" y="1825625"/>
            <a:ext cx="6549788" cy="3931920"/>
          </a:xfrm>
        </p:spPr>
        <p:txBody>
          <a:bodyPr/>
          <a:lstStyle>
            <a:lvl1pPr>
              <a:defRPr>
                <a:solidFill>
                  <a:schemeClr val="tx2"/>
                </a:solidFill>
              </a:defRPr>
            </a:lvl1pPr>
            <a:lvl2pPr>
              <a:defRPr>
                <a:solidFill>
                  <a:schemeClr val="tx2"/>
                </a:solidFill>
              </a:defRPr>
            </a:lvl2pPr>
            <a:lvl3pPr marL="1143000" indent="-228600">
              <a:buFont typeface="Courier New" panose="02070309020205020404" pitchFamily="49" charset="0"/>
              <a:buChar char="o"/>
              <a:defRPr>
                <a:solidFill>
                  <a:schemeClr val="tx2"/>
                </a:solidFill>
              </a:defRPr>
            </a:lvl3pPr>
            <a:lvl4pPr marL="1600200" indent="-228600">
              <a:buFont typeface="Wingdings" panose="05000000000000000000" pitchFamily="2" charset="2"/>
              <a:buChar cha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A06B9CE-A59E-409A-9DAF-15FAD4D445BF}"/>
              </a:ext>
            </a:extLst>
          </p:cNvPr>
          <p:cNvSpPr/>
          <p:nvPr userDrawn="1"/>
        </p:nvSpPr>
        <p:spPr>
          <a:xfrm>
            <a:off x="838202" y="1498128"/>
            <a:ext cx="10515599" cy="45719"/>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2">
                  <a:lumMod val="60000"/>
                  <a:lumOff val="40000"/>
                </a:schemeClr>
              </a:solidFill>
            </a:endParaRPr>
          </a:p>
        </p:txBody>
      </p:sp>
      <p:cxnSp>
        <p:nvCxnSpPr>
          <p:cNvPr id="11" name="Straight Connector 10">
            <a:extLst>
              <a:ext uri="{FF2B5EF4-FFF2-40B4-BE49-F238E27FC236}">
                <a16:creationId xmlns:a16="http://schemas.microsoft.com/office/drawing/2014/main" id="{2774D951-D576-469E-AEE4-E4546BEBD243}"/>
              </a:ext>
            </a:extLst>
          </p:cNvPr>
          <p:cNvCxnSpPr>
            <a:cxnSpLocks/>
          </p:cNvCxnSpPr>
          <p:nvPr userDrawn="1"/>
        </p:nvCxnSpPr>
        <p:spPr>
          <a:xfrm>
            <a:off x="0" y="6170028"/>
            <a:ext cx="12192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34B4A77-C153-489D-8A2F-F256A564DAA3}"/>
              </a:ext>
            </a:extLst>
          </p:cNvPr>
          <p:cNvPicPr>
            <a:picLocks noChangeAspect="1"/>
          </p:cNvPicPr>
          <p:nvPr userDrawn="1"/>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31750" y="5949125"/>
            <a:ext cx="2928500" cy="836714"/>
          </a:xfrm>
          <a:prstGeom prst="rect">
            <a:avLst/>
          </a:prstGeom>
        </p:spPr>
      </p:pic>
    </p:spTree>
    <p:extLst>
      <p:ext uri="{BB962C8B-B14F-4D97-AF65-F5344CB8AC3E}">
        <p14:creationId xmlns:p14="http://schemas.microsoft.com/office/powerpoint/2010/main" val="27227847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1DEF0-D31F-47DE-BC02-8533054BDD33}"/>
              </a:ext>
            </a:extLst>
          </p:cNvPr>
          <p:cNvSpPr>
            <a:spLocks noGrp="1"/>
          </p:cNvSpPr>
          <p:nvPr>
            <p:ph type="title"/>
          </p:nvPr>
        </p:nvSpPr>
        <p:spPr>
          <a:xfrm>
            <a:off x="839788" y="457200"/>
            <a:ext cx="3932237" cy="1554480"/>
          </a:xfrm>
        </p:spPr>
        <p:txBody>
          <a:bodyPr anchor="b"/>
          <a:lstStyle>
            <a:lvl1pPr>
              <a:defRPr sz="32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EC451B5-4038-4512-9B72-B82B50957F35}"/>
              </a:ext>
            </a:extLst>
          </p:cNvPr>
          <p:cNvSpPr>
            <a:spLocks noGrp="1"/>
          </p:cNvSpPr>
          <p:nvPr>
            <p:ph idx="1"/>
          </p:nvPr>
        </p:nvSpPr>
        <p:spPr>
          <a:xfrm>
            <a:off x="5183188" y="987426"/>
            <a:ext cx="6172200" cy="4774260"/>
          </a:xfrm>
        </p:spPr>
        <p:txBody>
          <a:bodyPr/>
          <a:lstStyle>
            <a:lvl1pPr>
              <a:defRPr sz="3200">
                <a:solidFill>
                  <a:schemeClr val="tx2"/>
                </a:solidFill>
              </a:defRPr>
            </a:lvl1pPr>
            <a:lvl2pPr>
              <a:defRPr sz="2800">
                <a:solidFill>
                  <a:schemeClr val="tx2"/>
                </a:solidFill>
              </a:defRPr>
            </a:lvl2pPr>
            <a:lvl3pPr marL="1143000" indent="-228600">
              <a:buFont typeface="Courier New" panose="02070309020205020404" pitchFamily="49" charset="0"/>
              <a:buChar char="o"/>
              <a:defRPr sz="2400">
                <a:solidFill>
                  <a:schemeClr val="tx2"/>
                </a:solidFill>
              </a:defRPr>
            </a:lvl3pPr>
            <a:lvl4pPr marL="1600200" indent="-228600">
              <a:buFont typeface="Wingdings" panose="05000000000000000000" pitchFamily="2" charset="2"/>
              <a:buChar cha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31A4F5C-AA7B-482A-8DE3-0D13A97873FD}"/>
              </a:ext>
            </a:extLst>
          </p:cNvPr>
          <p:cNvSpPr>
            <a:spLocks noGrp="1"/>
          </p:cNvSpPr>
          <p:nvPr>
            <p:ph type="body" sz="half" idx="2"/>
          </p:nvPr>
        </p:nvSpPr>
        <p:spPr>
          <a:xfrm>
            <a:off x="839788" y="2320659"/>
            <a:ext cx="3932237" cy="344102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a:extLst>
              <a:ext uri="{FF2B5EF4-FFF2-40B4-BE49-F238E27FC236}">
                <a16:creationId xmlns:a16="http://schemas.microsoft.com/office/drawing/2014/main" id="{999BA56E-C319-4395-A4E5-6DC20352EE49}"/>
              </a:ext>
            </a:extLst>
          </p:cNvPr>
          <p:cNvCxnSpPr>
            <a:cxnSpLocks/>
          </p:cNvCxnSpPr>
          <p:nvPr userDrawn="1"/>
        </p:nvCxnSpPr>
        <p:spPr>
          <a:xfrm>
            <a:off x="0" y="6170028"/>
            <a:ext cx="12192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0713A31-7668-4E0C-878F-2D87B6C8A900}"/>
              </a:ext>
            </a:extLst>
          </p:cNvPr>
          <p:cNvPicPr>
            <a:picLocks noChangeAspect="1"/>
          </p:cNvPicPr>
          <p:nvPr userDrawn="1"/>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31750" y="5949125"/>
            <a:ext cx="2928500" cy="836714"/>
          </a:xfrm>
          <a:prstGeom prst="rect">
            <a:avLst/>
          </a:prstGeom>
        </p:spPr>
      </p:pic>
      <p:sp>
        <p:nvSpPr>
          <p:cNvPr id="10" name="Rectangle 9">
            <a:extLst>
              <a:ext uri="{FF2B5EF4-FFF2-40B4-BE49-F238E27FC236}">
                <a16:creationId xmlns:a16="http://schemas.microsoft.com/office/drawing/2014/main" id="{7613B347-9D76-48AE-959B-9D5C10B5120D}"/>
              </a:ext>
            </a:extLst>
          </p:cNvPr>
          <p:cNvSpPr/>
          <p:nvPr userDrawn="1"/>
        </p:nvSpPr>
        <p:spPr>
          <a:xfrm>
            <a:off x="838202" y="2091818"/>
            <a:ext cx="3932237" cy="53651"/>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2">
                  <a:lumMod val="60000"/>
                  <a:lumOff val="40000"/>
                </a:schemeClr>
              </a:solidFill>
            </a:endParaRPr>
          </a:p>
        </p:txBody>
      </p:sp>
    </p:spTree>
    <p:extLst>
      <p:ext uri="{BB962C8B-B14F-4D97-AF65-F5344CB8AC3E}">
        <p14:creationId xmlns:p14="http://schemas.microsoft.com/office/powerpoint/2010/main" val="8388629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31EB8DE-20E0-4171-B7F3-E6BE1A561472}"/>
              </a:ext>
            </a:extLst>
          </p:cNvPr>
          <p:cNvSpPr>
            <a:spLocks noGrp="1"/>
          </p:cNvSpPr>
          <p:nvPr>
            <p:ph type="pic" idx="1" hasCustomPrompt="1"/>
          </p:nvPr>
        </p:nvSpPr>
        <p:spPr>
          <a:xfrm>
            <a:off x="5183188" y="987426"/>
            <a:ext cx="6172200" cy="4774262"/>
          </a:xfrm>
        </p:spPr>
        <p:txBody>
          <a:bodyPr>
            <a:normAutofit/>
          </a:bodyPr>
          <a:lstStyle>
            <a:lvl1pPr marL="0" indent="0" algn="ctr">
              <a:buNone/>
              <a:defRPr sz="1800" i="1">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on the icon to insert a picture</a:t>
            </a:r>
          </a:p>
        </p:txBody>
      </p:sp>
      <p:cxnSp>
        <p:nvCxnSpPr>
          <p:cNvPr id="8" name="Straight Connector 7">
            <a:extLst>
              <a:ext uri="{FF2B5EF4-FFF2-40B4-BE49-F238E27FC236}">
                <a16:creationId xmlns:a16="http://schemas.microsoft.com/office/drawing/2014/main" id="{28BB1095-CDC0-4293-A66E-E899D9277D5F}"/>
              </a:ext>
            </a:extLst>
          </p:cNvPr>
          <p:cNvCxnSpPr>
            <a:cxnSpLocks/>
          </p:cNvCxnSpPr>
          <p:nvPr userDrawn="1"/>
        </p:nvCxnSpPr>
        <p:spPr>
          <a:xfrm>
            <a:off x="0" y="6170028"/>
            <a:ext cx="12192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08A4A66-CDE2-44F2-8AF6-805A1F42F4D8}"/>
              </a:ext>
            </a:extLst>
          </p:cNvPr>
          <p:cNvPicPr>
            <a:picLocks noChangeAspect="1"/>
          </p:cNvPicPr>
          <p:nvPr userDrawn="1"/>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31750" y="5949125"/>
            <a:ext cx="2928500" cy="836714"/>
          </a:xfrm>
          <a:prstGeom prst="rect">
            <a:avLst/>
          </a:prstGeom>
        </p:spPr>
      </p:pic>
      <p:sp>
        <p:nvSpPr>
          <p:cNvPr id="10" name="Rectangle 9">
            <a:extLst>
              <a:ext uri="{FF2B5EF4-FFF2-40B4-BE49-F238E27FC236}">
                <a16:creationId xmlns:a16="http://schemas.microsoft.com/office/drawing/2014/main" id="{9C28A042-BA65-4882-8737-1886A5CAB403}"/>
              </a:ext>
            </a:extLst>
          </p:cNvPr>
          <p:cNvSpPr/>
          <p:nvPr userDrawn="1"/>
        </p:nvSpPr>
        <p:spPr>
          <a:xfrm>
            <a:off x="838202" y="2091818"/>
            <a:ext cx="3932237" cy="53651"/>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2">
                  <a:lumMod val="60000"/>
                  <a:lumOff val="40000"/>
                </a:schemeClr>
              </a:solidFill>
            </a:endParaRPr>
          </a:p>
        </p:txBody>
      </p:sp>
      <p:sp>
        <p:nvSpPr>
          <p:cNvPr id="11" name="Title 1">
            <a:extLst>
              <a:ext uri="{FF2B5EF4-FFF2-40B4-BE49-F238E27FC236}">
                <a16:creationId xmlns:a16="http://schemas.microsoft.com/office/drawing/2014/main" id="{988B856E-FB0A-455B-9340-56D7086814F8}"/>
              </a:ext>
            </a:extLst>
          </p:cNvPr>
          <p:cNvSpPr>
            <a:spLocks noGrp="1"/>
          </p:cNvSpPr>
          <p:nvPr>
            <p:ph type="title"/>
          </p:nvPr>
        </p:nvSpPr>
        <p:spPr>
          <a:xfrm>
            <a:off x="839788" y="457200"/>
            <a:ext cx="3932237" cy="1554480"/>
          </a:xfrm>
        </p:spPr>
        <p:txBody>
          <a:bodyPr anchor="b"/>
          <a:lstStyle>
            <a:lvl1pPr>
              <a:defRPr sz="3200">
                <a:solidFill>
                  <a:schemeClr val="tx2"/>
                </a:solidFill>
              </a:defRPr>
            </a:lvl1p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D529520B-8D9B-4124-AB1B-6D1635159F5C}"/>
              </a:ext>
            </a:extLst>
          </p:cNvPr>
          <p:cNvSpPr>
            <a:spLocks noGrp="1"/>
          </p:cNvSpPr>
          <p:nvPr>
            <p:ph type="body" sz="half" idx="2"/>
          </p:nvPr>
        </p:nvSpPr>
        <p:spPr>
          <a:xfrm>
            <a:off x="839788" y="2320659"/>
            <a:ext cx="3932237" cy="344102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63837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A44BB-2C4A-4E55-8DAA-ACC23104762C}"/>
              </a:ext>
            </a:extLst>
          </p:cNvPr>
          <p:cNvSpPr>
            <a:spLocks noGrp="1"/>
          </p:cNvSpPr>
          <p:nvPr>
            <p:ph type="title"/>
          </p:nvPr>
        </p:nvSpPr>
        <p:spPr>
          <a:xfrm>
            <a:off x="838200" y="365125"/>
            <a:ext cx="10515600" cy="1051560"/>
          </a:xfrm>
        </p:spPr>
        <p:txBody>
          <a:bodyPr/>
          <a:lstStyle>
            <a:lvl1pPr>
              <a:defRPr>
                <a:solidFill>
                  <a:schemeClr val="tx2"/>
                </a:solidFill>
              </a:defRPr>
            </a:lvl1pPr>
          </a:lstStyle>
          <a:p>
            <a:r>
              <a:rPr lang="en-US"/>
              <a:t>Click to edit Master title style</a:t>
            </a:r>
          </a:p>
        </p:txBody>
      </p:sp>
      <p:sp>
        <p:nvSpPr>
          <p:cNvPr id="6" name="Rectangle 5">
            <a:extLst>
              <a:ext uri="{FF2B5EF4-FFF2-40B4-BE49-F238E27FC236}">
                <a16:creationId xmlns:a16="http://schemas.microsoft.com/office/drawing/2014/main" id="{8907D8FC-00A1-48C0-97D9-D71FF1EEB14D}"/>
              </a:ext>
            </a:extLst>
          </p:cNvPr>
          <p:cNvSpPr/>
          <p:nvPr userDrawn="1"/>
        </p:nvSpPr>
        <p:spPr>
          <a:xfrm>
            <a:off x="838202" y="1498128"/>
            <a:ext cx="10515599" cy="45719"/>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2">
                  <a:lumMod val="60000"/>
                  <a:lumOff val="40000"/>
                </a:schemeClr>
              </a:solidFill>
            </a:endParaRPr>
          </a:p>
        </p:txBody>
      </p:sp>
      <p:cxnSp>
        <p:nvCxnSpPr>
          <p:cNvPr id="9" name="Straight Connector 8">
            <a:extLst>
              <a:ext uri="{FF2B5EF4-FFF2-40B4-BE49-F238E27FC236}">
                <a16:creationId xmlns:a16="http://schemas.microsoft.com/office/drawing/2014/main" id="{4B80BD97-72C1-4A44-BB65-EAE0C15A7D40}"/>
              </a:ext>
            </a:extLst>
          </p:cNvPr>
          <p:cNvCxnSpPr>
            <a:cxnSpLocks/>
          </p:cNvCxnSpPr>
          <p:nvPr userDrawn="1"/>
        </p:nvCxnSpPr>
        <p:spPr>
          <a:xfrm>
            <a:off x="0" y="6170028"/>
            <a:ext cx="12192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080F00D-8956-4FBF-A32F-96D333E41C97}"/>
              </a:ext>
            </a:extLst>
          </p:cNvPr>
          <p:cNvPicPr>
            <a:picLocks noChangeAspect="1"/>
          </p:cNvPicPr>
          <p:nvPr userDrawn="1"/>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31750" y="5949125"/>
            <a:ext cx="2928500" cy="836714"/>
          </a:xfrm>
          <a:prstGeom prst="rect">
            <a:avLst/>
          </a:prstGeom>
        </p:spPr>
      </p:pic>
    </p:spTree>
    <p:extLst>
      <p:ext uri="{BB962C8B-B14F-4D97-AF65-F5344CB8AC3E}">
        <p14:creationId xmlns:p14="http://schemas.microsoft.com/office/powerpoint/2010/main" val="13810718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3ABA22-51ED-4560-9B53-8238C1C053E2}"/>
              </a:ext>
            </a:extLst>
          </p:cNvPr>
          <p:cNvSpPr>
            <a:spLocks noGrp="1"/>
          </p:cNvSpPr>
          <p:nvPr>
            <p:ph type="pic" sz="quarter" idx="10"/>
          </p:nvPr>
        </p:nvSpPr>
        <p:spPr>
          <a:xfrm>
            <a:off x="0" y="0"/>
            <a:ext cx="12192000" cy="6170613"/>
          </a:xfrm>
        </p:spPr>
        <p:txBody>
          <a:bodyPr>
            <a:normAutofit/>
          </a:bodyPr>
          <a:lstStyle>
            <a:lvl1pPr marL="0" indent="0" algn="ctr">
              <a:buNone/>
              <a:defRPr sz="1200" i="1">
                <a:solidFill>
                  <a:schemeClr val="bg2"/>
                </a:solidFill>
              </a:defRPr>
            </a:lvl1p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BAB7C286-5FA9-423E-95F8-CB4E92EFD618}"/>
              </a:ext>
            </a:extLst>
          </p:cNvPr>
          <p:cNvCxnSpPr>
            <a:cxnSpLocks/>
          </p:cNvCxnSpPr>
          <p:nvPr userDrawn="1"/>
        </p:nvCxnSpPr>
        <p:spPr>
          <a:xfrm>
            <a:off x="0" y="6170028"/>
            <a:ext cx="12192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93C9545-6E52-4501-8BA4-B9AD965D46EC}"/>
              </a:ext>
            </a:extLst>
          </p:cNvPr>
          <p:cNvPicPr>
            <a:picLocks noChangeAspect="1"/>
          </p:cNvPicPr>
          <p:nvPr userDrawn="1"/>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31750" y="5949125"/>
            <a:ext cx="2928500" cy="836714"/>
          </a:xfrm>
          <a:prstGeom prst="rect">
            <a:avLst/>
          </a:prstGeom>
        </p:spPr>
      </p:pic>
      <p:sp>
        <p:nvSpPr>
          <p:cNvPr id="10" name="Title 1">
            <a:extLst>
              <a:ext uri="{FF2B5EF4-FFF2-40B4-BE49-F238E27FC236}">
                <a16:creationId xmlns:a16="http://schemas.microsoft.com/office/drawing/2014/main" id="{494D001E-79F6-4080-BFC3-EA8E4FA8C888}"/>
              </a:ext>
            </a:extLst>
          </p:cNvPr>
          <p:cNvSpPr>
            <a:spLocks noGrp="1"/>
          </p:cNvSpPr>
          <p:nvPr>
            <p:ph type="ctrTitle"/>
          </p:nvPr>
        </p:nvSpPr>
        <p:spPr>
          <a:xfrm>
            <a:off x="1529508" y="1171811"/>
            <a:ext cx="9132984" cy="1655763"/>
          </a:xfrm>
        </p:spPr>
        <p:txBody>
          <a:bodyPr anchor="b">
            <a:normAutofit/>
          </a:bodyPr>
          <a:lstStyle>
            <a:lvl1pPr algn="ctr">
              <a:defRPr sz="3200" b="1">
                <a:solidFill>
                  <a:schemeClr val="bg2">
                    <a:lumMod val="60000"/>
                    <a:lumOff val="40000"/>
                  </a:schemeClr>
                </a:solidFill>
                <a:latin typeface="Gill Sans MT" panose="020B05020201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3932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C85A19F6-C899-4CFE-A2DB-93FDB4DC0A97}"/>
              </a:ext>
            </a:extLst>
          </p:cNvPr>
          <p:cNvSpPr>
            <a:spLocks noGrp="1"/>
          </p:cNvSpPr>
          <p:nvPr>
            <p:ph type="pic" sz="quarter" idx="10"/>
          </p:nvPr>
        </p:nvSpPr>
        <p:spPr>
          <a:xfrm>
            <a:off x="0" y="0"/>
            <a:ext cx="12192000" cy="6170613"/>
          </a:xfrm>
        </p:spPr>
        <p:txBody>
          <a:bodyPr>
            <a:normAutofit/>
          </a:bodyPr>
          <a:lstStyle>
            <a:lvl1pPr marL="0" indent="0" algn="ctr">
              <a:buNone/>
              <a:defRPr sz="1200" i="1">
                <a:solidFill>
                  <a:schemeClr val="bg2"/>
                </a:solidFill>
              </a:defRPr>
            </a:lvl1p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BAB7C286-5FA9-423E-95F8-CB4E92EFD618}"/>
              </a:ext>
            </a:extLst>
          </p:cNvPr>
          <p:cNvCxnSpPr>
            <a:cxnSpLocks/>
          </p:cNvCxnSpPr>
          <p:nvPr userDrawn="1"/>
        </p:nvCxnSpPr>
        <p:spPr>
          <a:xfrm>
            <a:off x="0" y="6170028"/>
            <a:ext cx="12192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93C9545-6E52-4501-8BA4-B9AD965D46EC}"/>
              </a:ext>
            </a:extLst>
          </p:cNvPr>
          <p:cNvPicPr>
            <a:picLocks noChangeAspect="1"/>
          </p:cNvPicPr>
          <p:nvPr userDrawn="1"/>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31750" y="5949125"/>
            <a:ext cx="2928500" cy="836714"/>
          </a:xfrm>
          <a:prstGeom prst="rect">
            <a:avLst/>
          </a:prstGeom>
        </p:spPr>
      </p:pic>
    </p:spTree>
    <p:extLst>
      <p:ext uri="{BB962C8B-B14F-4D97-AF65-F5344CB8AC3E}">
        <p14:creationId xmlns:p14="http://schemas.microsoft.com/office/powerpoint/2010/main" val="1130610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AB7C286-5FA9-423E-95F8-CB4E92EFD618}"/>
              </a:ext>
            </a:extLst>
          </p:cNvPr>
          <p:cNvCxnSpPr>
            <a:cxnSpLocks/>
          </p:cNvCxnSpPr>
          <p:nvPr userDrawn="1"/>
        </p:nvCxnSpPr>
        <p:spPr>
          <a:xfrm>
            <a:off x="0" y="6170028"/>
            <a:ext cx="12192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93C9545-6E52-4501-8BA4-B9AD965D46EC}"/>
              </a:ext>
            </a:extLst>
          </p:cNvPr>
          <p:cNvPicPr>
            <a:picLocks noChangeAspect="1"/>
          </p:cNvPicPr>
          <p:nvPr userDrawn="1"/>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31750" y="5949125"/>
            <a:ext cx="2928500" cy="836714"/>
          </a:xfrm>
          <a:prstGeom prst="rect">
            <a:avLst/>
          </a:prstGeom>
        </p:spPr>
      </p:pic>
    </p:spTree>
    <p:extLst>
      <p:ext uri="{BB962C8B-B14F-4D97-AF65-F5344CB8AC3E}">
        <p14:creationId xmlns:p14="http://schemas.microsoft.com/office/powerpoint/2010/main" val="35851875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23" name="Subtitle 2">
            <a:extLst>
              <a:ext uri="{FF2B5EF4-FFF2-40B4-BE49-F238E27FC236}">
                <a16:creationId xmlns:a16="http://schemas.microsoft.com/office/drawing/2014/main" id="{DFB5FA5F-4F12-4989-A0E3-0E55A8D67F43}"/>
              </a:ext>
            </a:extLst>
          </p:cNvPr>
          <p:cNvSpPr txBox="1">
            <a:spLocks/>
          </p:cNvSpPr>
          <p:nvPr userDrawn="1"/>
        </p:nvSpPr>
        <p:spPr>
          <a:xfrm>
            <a:off x="214760" y="2748668"/>
            <a:ext cx="5827625" cy="165846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2">
                    <a:lumMod val="75000"/>
                  </a:schemeClr>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6600" dirty="0">
                <a:solidFill>
                  <a:schemeClr val="tx1"/>
                </a:solidFill>
              </a:rPr>
              <a:t>Thank You!</a:t>
            </a:r>
          </a:p>
        </p:txBody>
      </p:sp>
      <p:sp>
        <p:nvSpPr>
          <p:cNvPr id="3" name="Subtitle 2">
            <a:extLst>
              <a:ext uri="{FF2B5EF4-FFF2-40B4-BE49-F238E27FC236}">
                <a16:creationId xmlns:a16="http://schemas.microsoft.com/office/drawing/2014/main" id="{43C37E34-5E6B-4216-90E5-C14AEDCDA0EF}"/>
              </a:ext>
            </a:extLst>
          </p:cNvPr>
          <p:cNvSpPr>
            <a:spLocks noGrp="1"/>
          </p:cNvSpPr>
          <p:nvPr>
            <p:ph type="subTitle" idx="1"/>
          </p:nvPr>
        </p:nvSpPr>
        <p:spPr>
          <a:xfrm>
            <a:off x="7812234" y="2075431"/>
            <a:ext cx="3788363" cy="731520"/>
          </a:xfrm>
        </p:spPr>
        <p:txBody>
          <a:bodyPr anchor="ctr">
            <a:noAutofit/>
          </a:bodyPr>
          <a:lstStyle>
            <a:lvl1pPr marL="0" indent="0" algn="l">
              <a:buNone/>
              <a:defRPr sz="2000">
                <a:solidFill>
                  <a:schemeClr val="tx1"/>
                </a:solidFill>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8955652F-0773-44BA-96A1-0CAF2D5CE6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374" y="4934071"/>
            <a:ext cx="5827626" cy="1663302"/>
          </a:xfrm>
          <a:prstGeom prst="rect">
            <a:avLst/>
          </a:prstGeom>
          <a:solidFill>
            <a:srgbClr val="00497C"/>
          </a:solidFill>
        </p:spPr>
      </p:pic>
      <p:grpSp>
        <p:nvGrpSpPr>
          <p:cNvPr id="12" name="Group 11">
            <a:extLst>
              <a:ext uri="{FF2B5EF4-FFF2-40B4-BE49-F238E27FC236}">
                <a16:creationId xmlns:a16="http://schemas.microsoft.com/office/drawing/2014/main" id="{E230F41D-05CC-4E89-A3AD-A1713714CB6E}"/>
              </a:ext>
            </a:extLst>
          </p:cNvPr>
          <p:cNvGrpSpPr/>
          <p:nvPr userDrawn="1"/>
        </p:nvGrpSpPr>
        <p:grpSpPr>
          <a:xfrm>
            <a:off x="-1254147" y="4717239"/>
            <a:ext cx="3475371" cy="3071813"/>
            <a:chOff x="6853082" y="-98753"/>
            <a:chExt cx="2514504" cy="2222521"/>
          </a:xfrm>
        </p:grpSpPr>
        <p:pic>
          <p:nvPicPr>
            <p:cNvPr id="14" name="Picture 13">
              <a:extLst>
                <a:ext uri="{FF2B5EF4-FFF2-40B4-BE49-F238E27FC236}">
                  <a16:creationId xmlns:a16="http://schemas.microsoft.com/office/drawing/2014/main" id="{83108B07-8C46-4CEF-AF25-6AF8C1767352}"/>
                </a:ext>
              </a:extLst>
            </p:cNvPr>
            <p:cNvPicPr>
              <a:picLocks noChangeAspect="1"/>
            </p:cNvPicPr>
            <p:nvPr userDrawn="1"/>
          </p:nvPicPr>
          <p:blipFill>
            <a:blip r:embed="rId3">
              <a:biLevel thresh="50000"/>
              <a:alphaModFix amt="3000"/>
              <a:extLst>
                <a:ext uri="{28A0092B-C50C-407E-A947-70E740481C1C}">
                  <a14:useLocalDpi xmlns:a14="http://schemas.microsoft.com/office/drawing/2010/main" val="0"/>
                </a:ext>
              </a:extLst>
            </a:blip>
            <a:stretch>
              <a:fillRect/>
            </a:stretch>
          </p:blipFill>
          <p:spPr>
            <a:xfrm rot="18863607">
              <a:off x="7174843" y="262304"/>
              <a:ext cx="1482050" cy="2125571"/>
            </a:xfrm>
            <a:prstGeom prst="rect">
              <a:avLst/>
            </a:prstGeom>
          </p:spPr>
        </p:pic>
        <p:pic>
          <p:nvPicPr>
            <p:cNvPr id="16" name="Picture 15">
              <a:extLst>
                <a:ext uri="{FF2B5EF4-FFF2-40B4-BE49-F238E27FC236}">
                  <a16:creationId xmlns:a16="http://schemas.microsoft.com/office/drawing/2014/main" id="{A6B1343D-8405-4498-A4DC-2661B10744E6}"/>
                </a:ext>
              </a:extLst>
            </p:cNvPr>
            <p:cNvPicPr>
              <a:picLocks noChangeAspect="1"/>
            </p:cNvPicPr>
            <p:nvPr userDrawn="1"/>
          </p:nvPicPr>
          <p:blipFill>
            <a:blip r:embed="rId3">
              <a:biLevel thresh="50000"/>
              <a:alphaModFix amt="8000"/>
              <a:extLst>
                <a:ext uri="{28A0092B-C50C-407E-A947-70E740481C1C}">
                  <a14:useLocalDpi xmlns:a14="http://schemas.microsoft.com/office/drawing/2010/main" val="0"/>
                </a:ext>
              </a:extLst>
            </a:blip>
            <a:stretch>
              <a:fillRect/>
            </a:stretch>
          </p:blipFill>
          <p:spPr>
            <a:xfrm rot="20341768">
              <a:off x="7514717" y="-1804"/>
              <a:ext cx="1482050" cy="2125572"/>
            </a:xfrm>
            <a:prstGeom prst="rect">
              <a:avLst/>
            </a:prstGeom>
          </p:spPr>
        </p:pic>
        <p:pic>
          <p:nvPicPr>
            <p:cNvPr id="17" name="Picture 16">
              <a:extLst>
                <a:ext uri="{FF2B5EF4-FFF2-40B4-BE49-F238E27FC236}">
                  <a16:creationId xmlns:a16="http://schemas.microsoft.com/office/drawing/2014/main" id="{11547BDE-ADB1-4D6A-8643-1B43AB389EC6}"/>
                </a:ext>
              </a:extLst>
            </p:cNvPr>
            <p:cNvPicPr>
              <a:picLocks noChangeAspect="1"/>
            </p:cNvPicPr>
            <p:nvPr userDrawn="1"/>
          </p:nvPicPr>
          <p:blipFill>
            <a:blip r:embed="rId3">
              <a:biLevel thresh="50000"/>
              <a:alphaModFix amt="13000"/>
              <a:extLst>
                <a:ext uri="{28A0092B-C50C-407E-A947-70E740481C1C}">
                  <a14:useLocalDpi xmlns:a14="http://schemas.microsoft.com/office/drawing/2010/main" val="0"/>
                </a:ext>
              </a:extLst>
            </a:blip>
            <a:stretch>
              <a:fillRect/>
            </a:stretch>
          </p:blipFill>
          <p:spPr>
            <a:xfrm>
              <a:off x="7885536" y="-98753"/>
              <a:ext cx="1482050" cy="2125572"/>
            </a:xfrm>
            <a:prstGeom prst="rect">
              <a:avLst/>
            </a:prstGeom>
          </p:spPr>
        </p:pic>
      </p:grpSp>
      <p:pic>
        <p:nvPicPr>
          <p:cNvPr id="10" name="Picture 9">
            <a:extLst>
              <a:ext uri="{FF2B5EF4-FFF2-40B4-BE49-F238E27FC236}">
                <a16:creationId xmlns:a16="http://schemas.microsoft.com/office/drawing/2014/main" id="{328F6565-B9CC-4E9A-8358-A87B2756FA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1618" y="2075430"/>
            <a:ext cx="1291384" cy="731520"/>
          </a:xfrm>
          <a:prstGeom prst="rect">
            <a:avLst/>
          </a:prstGeom>
        </p:spPr>
      </p:pic>
      <p:pic>
        <p:nvPicPr>
          <p:cNvPr id="11" name="Picture 10">
            <a:extLst>
              <a:ext uri="{FF2B5EF4-FFF2-40B4-BE49-F238E27FC236}">
                <a16:creationId xmlns:a16="http://schemas.microsoft.com/office/drawing/2014/main" id="{6A0E10CE-7DAC-416B-80D6-A8598D0BA5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81618" y="4153428"/>
            <a:ext cx="1210056" cy="914400"/>
          </a:xfrm>
          <a:prstGeom prst="rect">
            <a:avLst/>
          </a:prstGeom>
        </p:spPr>
      </p:pic>
      <p:pic>
        <p:nvPicPr>
          <p:cNvPr id="13" name="Picture 12">
            <a:extLst>
              <a:ext uri="{FF2B5EF4-FFF2-40B4-BE49-F238E27FC236}">
                <a16:creationId xmlns:a16="http://schemas.microsoft.com/office/drawing/2014/main" id="{75926052-8CE3-4A39-8D58-21E36BC70F4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281618" y="3022989"/>
            <a:ext cx="1104182" cy="914400"/>
          </a:xfrm>
          <a:prstGeom prst="rect">
            <a:avLst/>
          </a:prstGeom>
        </p:spPr>
      </p:pic>
      <p:sp>
        <p:nvSpPr>
          <p:cNvPr id="21" name="Subtitle 2">
            <a:extLst>
              <a:ext uri="{FF2B5EF4-FFF2-40B4-BE49-F238E27FC236}">
                <a16:creationId xmlns:a16="http://schemas.microsoft.com/office/drawing/2014/main" id="{28394AA7-BDCC-4D21-BC49-372DB8FA47C0}"/>
              </a:ext>
            </a:extLst>
          </p:cNvPr>
          <p:cNvSpPr txBox="1">
            <a:spLocks/>
          </p:cNvSpPr>
          <p:nvPr userDrawn="1"/>
        </p:nvSpPr>
        <p:spPr>
          <a:xfrm>
            <a:off x="7812233" y="3114429"/>
            <a:ext cx="3788364" cy="73152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2">
                    <a:lumMod val="75000"/>
                  </a:schemeClr>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chemeClr val="tx1"/>
                </a:solidFill>
              </a:rPr>
              <a:t>http://highered.aspeninstitute.org</a:t>
            </a:r>
          </a:p>
        </p:txBody>
      </p:sp>
      <p:sp>
        <p:nvSpPr>
          <p:cNvPr id="22" name="Subtitle 2">
            <a:extLst>
              <a:ext uri="{FF2B5EF4-FFF2-40B4-BE49-F238E27FC236}">
                <a16:creationId xmlns:a16="http://schemas.microsoft.com/office/drawing/2014/main" id="{A00F26FD-9C86-41B3-A7B3-2BBD3C92FE51}"/>
              </a:ext>
            </a:extLst>
          </p:cNvPr>
          <p:cNvSpPr txBox="1">
            <a:spLocks/>
          </p:cNvSpPr>
          <p:nvPr userDrawn="1"/>
        </p:nvSpPr>
        <p:spPr>
          <a:xfrm>
            <a:off x="7812233" y="4244868"/>
            <a:ext cx="3543153" cy="73152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2">
                    <a:lumMod val="75000"/>
                  </a:schemeClr>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chemeClr val="tx1"/>
                </a:solidFill>
              </a:rPr>
              <a:t>Twitter: @</a:t>
            </a:r>
            <a:r>
              <a:rPr lang="en-US" sz="2000" dirty="0" err="1">
                <a:solidFill>
                  <a:schemeClr val="tx1"/>
                </a:solidFill>
              </a:rPr>
              <a:t>aspenhighered</a:t>
            </a:r>
            <a:endParaRPr lang="en-US" sz="2000" dirty="0">
              <a:solidFill>
                <a:schemeClr val="tx1"/>
              </a:solidFill>
            </a:endParaRPr>
          </a:p>
        </p:txBody>
      </p:sp>
    </p:spTree>
    <p:extLst>
      <p:ext uri="{BB962C8B-B14F-4D97-AF65-F5344CB8AC3E}">
        <p14:creationId xmlns:p14="http://schemas.microsoft.com/office/powerpoint/2010/main" val="4281920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_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E1DFF-89D6-42A2-96EC-9975EE9DA57A}"/>
              </a:ext>
            </a:extLst>
          </p:cNvPr>
          <p:cNvSpPr>
            <a:spLocks noGrp="1"/>
          </p:cNvSpPr>
          <p:nvPr>
            <p:ph type="ctrTitle"/>
          </p:nvPr>
        </p:nvSpPr>
        <p:spPr>
          <a:xfrm>
            <a:off x="1531345" y="1854199"/>
            <a:ext cx="9132984" cy="1655763"/>
          </a:xfrm>
        </p:spPr>
        <p:txBody>
          <a:bodyPr anchor="b">
            <a:normAutofit/>
          </a:bodyPr>
          <a:lstStyle>
            <a:lvl1pPr algn="ctr">
              <a:defRPr sz="4800">
                <a:solidFill>
                  <a:schemeClr val="bg1"/>
                </a:solidFill>
                <a:latin typeface="Gill Sans MT" panose="020B05020201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43C37E34-5E6B-4216-90E5-C14AEDCDA0EF}"/>
              </a:ext>
            </a:extLst>
          </p:cNvPr>
          <p:cNvSpPr>
            <a:spLocks noGrp="1"/>
          </p:cNvSpPr>
          <p:nvPr>
            <p:ph type="subTitle" idx="1"/>
          </p:nvPr>
        </p:nvSpPr>
        <p:spPr>
          <a:xfrm>
            <a:off x="1531345" y="3602038"/>
            <a:ext cx="9132984" cy="1023125"/>
          </a:xfrm>
        </p:spPr>
        <p:txBody>
          <a:bodyPr>
            <a:normAutofit/>
          </a:bodyPr>
          <a:lstStyle>
            <a:lvl1pPr marL="0" indent="0" algn="ctr">
              <a:buNone/>
              <a:defRPr sz="2800">
                <a:solidFill>
                  <a:schemeClr val="bg2"/>
                </a:solidFill>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8906D7DB-8D1F-4851-BA22-2915C8475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0452" y="5799755"/>
            <a:ext cx="3371095" cy="963170"/>
          </a:xfrm>
          <a:prstGeom prst="rect">
            <a:avLst/>
          </a:prstGeom>
        </p:spPr>
      </p:pic>
      <p:cxnSp>
        <p:nvCxnSpPr>
          <p:cNvPr id="15" name="Straight Connector 14">
            <a:extLst>
              <a:ext uri="{FF2B5EF4-FFF2-40B4-BE49-F238E27FC236}">
                <a16:creationId xmlns:a16="http://schemas.microsoft.com/office/drawing/2014/main" id="{4EBA7CA1-742E-48F8-9FB9-1523C01024D9}"/>
              </a:ext>
            </a:extLst>
          </p:cNvPr>
          <p:cNvCxnSpPr>
            <a:cxnSpLocks/>
          </p:cNvCxnSpPr>
          <p:nvPr userDrawn="1"/>
        </p:nvCxnSpPr>
        <p:spPr>
          <a:xfrm flipH="1">
            <a:off x="0" y="6103345"/>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642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1_Section Header_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0EF754-9465-4D7F-ADCC-EC613F5877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2187" y="581604"/>
            <a:ext cx="5827626" cy="1665036"/>
          </a:xfrm>
          <a:prstGeom prst="rect">
            <a:avLst/>
          </a:prstGeom>
        </p:spPr>
      </p:pic>
      <p:sp>
        <p:nvSpPr>
          <p:cNvPr id="10" name="Rectangle 9">
            <a:extLst>
              <a:ext uri="{FF2B5EF4-FFF2-40B4-BE49-F238E27FC236}">
                <a16:creationId xmlns:a16="http://schemas.microsoft.com/office/drawing/2014/main" id="{DC27DCDB-3B82-40B2-BE1C-4CF7A5B386F4}"/>
              </a:ext>
            </a:extLst>
          </p:cNvPr>
          <p:cNvSpPr/>
          <p:nvPr userDrawn="1"/>
        </p:nvSpPr>
        <p:spPr>
          <a:xfrm>
            <a:off x="0" y="2523745"/>
            <a:ext cx="12192000" cy="4334256"/>
          </a:xfrm>
          <a:prstGeom prst="rect">
            <a:avLst/>
          </a:prstGeom>
          <a:gradFill>
            <a:gsLst>
              <a:gs pos="0">
                <a:schemeClr val="accent1">
                  <a:lumMod val="5000"/>
                  <a:lumOff val="95000"/>
                </a:schemeClr>
              </a:gs>
              <a:gs pos="60000">
                <a:schemeClr val="accent1">
                  <a:lumMod val="40000"/>
                  <a:lumOff val="60000"/>
                  <a:alpha val="75000"/>
                </a:schemeClr>
              </a:gs>
              <a:gs pos="100000">
                <a:schemeClr val="accent1">
                  <a:lumMod val="40000"/>
                  <a:lumOff val="6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D5E710-ED5C-4B94-9443-2057AD71EE28}"/>
              </a:ext>
            </a:extLst>
          </p:cNvPr>
          <p:cNvSpPr>
            <a:spLocks noGrp="1"/>
          </p:cNvSpPr>
          <p:nvPr>
            <p:ph type="title"/>
          </p:nvPr>
        </p:nvSpPr>
        <p:spPr>
          <a:xfrm>
            <a:off x="272960" y="2804613"/>
            <a:ext cx="10515600" cy="1663302"/>
          </a:xfrm>
        </p:spPr>
        <p:txBody>
          <a:bodyPr anchor="t">
            <a:normAutofit/>
          </a:bodyPr>
          <a:lstStyle>
            <a:lvl1pPr>
              <a:defRPr sz="4800">
                <a:solidFill>
                  <a:schemeClr val="bg1"/>
                </a:solidFill>
                <a:latin typeface="Gill Sans MT" panose="020B0502020104020203"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47FBDFC-C3E7-46DC-ABD2-83E0D7858658}"/>
              </a:ext>
            </a:extLst>
          </p:cNvPr>
          <p:cNvSpPr>
            <a:spLocks noGrp="1"/>
          </p:cNvSpPr>
          <p:nvPr>
            <p:ph type="body" idx="1"/>
          </p:nvPr>
        </p:nvSpPr>
        <p:spPr>
          <a:xfrm>
            <a:off x="272960" y="4494903"/>
            <a:ext cx="10515600" cy="1500187"/>
          </a:xfrm>
        </p:spPr>
        <p:txBody>
          <a:bodyPr>
            <a:normAutofit/>
          </a:bodyPr>
          <a:lstStyle>
            <a:lvl1pPr marL="0" indent="0">
              <a:buNone/>
              <a:defRPr sz="2800">
                <a:solidFill>
                  <a:schemeClr val="bg2">
                    <a:lumMod val="50000"/>
                  </a:schemeClr>
                </a:solidFill>
                <a:latin typeface="Gill Sans MT" panose="020B05020201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93572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C1D4-475F-4E7D-A7BD-F2E6FFF3E1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5291B3-CF09-4686-B866-8D082E2B47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22E093-06B5-478C-84C4-056B0EA8FF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D16EB1-8F9E-41F2-9796-38D212C7E3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0B2BA-CC41-4358-85AE-6C7DACE937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D6A051-EC89-461F-9CB5-227E322D6D9C}"/>
              </a:ext>
            </a:extLst>
          </p:cNvPr>
          <p:cNvSpPr>
            <a:spLocks noGrp="1"/>
          </p:cNvSpPr>
          <p:nvPr>
            <p:ph type="dt" sz="half" idx="10"/>
          </p:nvPr>
        </p:nvSpPr>
        <p:spPr/>
        <p:txBody>
          <a:bodyPr/>
          <a:lstStyle/>
          <a:p>
            <a:fld id="{544CBFDE-1B5D-4E89-8AE1-4562B50E6B35}" type="datetimeFigureOut">
              <a:rPr lang="en-US" smtClean="0"/>
              <a:t>7/8/2020</a:t>
            </a:fld>
            <a:endParaRPr lang="en-US"/>
          </a:p>
        </p:txBody>
      </p:sp>
      <p:sp>
        <p:nvSpPr>
          <p:cNvPr id="8" name="Footer Placeholder 7">
            <a:extLst>
              <a:ext uri="{FF2B5EF4-FFF2-40B4-BE49-F238E27FC236}">
                <a16:creationId xmlns:a16="http://schemas.microsoft.com/office/drawing/2014/main" id="{B0586718-8BBF-4D19-8447-EE729B39C0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C12DED-D1B3-4F32-B813-CA058B5CBB22}"/>
              </a:ext>
            </a:extLst>
          </p:cNvPr>
          <p:cNvSpPr>
            <a:spLocks noGrp="1"/>
          </p:cNvSpPr>
          <p:nvPr>
            <p:ph type="sldNum" sz="quarter" idx="12"/>
          </p:nvPr>
        </p:nvSpPr>
        <p:spPr/>
        <p:txBody>
          <a:bodyPr/>
          <a:lstStyle/>
          <a:p>
            <a:fld id="{9E122076-14D0-4E4A-AAC2-883AC9A6A36A}" type="slidenum">
              <a:rPr lang="en-US" smtClean="0"/>
              <a:t>‹#›</a:t>
            </a:fld>
            <a:endParaRPr lang="en-US"/>
          </a:p>
        </p:txBody>
      </p:sp>
    </p:spTree>
    <p:extLst>
      <p:ext uri="{BB962C8B-B14F-4D97-AF65-F5344CB8AC3E}">
        <p14:creationId xmlns:p14="http://schemas.microsoft.com/office/powerpoint/2010/main" val="359666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B8137B-44D5-4E40-B080-D50EEEB77A69}" type="datetime1">
              <a:rPr lang="en-US" smtClean="0"/>
              <a:t>7/8/2020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D5E061-199A-4650-A6E5-638F69310C4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295D5-DFA8-420E-86B7-A20C6FB467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AB1C5D-2126-4B55-A901-06A33842B95B}"/>
              </a:ext>
            </a:extLst>
          </p:cNvPr>
          <p:cNvSpPr>
            <a:spLocks noGrp="1"/>
          </p:cNvSpPr>
          <p:nvPr>
            <p:ph type="dt" sz="half" idx="10"/>
          </p:nvPr>
        </p:nvSpPr>
        <p:spPr/>
        <p:txBody>
          <a:bodyPr/>
          <a:lstStyle/>
          <a:p>
            <a:fld id="{544CBFDE-1B5D-4E89-8AE1-4562B50E6B35}" type="datetimeFigureOut">
              <a:rPr lang="en-US" smtClean="0"/>
              <a:t>7/8/2020</a:t>
            </a:fld>
            <a:endParaRPr lang="en-US"/>
          </a:p>
        </p:txBody>
      </p:sp>
      <p:sp>
        <p:nvSpPr>
          <p:cNvPr id="4" name="Footer Placeholder 3">
            <a:extLst>
              <a:ext uri="{FF2B5EF4-FFF2-40B4-BE49-F238E27FC236}">
                <a16:creationId xmlns:a16="http://schemas.microsoft.com/office/drawing/2014/main" id="{8C9B3CCA-C843-4849-B94D-81A7B1B08B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390721-FB80-4F54-9D93-D41E42CE92E0}"/>
              </a:ext>
            </a:extLst>
          </p:cNvPr>
          <p:cNvSpPr>
            <a:spLocks noGrp="1"/>
          </p:cNvSpPr>
          <p:nvPr>
            <p:ph type="sldNum" sz="quarter" idx="12"/>
          </p:nvPr>
        </p:nvSpPr>
        <p:spPr/>
        <p:txBody>
          <a:bodyPr/>
          <a:lstStyle/>
          <a:p>
            <a:fld id="{9E122076-14D0-4E4A-AAC2-883AC9A6A36A}" type="slidenum">
              <a:rPr lang="en-US" smtClean="0"/>
              <a:t>‹#›</a:t>
            </a:fld>
            <a:endParaRPr lang="en-US"/>
          </a:p>
        </p:txBody>
      </p:sp>
    </p:spTree>
    <p:extLst>
      <p:ext uri="{BB962C8B-B14F-4D97-AF65-F5344CB8AC3E}">
        <p14:creationId xmlns:p14="http://schemas.microsoft.com/office/powerpoint/2010/main" val="279253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1E09BA-E31C-4119-8353-C78EDEDD19DF}"/>
              </a:ext>
            </a:extLst>
          </p:cNvPr>
          <p:cNvSpPr>
            <a:spLocks noGrp="1"/>
          </p:cNvSpPr>
          <p:nvPr>
            <p:ph type="dt" sz="half" idx="10"/>
          </p:nvPr>
        </p:nvSpPr>
        <p:spPr/>
        <p:txBody>
          <a:bodyPr/>
          <a:lstStyle/>
          <a:p>
            <a:fld id="{544CBFDE-1B5D-4E89-8AE1-4562B50E6B35}" type="datetimeFigureOut">
              <a:rPr lang="en-US" smtClean="0"/>
              <a:t>7/8/2020</a:t>
            </a:fld>
            <a:endParaRPr lang="en-US"/>
          </a:p>
        </p:txBody>
      </p:sp>
      <p:sp>
        <p:nvSpPr>
          <p:cNvPr id="3" name="Footer Placeholder 2">
            <a:extLst>
              <a:ext uri="{FF2B5EF4-FFF2-40B4-BE49-F238E27FC236}">
                <a16:creationId xmlns:a16="http://schemas.microsoft.com/office/drawing/2014/main" id="{5DF7E7DD-DEC8-4342-9D94-9D62ED947C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DB0142-7CDF-49EF-8B46-B240A8054B15}"/>
              </a:ext>
            </a:extLst>
          </p:cNvPr>
          <p:cNvSpPr>
            <a:spLocks noGrp="1"/>
          </p:cNvSpPr>
          <p:nvPr>
            <p:ph type="sldNum" sz="quarter" idx="12"/>
          </p:nvPr>
        </p:nvSpPr>
        <p:spPr/>
        <p:txBody>
          <a:bodyPr/>
          <a:lstStyle/>
          <a:p>
            <a:fld id="{9E122076-14D0-4E4A-AAC2-883AC9A6A36A}" type="slidenum">
              <a:rPr lang="en-US" smtClean="0"/>
              <a:t>‹#›</a:t>
            </a:fld>
            <a:endParaRPr lang="en-US"/>
          </a:p>
        </p:txBody>
      </p:sp>
    </p:spTree>
    <p:extLst>
      <p:ext uri="{BB962C8B-B14F-4D97-AF65-F5344CB8AC3E}">
        <p14:creationId xmlns:p14="http://schemas.microsoft.com/office/powerpoint/2010/main" val="1194998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0BD73-10A2-4225-8781-7873D17D6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2A6A6A-7657-4CF1-94F7-DD69F697C6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578687-CA76-4C9A-9DF0-60F1F0EBF4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3C66A0-1E39-4A7D-A7F1-ECAF5192ED71}"/>
              </a:ext>
            </a:extLst>
          </p:cNvPr>
          <p:cNvSpPr>
            <a:spLocks noGrp="1"/>
          </p:cNvSpPr>
          <p:nvPr>
            <p:ph type="dt" sz="half" idx="10"/>
          </p:nvPr>
        </p:nvSpPr>
        <p:spPr/>
        <p:txBody>
          <a:bodyPr/>
          <a:lstStyle/>
          <a:p>
            <a:fld id="{544CBFDE-1B5D-4E89-8AE1-4562B50E6B35}" type="datetimeFigureOut">
              <a:rPr lang="en-US" smtClean="0"/>
              <a:t>7/8/2020</a:t>
            </a:fld>
            <a:endParaRPr lang="en-US"/>
          </a:p>
        </p:txBody>
      </p:sp>
      <p:sp>
        <p:nvSpPr>
          <p:cNvPr id="6" name="Footer Placeholder 5">
            <a:extLst>
              <a:ext uri="{FF2B5EF4-FFF2-40B4-BE49-F238E27FC236}">
                <a16:creationId xmlns:a16="http://schemas.microsoft.com/office/drawing/2014/main" id="{B11069D6-78F6-489A-9129-6CF867302F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2915AF-CB86-4EC0-B6B2-491D9E6EFCAD}"/>
              </a:ext>
            </a:extLst>
          </p:cNvPr>
          <p:cNvSpPr>
            <a:spLocks noGrp="1"/>
          </p:cNvSpPr>
          <p:nvPr>
            <p:ph type="sldNum" sz="quarter" idx="12"/>
          </p:nvPr>
        </p:nvSpPr>
        <p:spPr/>
        <p:txBody>
          <a:bodyPr/>
          <a:lstStyle/>
          <a:p>
            <a:fld id="{9E122076-14D0-4E4A-AAC2-883AC9A6A36A}" type="slidenum">
              <a:rPr lang="en-US" smtClean="0"/>
              <a:t>‹#›</a:t>
            </a:fld>
            <a:endParaRPr lang="en-US"/>
          </a:p>
        </p:txBody>
      </p:sp>
    </p:spTree>
    <p:extLst>
      <p:ext uri="{BB962C8B-B14F-4D97-AF65-F5344CB8AC3E}">
        <p14:creationId xmlns:p14="http://schemas.microsoft.com/office/powerpoint/2010/main" val="90782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054B-81F4-4259-A812-448318B030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C6D823-7EE1-4EDA-897A-66EB2780A6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CD4D00-2BA5-4674-B264-684DB2A8D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89C90B-2B01-40D9-8D68-E6250F7CD28A}"/>
              </a:ext>
            </a:extLst>
          </p:cNvPr>
          <p:cNvSpPr>
            <a:spLocks noGrp="1"/>
          </p:cNvSpPr>
          <p:nvPr>
            <p:ph type="dt" sz="half" idx="10"/>
          </p:nvPr>
        </p:nvSpPr>
        <p:spPr/>
        <p:txBody>
          <a:bodyPr/>
          <a:lstStyle/>
          <a:p>
            <a:fld id="{544CBFDE-1B5D-4E89-8AE1-4562B50E6B35}" type="datetimeFigureOut">
              <a:rPr lang="en-US" smtClean="0"/>
              <a:t>7/8/2020</a:t>
            </a:fld>
            <a:endParaRPr lang="en-US"/>
          </a:p>
        </p:txBody>
      </p:sp>
      <p:sp>
        <p:nvSpPr>
          <p:cNvPr id="6" name="Footer Placeholder 5">
            <a:extLst>
              <a:ext uri="{FF2B5EF4-FFF2-40B4-BE49-F238E27FC236}">
                <a16:creationId xmlns:a16="http://schemas.microsoft.com/office/drawing/2014/main" id="{7F151564-91DA-4DB2-94FF-182453374C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817720-1737-43DF-A198-14305715D9A3}"/>
              </a:ext>
            </a:extLst>
          </p:cNvPr>
          <p:cNvSpPr>
            <a:spLocks noGrp="1"/>
          </p:cNvSpPr>
          <p:nvPr>
            <p:ph type="sldNum" sz="quarter" idx="12"/>
          </p:nvPr>
        </p:nvSpPr>
        <p:spPr/>
        <p:txBody>
          <a:bodyPr/>
          <a:lstStyle/>
          <a:p>
            <a:fld id="{9E122076-14D0-4E4A-AAC2-883AC9A6A36A}" type="slidenum">
              <a:rPr lang="en-US" smtClean="0"/>
              <a:t>‹#›</a:t>
            </a:fld>
            <a:endParaRPr lang="en-US"/>
          </a:p>
        </p:txBody>
      </p:sp>
    </p:spTree>
    <p:extLst>
      <p:ext uri="{BB962C8B-B14F-4D97-AF65-F5344CB8AC3E}">
        <p14:creationId xmlns:p14="http://schemas.microsoft.com/office/powerpoint/2010/main" val="71837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5.xml"/><Relationship Id="rId1"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58CCB3-6860-4D2A-8079-48A4C128EF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2F3440-617B-4C98-98E4-60FE5A947F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E9E680-6A70-4D19-9DF9-159A607180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CBFDE-1B5D-4E89-8AE1-4562B50E6B35}" type="datetimeFigureOut">
              <a:rPr lang="en-US" smtClean="0"/>
              <a:t>7/8/2020</a:t>
            </a:fld>
            <a:endParaRPr lang="en-US"/>
          </a:p>
        </p:txBody>
      </p:sp>
      <p:sp>
        <p:nvSpPr>
          <p:cNvPr id="5" name="Footer Placeholder 4">
            <a:extLst>
              <a:ext uri="{FF2B5EF4-FFF2-40B4-BE49-F238E27FC236}">
                <a16:creationId xmlns:a16="http://schemas.microsoft.com/office/drawing/2014/main" id="{C0C86495-69AF-49A1-AE54-5DB60A5EE6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D87318-C6E2-4469-8D5B-5FBA386157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22076-14D0-4E4A-AAC2-883AC9A6A36A}" type="slidenum">
              <a:rPr lang="en-US" smtClean="0"/>
              <a:t>‹#›</a:t>
            </a:fld>
            <a:endParaRPr lang="en-US"/>
          </a:p>
        </p:txBody>
      </p:sp>
    </p:spTree>
    <p:extLst>
      <p:ext uri="{BB962C8B-B14F-4D97-AF65-F5344CB8AC3E}">
        <p14:creationId xmlns:p14="http://schemas.microsoft.com/office/powerpoint/2010/main" val="78001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0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3C8FA-7945-4629-85B6-81866BF6EFC2}" type="datetimeFigureOut">
              <a:rPr lang="en-US" smtClean="0"/>
              <a:t>7/8/2020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FA3BE-FD28-46E9-B382-68AE8D45F934}" type="slidenum">
              <a:rPr lang="en-US" smtClean="0"/>
              <a:t>‹#›</a:t>
            </a:fld>
            <a:endParaRPr lang="en-US" dirty="0"/>
          </a:p>
        </p:txBody>
      </p:sp>
    </p:spTree>
    <p:extLst>
      <p:ext uri="{BB962C8B-B14F-4D97-AF65-F5344CB8AC3E}">
        <p14:creationId xmlns:p14="http://schemas.microsoft.com/office/powerpoint/2010/main" val="4208590912"/>
      </p:ext>
    </p:extLst>
  </p:cSld>
  <p:clrMap bg1="lt1" tx1="dk1" bg2="lt2" tx2="dk2" accent1="accent1" accent2="accent2" accent3="accent3" accent4="accent4" accent5="accent5" accent6="accent6" hlink="hlink" folHlink="folHlink"/>
  <p:sldLayoutIdLst>
    <p:sldLayoutId id="2147483661" r:id="rId1"/>
    <p:sldLayoutId id="214748370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3C8FA-7945-4629-85B6-81866BF6EFC2}" type="datetimeFigureOut">
              <a:rPr lang="en-US" smtClean="0"/>
              <a:t>7/8/2020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FA3BE-FD28-46E9-B382-68AE8D45F934}" type="slidenum">
              <a:rPr lang="en-US" smtClean="0"/>
              <a:t>‹#›</a:t>
            </a:fld>
            <a:endParaRPr lang="en-US" dirty="0"/>
          </a:p>
        </p:txBody>
      </p:sp>
    </p:spTree>
    <p:extLst>
      <p:ext uri="{BB962C8B-B14F-4D97-AF65-F5344CB8AC3E}">
        <p14:creationId xmlns:p14="http://schemas.microsoft.com/office/powerpoint/2010/main" val="1227077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74EF9A-CD3E-4A01-B022-1D777F096A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ACEDD1-B081-4A7D-88F9-98CD1BFE33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076797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6A90125-B213-4476-A235-924CE6B3FD31}" type="datetime1">
              <a:rPr lang="en-US" smtClean="0"/>
              <a:t>7/8/2020</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750">
                <a:solidFill>
                  <a:schemeClr val="tx2"/>
                </a:solidFill>
              </a:defRPr>
            </a:lvl1pPr>
          </a:lstStyle>
          <a:p>
            <a:fld id="{95F05612-21DF-4DB5-9AF9-148F83343624}" type="slidenum">
              <a:rPr lang="en-US" smtClean="0"/>
              <a:pPr/>
              <a:t>‹#›</a:t>
            </a:fld>
            <a:endParaRPr lang="en-US" dirty="0"/>
          </a:p>
        </p:txBody>
      </p:sp>
      <p:cxnSp>
        <p:nvCxnSpPr>
          <p:cNvPr id="8" name="Straight Connector 7"/>
          <p:cNvCxnSpPr/>
          <p:nvPr userDrawn="1"/>
        </p:nvCxnSpPr>
        <p:spPr>
          <a:xfrm>
            <a:off x="609600" y="6248400"/>
            <a:ext cx="109728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9CF8CCD-0713-49D2-AD4F-59897BFF60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706" y="6343252"/>
            <a:ext cx="1705695" cy="365125"/>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Lst>
  <p:hf hdr="0" ftr="0" dt="0"/>
  <p:txStyles>
    <p:titleStyle>
      <a:lvl1pPr algn="ctr" defTabSz="685800" rtl="0" eaLnBrk="1" latinLnBrk="0" hangingPunct="1">
        <a:spcBef>
          <a:spcPct val="0"/>
        </a:spcBef>
        <a:buNone/>
        <a:defRPr sz="3300" kern="1200">
          <a:solidFill>
            <a:schemeClr val="tx2"/>
          </a:solidFill>
          <a:latin typeface="Calibri Light" panose="020F030202020403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baseline="0">
          <a:solidFill>
            <a:schemeClr val="tx2"/>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baseline="0">
          <a:solidFill>
            <a:schemeClr val="tx2"/>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baseline="0">
          <a:solidFill>
            <a:schemeClr val="tx2"/>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baseline="0">
          <a:solidFill>
            <a:schemeClr val="tx2"/>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1.xml"/><Relationship Id="rId1" Type="http://schemas.openxmlformats.org/officeDocument/2006/relationships/slideLayout" Target="../slideLayouts/slideLayout29.xml"/><Relationship Id="rId6" Type="http://schemas.openxmlformats.org/officeDocument/2006/relationships/image" Target="../media/image38.svg"/><Relationship Id="rId5" Type="http://schemas.openxmlformats.org/officeDocument/2006/relationships/image" Target="../media/image44.png"/><Relationship Id="rId4" Type="http://schemas.openxmlformats.org/officeDocument/2006/relationships/image" Target="../media/image36.sv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46.png"/><Relationship Id="rId2" Type="http://schemas.openxmlformats.org/officeDocument/2006/relationships/chart" Target="../charts/chart2.xml"/><Relationship Id="rId1" Type="http://schemas.openxmlformats.org/officeDocument/2006/relationships/slideLayout" Target="../slideLayouts/slideLayout29.xml"/><Relationship Id="rId6" Type="http://schemas.openxmlformats.org/officeDocument/2006/relationships/image" Target="../media/image45.png"/><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29.xml"/><Relationship Id="rId6" Type="http://schemas.openxmlformats.org/officeDocument/2006/relationships/image" Target="../media/image51.png"/><Relationship Id="rId5" Type="http://schemas.openxmlformats.org/officeDocument/2006/relationships/image" Target="../media/image50.sv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s>
</file>

<file path=ppt/slides/_rels/slide17.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9.xml"/><Relationship Id="rId5" Type="http://schemas.openxmlformats.org/officeDocument/2006/relationships/image" Target="../media/image59.svg"/><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9.xml"/><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image" Target="../media/image69.svg"/><Relationship Id="rId2" Type="http://schemas.openxmlformats.org/officeDocument/2006/relationships/image" Target="../media/image64.png"/><Relationship Id="rId1" Type="http://schemas.openxmlformats.org/officeDocument/2006/relationships/slideLayout" Target="../slideLayouts/slideLayout29.xml"/><Relationship Id="rId6" Type="http://schemas.openxmlformats.org/officeDocument/2006/relationships/image" Target="../media/image68.png"/><Relationship Id="rId5" Type="http://schemas.openxmlformats.org/officeDocument/2006/relationships/image" Target="../media/image67.jp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2.xml"/><Relationship Id="rId1" Type="http://schemas.openxmlformats.org/officeDocument/2006/relationships/slideLayout" Target="../slideLayouts/slideLayout50.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3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8.xml"/><Relationship Id="rId5" Type="http://schemas.openxmlformats.org/officeDocument/2006/relationships/image" Target="../media/image77.png"/><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8" Type="http://schemas.openxmlformats.org/officeDocument/2006/relationships/hyperlink" Target="mailto:Tess.Henthorne@aspeninstitute.org" TargetMode="External"/><Relationship Id="rId3" Type="http://schemas.openxmlformats.org/officeDocument/2006/relationships/hyperlink" Target="https://www.linkedin.com/showcase/aspenhighered/" TargetMode="External"/><Relationship Id="rId7" Type="http://schemas.openxmlformats.org/officeDocument/2006/relationships/image" Target="../media/image81.svg"/><Relationship Id="rId2" Type="http://schemas.openxmlformats.org/officeDocument/2006/relationships/image" Target="../media/image78.png"/><Relationship Id="rId1" Type="http://schemas.openxmlformats.org/officeDocument/2006/relationships/slideLayout" Target="../slideLayouts/slideLayout28.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hyperlink" Target="https://www.linkedin.com/in/tess-henthorn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9.xml"/><Relationship Id="rId5" Type="http://schemas.openxmlformats.org/officeDocument/2006/relationships/image" Target="../media/image34.sv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9.xml"/><Relationship Id="rId5" Type="http://schemas.openxmlformats.org/officeDocument/2006/relationships/image" Target="../media/image38.sv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9.xml"/><Relationship Id="rId5" Type="http://schemas.openxmlformats.org/officeDocument/2006/relationships/image" Target="../media/image42.sv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509459"/>
            <a:ext cx="12192000" cy="3369736"/>
          </a:xfrm>
          <a:prstGeom prst="rect">
            <a:avLst/>
          </a:prstGeom>
          <a:solidFill>
            <a:srgbClr val="22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ea typeface="Verdana" charset="0"/>
              <a:cs typeface="Verdana" charset="0"/>
            </a:endParaRPr>
          </a:p>
        </p:txBody>
      </p:sp>
      <p:sp>
        <p:nvSpPr>
          <p:cNvPr id="7" name="TextBox 6"/>
          <p:cNvSpPr txBox="1"/>
          <p:nvPr/>
        </p:nvSpPr>
        <p:spPr>
          <a:xfrm>
            <a:off x="1447800" y="4117109"/>
            <a:ext cx="9296400" cy="1077218"/>
          </a:xfrm>
          <a:prstGeom prst="rect">
            <a:avLst/>
          </a:prstGeom>
          <a:noFill/>
        </p:spPr>
        <p:txBody>
          <a:bodyPr wrap="square" rtlCol="0">
            <a:spAutoFit/>
          </a:bodyPr>
          <a:lstStyle/>
          <a:p>
            <a:pPr algn="ctr"/>
            <a:r>
              <a:rPr lang="en-US" sz="3200" b="1" dirty="0">
                <a:solidFill>
                  <a:schemeClr val="bg1"/>
                </a:solidFill>
                <a:latin typeface="Calibri Light" panose="020F0302020204030204" pitchFamily="34" charset="0"/>
                <a:ea typeface="Verdana" charset="0"/>
                <a:cs typeface="Calibri Light" panose="020F0302020204030204" pitchFamily="34" charset="0"/>
              </a:rPr>
              <a:t>Messaging to Underrepresented Populations:</a:t>
            </a:r>
          </a:p>
          <a:p>
            <a:pPr algn="ctr"/>
            <a:r>
              <a:rPr lang="en-US" sz="3200" b="1" dirty="0">
                <a:solidFill>
                  <a:schemeClr val="bg1"/>
                </a:solidFill>
                <a:latin typeface="Calibri Light" panose="020F0302020204030204" pitchFamily="34" charset="0"/>
                <a:ea typeface="Verdana" charset="0"/>
                <a:cs typeface="Calibri Light" panose="020F0302020204030204" pitchFamily="34" charset="0"/>
              </a:rPr>
              <a:t>Aspen CEP’s Findings</a:t>
            </a:r>
            <a:endParaRPr lang="en-US" sz="3200" b="1" dirty="0">
              <a:solidFill>
                <a:schemeClr val="bg1"/>
              </a:solidFill>
              <a:latin typeface="Calibri" panose="020F0502020204030204" pitchFamily="34" charset="0"/>
              <a:ea typeface="Verdana" charset="0"/>
              <a:cs typeface="Verdana"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7945" y="1044587"/>
            <a:ext cx="5216110" cy="1488765"/>
          </a:xfrm>
          <a:prstGeom prst="rect">
            <a:avLst/>
          </a:prstGeom>
        </p:spPr>
      </p:pic>
      <p:sp>
        <p:nvSpPr>
          <p:cNvPr id="2" name="TextBox 1">
            <a:extLst>
              <a:ext uri="{FF2B5EF4-FFF2-40B4-BE49-F238E27FC236}">
                <a16:creationId xmlns:a16="http://schemas.microsoft.com/office/drawing/2014/main" id="{48CED2A6-F0C5-4F47-B478-A7C7C284CB7F}"/>
              </a:ext>
            </a:extLst>
          </p:cNvPr>
          <p:cNvSpPr txBox="1"/>
          <p:nvPr/>
        </p:nvSpPr>
        <p:spPr>
          <a:xfrm>
            <a:off x="3768437" y="5387372"/>
            <a:ext cx="4655127" cy="400110"/>
          </a:xfrm>
          <a:prstGeom prst="rect">
            <a:avLst/>
          </a:prstGeom>
          <a:noFill/>
        </p:spPr>
        <p:txBody>
          <a:bodyPr wrap="square" rtlCol="0">
            <a:spAutoFit/>
          </a:bodyPr>
          <a:lstStyle/>
          <a:p>
            <a:pPr algn="ctr"/>
            <a:r>
              <a:rPr lang="en-US" sz="2000" dirty="0">
                <a:solidFill>
                  <a:schemeClr val="bg1"/>
                </a:solidFill>
                <a:latin typeface="+mj-lt"/>
              </a:rPr>
              <a:t>Tess Henthorne, Program Manager</a:t>
            </a:r>
          </a:p>
        </p:txBody>
      </p:sp>
    </p:spTree>
    <p:extLst>
      <p:ext uri="{BB962C8B-B14F-4D97-AF65-F5344CB8AC3E}">
        <p14:creationId xmlns:p14="http://schemas.microsoft.com/office/powerpoint/2010/main" val="2608756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51917BC-F02E-4942-AE7C-02BA3ACC5A1F}"/>
              </a:ext>
            </a:extLst>
          </p:cNvPr>
          <p:cNvSpPr txBox="1">
            <a:spLocks/>
          </p:cNvSpPr>
          <p:nvPr/>
        </p:nvSpPr>
        <p:spPr>
          <a:xfrm>
            <a:off x="838200" y="365125"/>
            <a:ext cx="10730772" cy="6889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tx2"/>
                </a:solidFill>
              </a:rPr>
              <a:t>And Many Have a “Hustle” Spirit That Propels Their Career Interests</a:t>
            </a:r>
          </a:p>
        </p:txBody>
      </p:sp>
      <p:grpSp>
        <p:nvGrpSpPr>
          <p:cNvPr id="11" name="Group 10">
            <a:extLst>
              <a:ext uri="{FF2B5EF4-FFF2-40B4-BE49-F238E27FC236}">
                <a16:creationId xmlns:a16="http://schemas.microsoft.com/office/drawing/2014/main" id="{D35E9756-14FA-4322-8947-3593352F6E53}"/>
              </a:ext>
            </a:extLst>
          </p:cNvPr>
          <p:cNvGrpSpPr/>
          <p:nvPr/>
        </p:nvGrpSpPr>
        <p:grpSpPr>
          <a:xfrm>
            <a:off x="662217" y="1969028"/>
            <a:ext cx="3386000" cy="1296943"/>
            <a:chOff x="349977" y="2088614"/>
            <a:chExt cx="3176994" cy="1296943"/>
          </a:xfrm>
        </p:grpSpPr>
        <p:sp>
          <p:nvSpPr>
            <p:cNvPr id="9" name="Speech Bubble: Rectangle with Corners Rounded 8">
              <a:extLst>
                <a:ext uri="{FF2B5EF4-FFF2-40B4-BE49-F238E27FC236}">
                  <a16:creationId xmlns:a16="http://schemas.microsoft.com/office/drawing/2014/main" id="{691067B2-25E3-46CA-98FE-39B59BFEDA9E}"/>
                </a:ext>
              </a:extLst>
            </p:cNvPr>
            <p:cNvSpPr/>
            <p:nvPr/>
          </p:nvSpPr>
          <p:spPr>
            <a:xfrm>
              <a:off x="349977" y="2088614"/>
              <a:ext cx="3176994" cy="1296943"/>
            </a:xfrm>
            <a:prstGeom prst="wedgeRoundRectCallout">
              <a:avLst>
                <a:gd name="adj1" fmla="val -42438"/>
                <a:gd name="adj2" fmla="val 67789"/>
                <a:gd name="adj3" fmla="val 16667"/>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F055AA-0823-4CE6-B05B-CFCA7A60FF88}"/>
                </a:ext>
              </a:extLst>
            </p:cNvPr>
            <p:cNvSpPr txBox="1"/>
            <p:nvPr/>
          </p:nvSpPr>
          <p:spPr>
            <a:xfrm>
              <a:off x="421550" y="2164692"/>
              <a:ext cx="3105421" cy="1077218"/>
            </a:xfrm>
            <a:prstGeom prst="rect">
              <a:avLst/>
            </a:prstGeom>
            <a:noFill/>
          </p:spPr>
          <p:txBody>
            <a:bodyPr wrap="square" rtlCol="0">
              <a:spAutoFit/>
            </a:bodyPr>
            <a:lstStyle/>
            <a:p>
              <a:r>
                <a:rPr lang="en-US" sz="1600" i="1" dirty="0"/>
                <a:t>I drive for Lyft. I can </a:t>
              </a:r>
              <a:r>
                <a:rPr lang="en-US" sz="1600" b="1" i="1" dirty="0"/>
                <a:t>work when I want</a:t>
              </a:r>
              <a:r>
                <a:rPr lang="en-US" sz="1600" i="1" dirty="0"/>
                <a:t>. Time to take care of my little one. I love the </a:t>
              </a:r>
              <a:r>
                <a:rPr lang="en-US" sz="1600" b="1" i="1" dirty="0"/>
                <a:t>freedom</a:t>
              </a:r>
              <a:r>
                <a:rPr lang="en-US" sz="1600" i="1" dirty="0"/>
                <a:t>.</a:t>
              </a:r>
            </a:p>
            <a:p>
              <a:r>
                <a:rPr lang="en-US" sz="1400" dirty="0"/>
                <a:t>— Under-/unemployed adult (Chicago, IL)</a:t>
              </a:r>
            </a:p>
          </p:txBody>
        </p:sp>
      </p:grpSp>
      <p:grpSp>
        <p:nvGrpSpPr>
          <p:cNvPr id="12" name="Group 11">
            <a:extLst>
              <a:ext uri="{FF2B5EF4-FFF2-40B4-BE49-F238E27FC236}">
                <a16:creationId xmlns:a16="http://schemas.microsoft.com/office/drawing/2014/main" id="{95440D5A-FDAF-434A-84D1-B3C7921252FA}"/>
              </a:ext>
            </a:extLst>
          </p:cNvPr>
          <p:cNvGrpSpPr/>
          <p:nvPr/>
        </p:nvGrpSpPr>
        <p:grpSpPr>
          <a:xfrm>
            <a:off x="5659839" y="1489346"/>
            <a:ext cx="4006675" cy="1508105"/>
            <a:chOff x="349977" y="2088614"/>
            <a:chExt cx="3667366" cy="1717831"/>
          </a:xfrm>
          <a:solidFill>
            <a:schemeClr val="accent1">
              <a:lumMod val="40000"/>
              <a:lumOff val="60000"/>
            </a:schemeClr>
          </a:solidFill>
        </p:grpSpPr>
        <p:sp>
          <p:nvSpPr>
            <p:cNvPr id="13" name="Speech Bubble: Rectangle with Corners Rounded 12">
              <a:extLst>
                <a:ext uri="{FF2B5EF4-FFF2-40B4-BE49-F238E27FC236}">
                  <a16:creationId xmlns:a16="http://schemas.microsoft.com/office/drawing/2014/main" id="{61E89ACA-F3C1-4ECD-B1C8-F8F2745D2B97}"/>
                </a:ext>
              </a:extLst>
            </p:cNvPr>
            <p:cNvSpPr/>
            <p:nvPr/>
          </p:nvSpPr>
          <p:spPr>
            <a:xfrm>
              <a:off x="349977" y="2088614"/>
              <a:ext cx="3667366" cy="1717831"/>
            </a:xfrm>
            <a:prstGeom prst="wedgeRoundRectCallout">
              <a:avLst>
                <a:gd name="adj1" fmla="val -28032"/>
                <a:gd name="adj2" fmla="val 69310"/>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DCB560A-8243-42B6-95E2-91634480D33B}"/>
                </a:ext>
              </a:extLst>
            </p:cNvPr>
            <p:cNvSpPr txBox="1"/>
            <p:nvPr/>
          </p:nvSpPr>
          <p:spPr>
            <a:xfrm>
              <a:off x="421550" y="2164692"/>
              <a:ext cx="3484198" cy="1292662"/>
            </a:xfrm>
            <a:prstGeom prst="rect">
              <a:avLst/>
            </a:prstGeom>
            <a:grpFill/>
          </p:spPr>
          <p:txBody>
            <a:bodyPr wrap="square" rtlCol="0">
              <a:spAutoFit/>
            </a:bodyPr>
            <a:lstStyle/>
            <a:p>
              <a:r>
                <a:rPr lang="en-US" sz="1600" dirty="0"/>
                <a:t>I really want to </a:t>
              </a:r>
              <a:r>
                <a:rPr lang="en-US" sz="1600" b="1" dirty="0"/>
                <a:t>invest in houses and remodel houses</a:t>
              </a:r>
              <a:r>
                <a:rPr lang="en-US" sz="1600" dirty="0"/>
                <a:t>. All I watch is </a:t>
              </a:r>
              <a:r>
                <a:rPr lang="en-US" sz="1600" b="1" dirty="0"/>
                <a:t>HGTV</a:t>
              </a:r>
              <a:r>
                <a:rPr lang="en-US" sz="1600" dirty="0"/>
                <a:t>. You can get hired to find a fixer-upper house and make it look nice to invest or just sell it.</a:t>
              </a:r>
            </a:p>
            <a:p>
              <a:r>
                <a:rPr lang="en-US" sz="1400" dirty="0"/>
                <a:t>— Under-/unemployed women (Chicago, IL)</a:t>
              </a:r>
            </a:p>
          </p:txBody>
        </p:sp>
      </p:grpSp>
      <p:grpSp>
        <p:nvGrpSpPr>
          <p:cNvPr id="15" name="Group 14">
            <a:extLst>
              <a:ext uri="{FF2B5EF4-FFF2-40B4-BE49-F238E27FC236}">
                <a16:creationId xmlns:a16="http://schemas.microsoft.com/office/drawing/2014/main" id="{76A48697-E758-4EC7-B3BE-1C64A4A26381}"/>
              </a:ext>
            </a:extLst>
          </p:cNvPr>
          <p:cNvGrpSpPr/>
          <p:nvPr/>
        </p:nvGrpSpPr>
        <p:grpSpPr>
          <a:xfrm>
            <a:off x="2628866" y="3220810"/>
            <a:ext cx="3608929" cy="1508105"/>
            <a:chOff x="349976" y="2088614"/>
            <a:chExt cx="3386162" cy="1508105"/>
          </a:xfrm>
        </p:grpSpPr>
        <p:sp>
          <p:nvSpPr>
            <p:cNvPr id="16" name="Speech Bubble: Rectangle with Corners Rounded 15">
              <a:extLst>
                <a:ext uri="{FF2B5EF4-FFF2-40B4-BE49-F238E27FC236}">
                  <a16:creationId xmlns:a16="http://schemas.microsoft.com/office/drawing/2014/main" id="{02C1BA4F-F2E4-492C-8438-06008D039CF7}"/>
                </a:ext>
              </a:extLst>
            </p:cNvPr>
            <p:cNvSpPr/>
            <p:nvPr/>
          </p:nvSpPr>
          <p:spPr>
            <a:xfrm>
              <a:off x="349976" y="2088614"/>
              <a:ext cx="3386162" cy="1508105"/>
            </a:xfrm>
            <a:prstGeom prst="wedgeRoundRectCallout">
              <a:avLst>
                <a:gd name="adj1" fmla="val -8414"/>
                <a:gd name="adj2" fmla="val 70099"/>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B13CF49-C5B8-497E-B747-2C36577A2331}"/>
                </a:ext>
              </a:extLst>
            </p:cNvPr>
            <p:cNvSpPr txBox="1"/>
            <p:nvPr/>
          </p:nvSpPr>
          <p:spPr>
            <a:xfrm>
              <a:off x="421550" y="2164692"/>
              <a:ext cx="3228814" cy="1292662"/>
            </a:xfrm>
            <a:prstGeom prst="rect">
              <a:avLst/>
            </a:prstGeom>
            <a:noFill/>
          </p:spPr>
          <p:txBody>
            <a:bodyPr wrap="square" rtlCol="0">
              <a:spAutoFit/>
            </a:bodyPr>
            <a:lstStyle/>
            <a:p>
              <a:r>
                <a:rPr lang="en-US" sz="1600" i="1" dirty="0"/>
                <a:t>I want to </a:t>
              </a:r>
              <a:r>
                <a:rPr lang="en-US" sz="1600" b="1" i="1" dirty="0"/>
                <a:t>play video games and get paid for it</a:t>
              </a:r>
              <a:r>
                <a:rPr lang="en-US" sz="1600" i="1" dirty="0"/>
                <a:t>. Playing video games for a career, you can </a:t>
              </a:r>
              <a:r>
                <a:rPr lang="en-US" sz="1600" b="1" i="1" dirty="0"/>
                <a:t>make a lot of money</a:t>
              </a:r>
              <a:r>
                <a:rPr lang="en-US" sz="1600" i="1" dirty="0"/>
                <a:t>, like on </a:t>
              </a:r>
              <a:r>
                <a:rPr lang="en-US" sz="1600" b="1" i="1" dirty="0"/>
                <a:t>YouTube</a:t>
              </a:r>
              <a:r>
                <a:rPr lang="en-US" sz="1600" i="1" dirty="0"/>
                <a:t>.</a:t>
              </a:r>
            </a:p>
            <a:p>
              <a:r>
                <a:rPr lang="en-US" sz="1400" dirty="0"/>
                <a:t>— Opportunity youth (New Cumberland, PA)</a:t>
              </a:r>
            </a:p>
          </p:txBody>
        </p:sp>
      </p:grpSp>
      <p:grpSp>
        <p:nvGrpSpPr>
          <p:cNvPr id="19" name="Group 18">
            <a:extLst>
              <a:ext uri="{FF2B5EF4-FFF2-40B4-BE49-F238E27FC236}">
                <a16:creationId xmlns:a16="http://schemas.microsoft.com/office/drawing/2014/main" id="{71C44EEE-EFD0-4051-A5E0-2198DE2DF2B0}"/>
              </a:ext>
            </a:extLst>
          </p:cNvPr>
          <p:cNvGrpSpPr/>
          <p:nvPr/>
        </p:nvGrpSpPr>
        <p:grpSpPr>
          <a:xfrm>
            <a:off x="5842537" y="4791630"/>
            <a:ext cx="4646558" cy="1103734"/>
            <a:chOff x="349977" y="2088613"/>
            <a:chExt cx="4359742" cy="1819168"/>
          </a:xfrm>
        </p:grpSpPr>
        <p:sp>
          <p:nvSpPr>
            <p:cNvPr id="20" name="Speech Bubble: Rectangle with Corners Rounded 19">
              <a:extLst>
                <a:ext uri="{FF2B5EF4-FFF2-40B4-BE49-F238E27FC236}">
                  <a16:creationId xmlns:a16="http://schemas.microsoft.com/office/drawing/2014/main" id="{81783570-3FCC-4BAA-8E0B-A75BC37CE871}"/>
                </a:ext>
              </a:extLst>
            </p:cNvPr>
            <p:cNvSpPr/>
            <p:nvPr/>
          </p:nvSpPr>
          <p:spPr>
            <a:xfrm>
              <a:off x="349977" y="2088613"/>
              <a:ext cx="4359742" cy="1819168"/>
            </a:xfrm>
            <a:prstGeom prst="wedgeRoundRectCallout">
              <a:avLst>
                <a:gd name="adj1" fmla="val -37662"/>
                <a:gd name="adj2" fmla="val -68947"/>
                <a:gd name="adj3" fmla="val 1666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6620B2C-4342-4CBA-921F-BFCA6FD0036B}"/>
                </a:ext>
              </a:extLst>
            </p:cNvPr>
            <p:cNvSpPr txBox="1"/>
            <p:nvPr/>
          </p:nvSpPr>
          <p:spPr>
            <a:xfrm>
              <a:off x="421550" y="2164692"/>
              <a:ext cx="4106199" cy="1046440"/>
            </a:xfrm>
            <a:prstGeom prst="rect">
              <a:avLst/>
            </a:prstGeom>
            <a:noFill/>
          </p:spPr>
          <p:txBody>
            <a:bodyPr wrap="square" rtlCol="0">
              <a:spAutoFit/>
            </a:bodyPr>
            <a:lstStyle/>
            <a:p>
              <a:r>
                <a:rPr lang="en-US" sz="1600" i="1" dirty="0">
                  <a:solidFill>
                    <a:srgbClr val="000000"/>
                  </a:solidFill>
                  <a:cs typeface="Calibri" panose="020F0502020204030204" pitchFamily="34" charset="0"/>
                </a:rPr>
                <a:t>It's very important to me that I get to </a:t>
              </a:r>
              <a:r>
                <a:rPr lang="en-US" sz="1600" b="1" i="1" dirty="0">
                  <a:solidFill>
                    <a:srgbClr val="000000"/>
                  </a:solidFill>
                  <a:cs typeface="Calibri" panose="020F0502020204030204" pitchFamily="34" charset="0"/>
                </a:rPr>
                <a:t>manage my own time </a:t>
              </a:r>
              <a:r>
                <a:rPr lang="en-US" sz="1600" i="1" dirty="0">
                  <a:solidFill>
                    <a:srgbClr val="000000"/>
                  </a:solidFill>
                  <a:cs typeface="Calibri" panose="020F0502020204030204" pitchFamily="34" charset="0"/>
                </a:rPr>
                <a:t>and</a:t>
              </a:r>
              <a:r>
                <a:rPr lang="en-US" sz="1600" b="1" i="1" dirty="0">
                  <a:solidFill>
                    <a:srgbClr val="000000"/>
                  </a:solidFill>
                  <a:cs typeface="Calibri" panose="020F0502020204030204" pitchFamily="34" charset="0"/>
                </a:rPr>
                <a:t> make my own money </a:t>
              </a:r>
              <a:r>
                <a:rPr lang="en-US" sz="1600" i="1" dirty="0">
                  <a:solidFill>
                    <a:srgbClr val="000000"/>
                  </a:solidFill>
                  <a:cs typeface="Calibri" panose="020F0502020204030204" pitchFamily="34" charset="0"/>
                </a:rPr>
                <a:t>and </a:t>
              </a:r>
              <a:r>
                <a:rPr lang="en-US" sz="1600" b="1" i="1" dirty="0">
                  <a:solidFill>
                    <a:srgbClr val="000000"/>
                  </a:solidFill>
                  <a:cs typeface="Calibri" panose="020F0502020204030204" pitchFamily="34" charset="0"/>
                </a:rPr>
                <a:t>be in control </a:t>
              </a:r>
              <a:r>
                <a:rPr lang="en-US" sz="1600" i="1" dirty="0">
                  <a:solidFill>
                    <a:srgbClr val="000000"/>
                  </a:solidFill>
                  <a:cs typeface="Calibri" panose="020F0502020204030204" pitchFamily="34" charset="0"/>
                </a:rPr>
                <a:t>of all that stuff.</a:t>
              </a:r>
            </a:p>
            <a:p>
              <a:r>
                <a:rPr lang="en-US" sz="1400" dirty="0"/>
                <a:t>— Under-/unemployed white men (New Cumberland, PA)</a:t>
              </a:r>
            </a:p>
          </p:txBody>
        </p:sp>
      </p:grpSp>
      <p:grpSp>
        <p:nvGrpSpPr>
          <p:cNvPr id="22" name="Group 21">
            <a:extLst>
              <a:ext uri="{FF2B5EF4-FFF2-40B4-BE49-F238E27FC236}">
                <a16:creationId xmlns:a16="http://schemas.microsoft.com/office/drawing/2014/main" id="{992A5FDF-3669-437B-8B48-9AD216D74311}"/>
              </a:ext>
            </a:extLst>
          </p:cNvPr>
          <p:cNvGrpSpPr/>
          <p:nvPr/>
        </p:nvGrpSpPr>
        <p:grpSpPr>
          <a:xfrm>
            <a:off x="7284216" y="3028621"/>
            <a:ext cx="3566729" cy="1614961"/>
            <a:chOff x="349976" y="2088614"/>
            <a:chExt cx="3346567" cy="1614961"/>
          </a:xfrm>
        </p:grpSpPr>
        <p:sp>
          <p:nvSpPr>
            <p:cNvPr id="23" name="Speech Bubble: Rectangle with Corners Rounded 22">
              <a:extLst>
                <a:ext uri="{FF2B5EF4-FFF2-40B4-BE49-F238E27FC236}">
                  <a16:creationId xmlns:a16="http://schemas.microsoft.com/office/drawing/2014/main" id="{C49BF73B-55CF-49C3-A049-095C6998E1EE}"/>
                </a:ext>
              </a:extLst>
            </p:cNvPr>
            <p:cNvSpPr/>
            <p:nvPr/>
          </p:nvSpPr>
          <p:spPr>
            <a:xfrm>
              <a:off x="349976" y="2088614"/>
              <a:ext cx="3346567" cy="1614961"/>
            </a:xfrm>
            <a:prstGeom prst="wedgeRoundRectCallout">
              <a:avLst>
                <a:gd name="adj1" fmla="val -72714"/>
                <a:gd name="adj2" fmla="val 11708"/>
                <a:gd name="adj3" fmla="val 16667"/>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C745C51-110A-4464-8F59-F48E7A85E2E9}"/>
                </a:ext>
              </a:extLst>
            </p:cNvPr>
            <p:cNvSpPr txBox="1"/>
            <p:nvPr/>
          </p:nvSpPr>
          <p:spPr>
            <a:xfrm>
              <a:off x="421550" y="2164692"/>
              <a:ext cx="3105421" cy="1538883"/>
            </a:xfrm>
            <a:prstGeom prst="rect">
              <a:avLst/>
            </a:prstGeom>
            <a:noFill/>
          </p:spPr>
          <p:txBody>
            <a:bodyPr wrap="square" rtlCol="0">
              <a:spAutoFit/>
            </a:bodyPr>
            <a:lstStyle/>
            <a:p>
              <a:r>
                <a:rPr lang="en-US" sz="1600" i="1" dirty="0">
                  <a:cs typeface="Calibri" panose="020F0502020204030204" pitchFamily="34" charset="0"/>
                </a:rPr>
                <a:t>You want to </a:t>
              </a:r>
              <a:r>
                <a:rPr lang="en-US" sz="1600" b="1" i="1" dirty="0">
                  <a:cs typeface="Calibri" panose="020F0502020204030204" pitchFamily="34" charset="0"/>
                </a:rPr>
                <a:t>be your own boss</a:t>
              </a:r>
              <a:r>
                <a:rPr lang="en-US" sz="1600" i="1" dirty="0">
                  <a:cs typeface="Calibri" panose="020F0502020204030204" pitchFamily="34" charset="0"/>
                </a:rPr>
                <a:t>. So, anything you're looking for should always be in your head. I'm working on this to better myself </a:t>
              </a:r>
              <a:r>
                <a:rPr lang="en-US" sz="1600" b="1" i="1" dirty="0">
                  <a:cs typeface="Calibri" panose="020F0502020204030204" pitchFamily="34" charset="0"/>
                </a:rPr>
                <a:t>so I don't have to work for anyone else</a:t>
              </a:r>
              <a:r>
                <a:rPr lang="en-US" sz="1600" i="1" dirty="0">
                  <a:cs typeface="Calibri" panose="020F0502020204030204" pitchFamily="34" charset="0"/>
                </a:rPr>
                <a:t>.</a:t>
              </a:r>
            </a:p>
            <a:p>
              <a:r>
                <a:rPr lang="en-US" sz="1400" dirty="0"/>
                <a:t>— Opportunity youth (Fort Lauderdale, FL)</a:t>
              </a:r>
            </a:p>
          </p:txBody>
        </p:sp>
      </p:grpSp>
      <p:grpSp>
        <p:nvGrpSpPr>
          <p:cNvPr id="5" name="Group 4">
            <a:extLst>
              <a:ext uri="{FF2B5EF4-FFF2-40B4-BE49-F238E27FC236}">
                <a16:creationId xmlns:a16="http://schemas.microsoft.com/office/drawing/2014/main" id="{A2BCB64B-A86D-4414-9136-D4033C516538}"/>
              </a:ext>
            </a:extLst>
          </p:cNvPr>
          <p:cNvGrpSpPr/>
          <p:nvPr/>
        </p:nvGrpSpPr>
        <p:grpSpPr>
          <a:xfrm>
            <a:off x="631362" y="5591564"/>
            <a:ext cx="3995008" cy="778265"/>
            <a:chOff x="408569" y="5578764"/>
            <a:chExt cx="3995008" cy="778265"/>
          </a:xfrm>
        </p:grpSpPr>
        <p:sp>
          <p:nvSpPr>
            <p:cNvPr id="2" name="Rectangle 1">
              <a:extLst>
                <a:ext uri="{FF2B5EF4-FFF2-40B4-BE49-F238E27FC236}">
                  <a16:creationId xmlns:a16="http://schemas.microsoft.com/office/drawing/2014/main" id="{4F453D58-963C-4FE8-A9EF-07D76B67107A}"/>
                </a:ext>
              </a:extLst>
            </p:cNvPr>
            <p:cNvSpPr/>
            <p:nvPr/>
          </p:nvSpPr>
          <p:spPr>
            <a:xfrm>
              <a:off x="408569" y="5578764"/>
              <a:ext cx="3995008" cy="77826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731BBE6-ED13-4625-A79F-C06E9961EE1A}"/>
                </a:ext>
              </a:extLst>
            </p:cNvPr>
            <p:cNvSpPr txBox="1"/>
            <p:nvPr/>
          </p:nvSpPr>
          <p:spPr>
            <a:xfrm>
              <a:off x="408570" y="5668080"/>
              <a:ext cx="3995007" cy="646331"/>
            </a:xfrm>
            <a:prstGeom prst="rect">
              <a:avLst/>
            </a:prstGeom>
            <a:noFill/>
          </p:spPr>
          <p:txBody>
            <a:bodyPr wrap="square" rtlCol="0">
              <a:spAutoFit/>
            </a:bodyPr>
            <a:lstStyle/>
            <a:p>
              <a:r>
                <a:rPr lang="en-US" b="1" dirty="0">
                  <a:solidFill>
                    <a:schemeClr val="accent1"/>
                  </a:solidFill>
                  <a:latin typeface="+mj-lt"/>
                </a:rPr>
                <a:t>6 of 8</a:t>
              </a:r>
              <a:r>
                <a:rPr lang="en-US" dirty="0">
                  <a:latin typeface="+mj-lt"/>
                </a:rPr>
                <a:t> focus groups discussed entrepreneurship as an ideal career path.</a:t>
              </a:r>
            </a:p>
          </p:txBody>
        </p:sp>
      </p:grpSp>
    </p:spTree>
    <p:extLst>
      <p:ext uri="{BB962C8B-B14F-4D97-AF65-F5344CB8AC3E}">
        <p14:creationId xmlns:p14="http://schemas.microsoft.com/office/powerpoint/2010/main" val="57717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825E0-A83A-44E1-92BB-275E4CEFBCCE}"/>
              </a:ext>
            </a:extLst>
          </p:cNvPr>
          <p:cNvSpPr>
            <a:spLocks noGrp="1"/>
          </p:cNvSpPr>
          <p:nvPr>
            <p:ph type="title"/>
          </p:nvPr>
        </p:nvSpPr>
        <p:spPr/>
        <p:txBody>
          <a:bodyPr/>
          <a:lstStyle/>
          <a:p>
            <a:r>
              <a:rPr lang="en-US" dirty="0">
                <a:latin typeface="+mj-lt"/>
              </a:rPr>
              <a:t>Community College Experiences and Attitudes</a:t>
            </a:r>
          </a:p>
        </p:txBody>
      </p:sp>
    </p:spTree>
    <p:extLst>
      <p:ext uri="{BB962C8B-B14F-4D97-AF65-F5344CB8AC3E}">
        <p14:creationId xmlns:p14="http://schemas.microsoft.com/office/powerpoint/2010/main" val="1057443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FC3020-5D1A-443F-9D11-2498F171DC74}"/>
              </a:ext>
            </a:extLst>
          </p:cNvPr>
          <p:cNvGrpSpPr/>
          <p:nvPr/>
        </p:nvGrpSpPr>
        <p:grpSpPr>
          <a:xfrm>
            <a:off x="1031875" y="964597"/>
            <a:ext cx="8128000" cy="5418667"/>
            <a:chOff x="1035123" y="1108959"/>
            <a:chExt cx="8128000" cy="5418667"/>
          </a:xfrm>
        </p:grpSpPr>
        <p:grpSp>
          <p:nvGrpSpPr>
            <p:cNvPr id="3" name="Group 2">
              <a:extLst>
                <a:ext uri="{FF2B5EF4-FFF2-40B4-BE49-F238E27FC236}">
                  <a16:creationId xmlns:a16="http://schemas.microsoft.com/office/drawing/2014/main" id="{3BF66301-2F8B-4578-AA72-DAF35BC4F750}"/>
                </a:ext>
              </a:extLst>
            </p:cNvPr>
            <p:cNvGrpSpPr/>
            <p:nvPr/>
          </p:nvGrpSpPr>
          <p:grpSpPr>
            <a:xfrm>
              <a:off x="1035123" y="1108959"/>
              <a:ext cx="8128000" cy="5418667"/>
              <a:chOff x="1891234" y="1215646"/>
              <a:chExt cx="8128000" cy="5418667"/>
            </a:xfrm>
          </p:grpSpPr>
          <p:graphicFrame>
            <p:nvGraphicFramePr>
              <p:cNvPr id="5" name="Chart 4">
                <a:extLst>
                  <a:ext uri="{FF2B5EF4-FFF2-40B4-BE49-F238E27FC236}">
                    <a16:creationId xmlns:a16="http://schemas.microsoft.com/office/drawing/2014/main" id="{7EC10583-AA48-448A-81C6-ADC3227F1581}"/>
                  </a:ext>
                </a:extLst>
              </p:cNvPr>
              <p:cNvGraphicFramePr/>
              <p:nvPr>
                <p:extLst>
                  <p:ext uri="{D42A27DB-BD31-4B8C-83A1-F6EECF244321}">
                    <p14:modId xmlns:p14="http://schemas.microsoft.com/office/powerpoint/2010/main" val="4144815064"/>
                  </p:ext>
                </p:extLst>
              </p:nvPr>
            </p:nvGraphicFramePr>
            <p:xfrm>
              <a:off x="1891234" y="121564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7993726-6B57-44B2-9786-38DF741DABAC}"/>
                  </a:ext>
                </a:extLst>
              </p:cNvPr>
              <p:cNvSpPr txBox="1"/>
              <p:nvPr/>
            </p:nvSpPr>
            <p:spPr>
              <a:xfrm>
                <a:off x="8117998" y="2054177"/>
                <a:ext cx="750647" cy="523220"/>
              </a:xfrm>
              <a:prstGeom prst="rect">
                <a:avLst/>
              </a:prstGeom>
              <a:noFill/>
            </p:spPr>
            <p:txBody>
              <a:bodyPr wrap="square" rtlCol="0">
                <a:spAutoFit/>
              </a:bodyPr>
              <a:lstStyle/>
              <a:p>
                <a:r>
                  <a:rPr lang="en-US" sz="1400" dirty="0">
                    <a:solidFill>
                      <a:prstClr val="black"/>
                    </a:solidFill>
                    <a:latin typeface="Calibri Light" panose="020F0302020204030204"/>
                  </a:rPr>
                  <a:t>59% positive</a:t>
                </a:r>
              </a:p>
            </p:txBody>
          </p:sp>
          <p:sp>
            <p:nvSpPr>
              <p:cNvPr id="7" name="TextBox 6">
                <a:extLst>
                  <a:ext uri="{FF2B5EF4-FFF2-40B4-BE49-F238E27FC236}">
                    <a16:creationId xmlns:a16="http://schemas.microsoft.com/office/drawing/2014/main" id="{4E57F36E-F634-463F-AD7D-EC7265A68AB2}"/>
                  </a:ext>
                </a:extLst>
              </p:cNvPr>
              <p:cNvSpPr txBox="1"/>
              <p:nvPr/>
            </p:nvSpPr>
            <p:spPr>
              <a:xfrm>
                <a:off x="8293616" y="4257193"/>
                <a:ext cx="750646" cy="523220"/>
              </a:xfrm>
              <a:prstGeom prst="rect">
                <a:avLst/>
              </a:prstGeom>
              <a:noFill/>
            </p:spPr>
            <p:txBody>
              <a:bodyPr wrap="square" rtlCol="0">
                <a:spAutoFit/>
              </a:bodyPr>
              <a:lstStyle/>
              <a:p>
                <a:r>
                  <a:rPr lang="en-US" sz="1400" dirty="0">
                    <a:solidFill>
                      <a:prstClr val="black"/>
                    </a:solidFill>
                    <a:latin typeface="Calibri Light" panose="020F0302020204030204"/>
                  </a:rPr>
                  <a:t>61% positive</a:t>
                </a:r>
              </a:p>
            </p:txBody>
          </p:sp>
          <p:sp>
            <p:nvSpPr>
              <p:cNvPr id="8" name="TextBox 7">
                <a:extLst>
                  <a:ext uri="{FF2B5EF4-FFF2-40B4-BE49-F238E27FC236}">
                    <a16:creationId xmlns:a16="http://schemas.microsoft.com/office/drawing/2014/main" id="{D8360AA5-997B-434A-8CC9-259CADA66100}"/>
                  </a:ext>
                </a:extLst>
              </p:cNvPr>
              <p:cNvSpPr txBox="1"/>
              <p:nvPr/>
            </p:nvSpPr>
            <p:spPr>
              <a:xfrm>
                <a:off x="8881497" y="5359548"/>
                <a:ext cx="750645" cy="523220"/>
              </a:xfrm>
              <a:prstGeom prst="rect">
                <a:avLst/>
              </a:prstGeom>
              <a:noFill/>
            </p:spPr>
            <p:txBody>
              <a:bodyPr wrap="square" rtlCol="0">
                <a:spAutoFit/>
              </a:bodyPr>
              <a:lstStyle/>
              <a:p>
                <a:r>
                  <a:rPr lang="en-US" sz="1400" dirty="0">
                    <a:solidFill>
                      <a:prstClr val="black"/>
                    </a:solidFill>
                    <a:latin typeface="Calibri Light" panose="020F0302020204030204"/>
                  </a:rPr>
                  <a:t>68% positive</a:t>
                </a:r>
              </a:p>
            </p:txBody>
          </p:sp>
        </p:grpSp>
        <p:sp>
          <p:nvSpPr>
            <p:cNvPr id="4" name="TextBox 3">
              <a:extLst>
                <a:ext uri="{FF2B5EF4-FFF2-40B4-BE49-F238E27FC236}">
                  <a16:creationId xmlns:a16="http://schemas.microsoft.com/office/drawing/2014/main" id="{568A9E68-CB30-4FFE-8CA8-77D9C1241C06}"/>
                </a:ext>
              </a:extLst>
            </p:cNvPr>
            <p:cNvSpPr txBox="1"/>
            <p:nvPr/>
          </p:nvSpPr>
          <p:spPr>
            <a:xfrm>
              <a:off x="6882950" y="3081287"/>
              <a:ext cx="750647" cy="523220"/>
            </a:xfrm>
            <a:prstGeom prst="rect">
              <a:avLst/>
            </a:prstGeom>
            <a:noFill/>
          </p:spPr>
          <p:txBody>
            <a:bodyPr wrap="square" rtlCol="0">
              <a:spAutoFit/>
            </a:bodyPr>
            <a:lstStyle/>
            <a:p>
              <a:r>
                <a:rPr lang="en-US" sz="1400" dirty="0">
                  <a:solidFill>
                    <a:prstClr val="black"/>
                  </a:solidFill>
                  <a:latin typeface="Calibri Light" panose="020F0302020204030204"/>
                </a:rPr>
                <a:t>54% positive</a:t>
              </a:r>
            </a:p>
          </p:txBody>
        </p:sp>
      </p:grpSp>
      <p:sp>
        <p:nvSpPr>
          <p:cNvPr id="9" name="Title 1">
            <a:extLst>
              <a:ext uri="{FF2B5EF4-FFF2-40B4-BE49-F238E27FC236}">
                <a16:creationId xmlns:a16="http://schemas.microsoft.com/office/drawing/2014/main" id="{BB326898-5F2F-416B-A415-4318E10E7C7A}"/>
              </a:ext>
            </a:extLst>
          </p:cNvPr>
          <p:cNvSpPr txBox="1">
            <a:spLocks/>
          </p:cNvSpPr>
          <p:nvPr/>
        </p:nvSpPr>
        <p:spPr>
          <a:xfrm>
            <a:off x="838200" y="365125"/>
            <a:ext cx="10515600" cy="6889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tx2"/>
                </a:solidFill>
              </a:rPr>
              <a:t>Familiarity with Community College Leads to More Positive Impressions of These Institutions</a:t>
            </a:r>
          </a:p>
        </p:txBody>
      </p:sp>
      <p:sp>
        <p:nvSpPr>
          <p:cNvPr id="10" name="TextBox 9">
            <a:extLst>
              <a:ext uri="{FF2B5EF4-FFF2-40B4-BE49-F238E27FC236}">
                <a16:creationId xmlns:a16="http://schemas.microsoft.com/office/drawing/2014/main" id="{5BED3A21-6B2A-460D-AA42-A98161D671AD}"/>
              </a:ext>
            </a:extLst>
          </p:cNvPr>
          <p:cNvSpPr txBox="1"/>
          <p:nvPr/>
        </p:nvSpPr>
        <p:spPr>
          <a:xfrm>
            <a:off x="8378099" y="1269330"/>
            <a:ext cx="3048777" cy="338554"/>
          </a:xfrm>
          <a:prstGeom prst="rect">
            <a:avLst/>
          </a:prstGeom>
          <a:noFill/>
        </p:spPr>
        <p:txBody>
          <a:bodyPr wrap="square" rtlCol="0">
            <a:spAutoFit/>
          </a:bodyPr>
          <a:lstStyle/>
          <a:p>
            <a:pPr algn="ctr">
              <a:defRPr/>
            </a:pPr>
            <a:r>
              <a:rPr lang="en-US" sz="1600" i="1" dirty="0">
                <a:solidFill>
                  <a:srgbClr val="44546A"/>
                </a:solidFill>
              </a:rPr>
              <a:t>Factors that Increase Positivity</a:t>
            </a:r>
          </a:p>
        </p:txBody>
      </p:sp>
      <p:sp>
        <p:nvSpPr>
          <p:cNvPr id="11" name="TextBox 10">
            <a:extLst>
              <a:ext uri="{FF2B5EF4-FFF2-40B4-BE49-F238E27FC236}">
                <a16:creationId xmlns:a16="http://schemas.microsoft.com/office/drawing/2014/main" id="{1DE04DD4-9CE3-458D-9384-037F1CA834EF}"/>
              </a:ext>
            </a:extLst>
          </p:cNvPr>
          <p:cNvSpPr txBox="1"/>
          <p:nvPr/>
        </p:nvSpPr>
        <p:spPr>
          <a:xfrm>
            <a:off x="8332554" y="1657578"/>
            <a:ext cx="3139867" cy="830997"/>
          </a:xfrm>
          <a:prstGeom prst="wedgeRectCallout">
            <a:avLst>
              <a:gd name="adj1" fmla="val -65867"/>
              <a:gd name="adj2" fmla="val -5564"/>
            </a:avLst>
          </a:prstGeom>
          <a:noFill/>
          <a:ln>
            <a:solidFill>
              <a:schemeClr val="tx2"/>
            </a:solidFill>
          </a:ln>
        </p:spPr>
        <p:txBody>
          <a:bodyPr wrap="square" rtlCol="0">
            <a:spAutoFit/>
          </a:bodyPr>
          <a:lstStyle/>
          <a:p>
            <a:pPr marL="285750" indent="-285750">
              <a:buFont typeface="Arial" panose="020B0604020202020204" pitchFamily="34" charset="0"/>
              <a:buChar char="•"/>
              <a:defRPr/>
            </a:pPr>
            <a:r>
              <a:rPr lang="en-US" sz="1200" dirty="0">
                <a:solidFill>
                  <a:prstClr val="black"/>
                </a:solidFill>
              </a:rPr>
              <a:t>Familiarity with community college</a:t>
            </a:r>
          </a:p>
          <a:p>
            <a:pPr marL="285750" indent="-285750">
              <a:buFont typeface="Arial" panose="020B0604020202020204" pitchFamily="34" charset="0"/>
              <a:buChar char="•"/>
              <a:defRPr/>
            </a:pPr>
            <a:r>
              <a:rPr lang="en-US" sz="1200" dirty="0">
                <a:solidFill>
                  <a:prstClr val="black"/>
                </a:solidFill>
              </a:rPr>
              <a:t>Attended community college</a:t>
            </a:r>
          </a:p>
          <a:p>
            <a:pPr marL="285750" indent="-285750">
              <a:buFont typeface="Arial" panose="020B0604020202020204" pitchFamily="34" charset="0"/>
              <a:buChar char="•"/>
              <a:defRPr/>
            </a:pPr>
            <a:r>
              <a:rPr lang="en-US" sz="1200" dirty="0">
                <a:solidFill>
                  <a:prstClr val="black"/>
                </a:solidFill>
              </a:rPr>
              <a:t>Work 40+ hours, 1 job </a:t>
            </a:r>
          </a:p>
          <a:p>
            <a:pPr marL="285750" indent="-285750">
              <a:buFont typeface="Arial" panose="020B0604020202020204" pitchFamily="34" charset="0"/>
              <a:buChar char="•"/>
              <a:defRPr/>
            </a:pPr>
            <a:r>
              <a:rPr lang="en-US" sz="1200" dirty="0">
                <a:solidFill>
                  <a:prstClr val="black"/>
                </a:solidFill>
              </a:rPr>
              <a:t>Income greater than $26,000</a:t>
            </a:r>
          </a:p>
        </p:txBody>
      </p:sp>
      <p:sp>
        <p:nvSpPr>
          <p:cNvPr id="12" name="TextBox 11">
            <a:extLst>
              <a:ext uri="{FF2B5EF4-FFF2-40B4-BE49-F238E27FC236}">
                <a16:creationId xmlns:a16="http://schemas.microsoft.com/office/drawing/2014/main" id="{7810F9AA-C5FF-40A5-AEFE-2EE1C36518A7}"/>
              </a:ext>
            </a:extLst>
          </p:cNvPr>
          <p:cNvSpPr txBox="1"/>
          <p:nvPr/>
        </p:nvSpPr>
        <p:spPr>
          <a:xfrm>
            <a:off x="8326217" y="2789843"/>
            <a:ext cx="3139866" cy="830997"/>
          </a:xfrm>
          <a:prstGeom prst="wedgeRectCallout">
            <a:avLst>
              <a:gd name="adj1" fmla="val -73673"/>
              <a:gd name="adj2" fmla="val -6698"/>
            </a:avLst>
          </a:prstGeom>
          <a:noFill/>
          <a:ln>
            <a:solidFill>
              <a:schemeClr val="tx2"/>
            </a:solidFill>
          </a:ln>
        </p:spPr>
        <p:txBody>
          <a:bodyPr wrap="square" rtlCol="0">
            <a:spAutoFit/>
          </a:bodyPr>
          <a:lstStyle/>
          <a:p>
            <a:pPr marL="285750" indent="-285750">
              <a:buFont typeface="Arial" panose="020B0604020202020204" pitchFamily="34" charset="0"/>
              <a:buChar char="•"/>
              <a:defRPr/>
            </a:pPr>
            <a:r>
              <a:rPr lang="en-US" sz="1200" dirty="0">
                <a:solidFill>
                  <a:prstClr val="black"/>
                </a:solidFill>
              </a:rPr>
              <a:t>Familiarity with community college</a:t>
            </a:r>
          </a:p>
          <a:p>
            <a:pPr marL="285750" indent="-285750">
              <a:buFont typeface="Arial" panose="020B0604020202020204" pitchFamily="34" charset="0"/>
              <a:buChar char="•"/>
              <a:defRPr/>
            </a:pPr>
            <a:r>
              <a:rPr lang="en-US" sz="1200" dirty="0">
                <a:solidFill>
                  <a:prstClr val="black"/>
                </a:solidFill>
              </a:rPr>
              <a:t>Attended community college</a:t>
            </a:r>
          </a:p>
          <a:p>
            <a:pPr marL="285750" indent="-285750">
              <a:buFont typeface="Arial" panose="020B0604020202020204" pitchFamily="34" charset="0"/>
              <a:buChar char="•"/>
              <a:defRPr/>
            </a:pPr>
            <a:r>
              <a:rPr lang="en-US" sz="1200" dirty="0">
                <a:solidFill>
                  <a:prstClr val="black"/>
                </a:solidFill>
              </a:rPr>
              <a:t>Male</a:t>
            </a:r>
          </a:p>
          <a:p>
            <a:pPr marL="285750" indent="-285750">
              <a:buFont typeface="Arial" panose="020B0604020202020204" pitchFamily="34" charset="0"/>
              <a:buChar char="•"/>
              <a:defRPr/>
            </a:pPr>
            <a:r>
              <a:rPr lang="en-US" sz="1200" dirty="0">
                <a:solidFill>
                  <a:prstClr val="black"/>
                </a:solidFill>
              </a:rPr>
              <a:t>Interest in STEM careers </a:t>
            </a:r>
          </a:p>
        </p:txBody>
      </p:sp>
      <p:sp>
        <p:nvSpPr>
          <p:cNvPr id="13" name="TextBox 12">
            <a:extLst>
              <a:ext uri="{FF2B5EF4-FFF2-40B4-BE49-F238E27FC236}">
                <a16:creationId xmlns:a16="http://schemas.microsoft.com/office/drawing/2014/main" id="{BB76E06C-CB27-4E34-94F3-83F89385F59C}"/>
              </a:ext>
            </a:extLst>
          </p:cNvPr>
          <p:cNvSpPr txBox="1"/>
          <p:nvPr/>
        </p:nvSpPr>
        <p:spPr>
          <a:xfrm>
            <a:off x="8326216" y="4012537"/>
            <a:ext cx="3139866" cy="461665"/>
          </a:xfrm>
          <a:prstGeom prst="wedgeRectCallout">
            <a:avLst>
              <a:gd name="adj1" fmla="val -59262"/>
              <a:gd name="adj2" fmla="val -799"/>
            </a:avLst>
          </a:prstGeom>
          <a:noFill/>
          <a:ln>
            <a:solidFill>
              <a:schemeClr val="tx2"/>
            </a:solidFill>
          </a:ln>
        </p:spPr>
        <p:txBody>
          <a:bodyPr wrap="square" rtlCol="0">
            <a:spAutoFit/>
          </a:bodyPr>
          <a:lstStyle/>
          <a:p>
            <a:pPr marL="285750" indent="-285750">
              <a:buFont typeface="Arial" panose="020B0604020202020204" pitchFamily="34" charset="0"/>
              <a:buChar char="•"/>
              <a:defRPr/>
            </a:pPr>
            <a:r>
              <a:rPr lang="en-US" sz="1200" dirty="0">
                <a:solidFill>
                  <a:prstClr val="black"/>
                </a:solidFill>
              </a:rPr>
              <a:t>Familiarity with community college</a:t>
            </a:r>
          </a:p>
          <a:p>
            <a:pPr marL="285750" indent="-285750">
              <a:buFont typeface="Arial" panose="020B0604020202020204" pitchFamily="34" charset="0"/>
              <a:buChar char="•"/>
              <a:defRPr/>
            </a:pPr>
            <a:r>
              <a:rPr lang="en-US" sz="1200" dirty="0">
                <a:solidFill>
                  <a:prstClr val="black"/>
                </a:solidFill>
              </a:rPr>
              <a:t>Attended community college</a:t>
            </a:r>
          </a:p>
        </p:txBody>
      </p:sp>
      <p:sp>
        <p:nvSpPr>
          <p:cNvPr id="14" name="TextBox 13">
            <a:extLst>
              <a:ext uri="{FF2B5EF4-FFF2-40B4-BE49-F238E27FC236}">
                <a16:creationId xmlns:a16="http://schemas.microsoft.com/office/drawing/2014/main" id="{41F60342-8266-4771-B2AC-BDC46762AC63}"/>
              </a:ext>
            </a:extLst>
          </p:cNvPr>
          <p:cNvSpPr txBox="1"/>
          <p:nvPr/>
        </p:nvSpPr>
        <p:spPr>
          <a:xfrm>
            <a:off x="8831193" y="5013927"/>
            <a:ext cx="2641228" cy="646331"/>
          </a:xfrm>
          <a:prstGeom prst="wedgeRectCallout">
            <a:avLst>
              <a:gd name="adj1" fmla="val -61164"/>
              <a:gd name="adj2" fmla="val -4592"/>
            </a:avLst>
          </a:prstGeom>
          <a:noFill/>
          <a:ln>
            <a:solidFill>
              <a:schemeClr val="tx2"/>
            </a:solidFill>
          </a:ln>
        </p:spPr>
        <p:txBody>
          <a:bodyPr wrap="square" rtlCol="0">
            <a:spAutoFit/>
          </a:bodyPr>
          <a:lstStyle/>
          <a:p>
            <a:pPr marL="285750" indent="-285750">
              <a:buFont typeface="Arial" panose="020B0604020202020204" pitchFamily="34" charset="0"/>
              <a:buChar char="•"/>
              <a:defRPr/>
            </a:pPr>
            <a:r>
              <a:rPr lang="en-US" sz="1200" dirty="0">
                <a:solidFill>
                  <a:prstClr val="black"/>
                </a:solidFill>
              </a:rPr>
              <a:t>Familiarity with community college</a:t>
            </a:r>
          </a:p>
          <a:p>
            <a:pPr marL="285750" indent="-285750">
              <a:buFont typeface="Arial" panose="020B0604020202020204" pitchFamily="34" charset="0"/>
              <a:buChar char="•"/>
              <a:defRPr/>
            </a:pPr>
            <a:r>
              <a:rPr lang="en-US" sz="1200" dirty="0">
                <a:solidFill>
                  <a:prstClr val="black"/>
                </a:solidFill>
              </a:rPr>
              <a:t>Attended community college</a:t>
            </a:r>
          </a:p>
          <a:p>
            <a:pPr marL="285750" indent="-285750">
              <a:buFont typeface="Arial" panose="020B0604020202020204" pitchFamily="34" charset="0"/>
              <a:buChar char="•"/>
              <a:defRPr/>
            </a:pPr>
            <a:r>
              <a:rPr lang="en-US" sz="1200" dirty="0">
                <a:solidFill>
                  <a:prstClr val="black"/>
                </a:solidFill>
              </a:rPr>
              <a:t>Employed</a:t>
            </a:r>
          </a:p>
        </p:txBody>
      </p:sp>
      <p:grpSp>
        <p:nvGrpSpPr>
          <p:cNvPr id="15" name="Group 14">
            <a:extLst>
              <a:ext uri="{FF2B5EF4-FFF2-40B4-BE49-F238E27FC236}">
                <a16:creationId xmlns:a16="http://schemas.microsoft.com/office/drawing/2014/main" id="{4850551D-1023-422F-87F7-64B276BD346E}"/>
              </a:ext>
            </a:extLst>
          </p:cNvPr>
          <p:cNvGrpSpPr/>
          <p:nvPr/>
        </p:nvGrpSpPr>
        <p:grpSpPr>
          <a:xfrm>
            <a:off x="1663031" y="1577107"/>
            <a:ext cx="420486" cy="3714369"/>
            <a:chOff x="3883432" y="1876032"/>
            <a:chExt cx="420486" cy="3714369"/>
          </a:xfrm>
        </p:grpSpPr>
        <p:pic>
          <p:nvPicPr>
            <p:cNvPr id="16" name="Graphic 15" descr="User">
              <a:extLst>
                <a:ext uri="{FF2B5EF4-FFF2-40B4-BE49-F238E27FC236}">
                  <a16:creationId xmlns:a16="http://schemas.microsoft.com/office/drawing/2014/main" id="{99A58BE0-6583-4B03-B1FF-11C15731C4F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83433" y="1876032"/>
              <a:ext cx="420485" cy="420485"/>
            </a:xfrm>
            <a:prstGeom prst="rect">
              <a:avLst/>
            </a:prstGeom>
          </p:spPr>
        </p:pic>
        <p:pic>
          <p:nvPicPr>
            <p:cNvPr id="17" name="Graphic 16" descr="User">
              <a:extLst>
                <a:ext uri="{FF2B5EF4-FFF2-40B4-BE49-F238E27FC236}">
                  <a16:creationId xmlns:a16="http://schemas.microsoft.com/office/drawing/2014/main" id="{41EF787A-89EF-4FF0-9DFD-5C934FE16D6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83433" y="2973993"/>
              <a:ext cx="420485" cy="420485"/>
            </a:xfrm>
            <a:prstGeom prst="rect">
              <a:avLst/>
            </a:prstGeom>
          </p:spPr>
        </p:pic>
        <p:pic>
          <p:nvPicPr>
            <p:cNvPr id="18" name="Graphic 17" descr="Users">
              <a:extLst>
                <a:ext uri="{FF2B5EF4-FFF2-40B4-BE49-F238E27FC236}">
                  <a16:creationId xmlns:a16="http://schemas.microsoft.com/office/drawing/2014/main" id="{2E7D03B5-C694-4212-8152-475B661E3AD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83432" y="5169915"/>
              <a:ext cx="420486" cy="420486"/>
            </a:xfrm>
            <a:prstGeom prst="rect">
              <a:avLst/>
            </a:prstGeom>
          </p:spPr>
        </p:pic>
        <p:pic>
          <p:nvPicPr>
            <p:cNvPr id="19" name="Graphic 18" descr="User">
              <a:extLst>
                <a:ext uri="{FF2B5EF4-FFF2-40B4-BE49-F238E27FC236}">
                  <a16:creationId xmlns:a16="http://schemas.microsoft.com/office/drawing/2014/main" id="{E97A8F7E-AD1B-443B-9F82-5A9AAD55D25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83433" y="4071954"/>
              <a:ext cx="420485" cy="420485"/>
            </a:xfrm>
            <a:prstGeom prst="rect">
              <a:avLst/>
            </a:prstGeom>
          </p:spPr>
        </p:pic>
      </p:grpSp>
    </p:spTree>
    <p:extLst>
      <p:ext uri="{BB962C8B-B14F-4D97-AF65-F5344CB8AC3E}">
        <p14:creationId xmlns:p14="http://schemas.microsoft.com/office/powerpoint/2010/main" val="97123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696E-1334-4576-9B62-C36270D6C86F}"/>
              </a:ext>
            </a:extLst>
          </p:cNvPr>
          <p:cNvSpPr txBox="1">
            <a:spLocks/>
          </p:cNvSpPr>
          <p:nvPr/>
        </p:nvSpPr>
        <p:spPr>
          <a:xfrm>
            <a:off x="838200" y="365125"/>
            <a:ext cx="10515600" cy="6889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tx2"/>
                </a:solidFill>
              </a:rPr>
              <a:t>But Target Populations Are Less Familiar with Community Colleges Than the General Population</a:t>
            </a:r>
          </a:p>
        </p:txBody>
      </p:sp>
      <p:grpSp>
        <p:nvGrpSpPr>
          <p:cNvPr id="3" name="Group 2">
            <a:extLst>
              <a:ext uri="{FF2B5EF4-FFF2-40B4-BE49-F238E27FC236}">
                <a16:creationId xmlns:a16="http://schemas.microsoft.com/office/drawing/2014/main" id="{650BDF86-FABB-46BC-9919-F96BAE1B22AC}"/>
              </a:ext>
            </a:extLst>
          </p:cNvPr>
          <p:cNvGrpSpPr/>
          <p:nvPr/>
        </p:nvGrpSpPr>
        <p:grpSpPr>
          <a:xfrm>
            <a:off x="-165901" y="2184770"/>
            <a:ext cx="3637968" cy="2012101"/>
            <a:chOff x="398463" y="2100712"/>
            <a:chExt cx="3306552" cy="1828800"/>
          </a:xfrm>
        </p:grpSpPr>
        <p:graphicFrame>
          <p:nvGraphicFramePr>
            <p:cNvPr id="4" name="Chart 3">
              <a:extLst>
                <a:ext uri="{FF2B5EF4-FFF2-40B4-BE49-F238E27FC236}">
                  <a16:creationId xmlns:a16="http://schemas.microsoft.com/office/drawing/2014/main" id="{495C64A5-7240-4527-B098-8AE323BF348F}"/>
                </a:ext>
              </a:extLst>
            </p:cNvPr>
            <p:cNvGraphicFramePr/>
            <p:nvPr/>
          </p:nvGraphicFramePr>
          <p:xfrm>
            <a:off x="398463" y="2100712"/>
            <a:ext cx="3306552" cy="1828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113C7DB-F760-4338-8F8C-6B3873D540A1}"/>
                </a:ext>
              </a:extLst>
            </p:cNvPr>
            <p:cNvSpPr txBox="1"/>
            <p:nvPr/>
          </p:nvSpPr>
          <p:spPr>
            <a:xfrm>
              <a:off x="1588183" y="2722725"/>
              <a:ext cx="927113" cy="584775"/>
            </a:xfrm>
            <a:prstGeom prst="rect">
              <a:avLst/>
            </a:prstGeom>
            <a:noFill/>
          </p:spPr>
          <p:txBody>
            <a:bodyPr wrap="none" rtlCol="0">
              <a:spAutoFit/>
            </a:bodyPr>
            <a:lstStyle/>
            <a:p>
              <a:pPr algn="ctr">
                <a:defRPr/>
              </a:pPr>
              <a:r>
                <a:rPr lang="en-US" b="1" dirty="0">
                  <a:solidFill>
                    <a:srgbClr val="44546A"/>
                  </a:solidFill>
                  <a:cs typeface="Calibri" panose="020F0502020204030204" pitchFamily="34" charset="0"/>
                </a:rPr>
                <a:t>43% </a:t>
              </a:r>
            </a:p>
            <a:p>
              <a:pPr algn="ctr">
                <a:defRPr/>
              </a:pPr>
              <a:r>
                <a:rPr lang="en-US" sz="1400" dirty="0">
                  <a:solidFill>
                    <a:srgbClr val="44546A"/>
                  </a:solidFill>
                  <a:cs typeface="Calibri" panose="020F0502020204030204" pitchFamily="34" charset="0"/>
                </a:rPr>
                <a:t>unfamiliar</a:t>
              </a:r>
            </a:p>
          </p:txBody>
        </p:sp>
      </p:grpSp>
      <p:grpSp>
        <p:nvGrpSpPr>
          <p:cNvPr id="23" name="Group 22">
            <a:extLst>
              <a:ext uri="{FF2B5EF4-FFF2-40B4-BE49-F238E27FC236}">
                <a16:creationId xmlns:a16="http://schemas.microsoft.com/office/drawing/2014/main" id="{363651CD-6679-41FE-9350-F1D292C38C57}"/>
              </a:ext>
            </a:extLst>
          </p:cNvPr>
          <p:cNvGrpSpPr/>
          <p:nvPr/>
        </p:nvGrpSpPr>
        <p:grpSpPr>
          <a:xfrm>
            <a:off x="3185593" y="2205089"/>
            <a:ext cx="3637968" cy="2012101"/>
            <a:chOff x="3074401" y="2100712"/>
            <a:chExt cx="3306552" cy="1828800"/>
          </a:xfrm>
        </p:grpSpPr>
        <p:graphicFrame>
          <p:nvGraphicFramePr>
            <p:cNvPr id="6" name="Chart 5">
              <a:extLst>
                <a:ext uri="{FF2B5EF4-FFF2-40B4-BE49-F238E27FC236}">
                  <a16:creationId xmlns:a16="http://schemas.microsoft.com/office/drawing/2014/main" id="{0C7C6137-BFC4-432F-B7ED-794383BC0440}"/>
                </a:ext>
              </a:extLst>
            </p:cNvPr>
            <p:cNvGraphicFramePr/>
            <p:nvPr>
              <p:extLst>
                <p:ext uri="{D42A27DB-BD31-4B8C-83A1-F6EECF244321}">
                  <p14:modId xmlns:p14="http://schemas.microsoft.com/office/powerpoint/2010/main" val="2966586632"/>
                </p:ext>
              </p:extLst>
            </p:nvPr>
          </p:nvGraphicFramePr>
          <p:xfrm>
            <a:off x="3074401" y="2100712"/>
            <a:ext cx="3306552" cy="1828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632CF1E-CC47-499C-AF8B-FCAADD6E1018}"/>
                </a:ext>
              </a:extLst>
            </p:cNvPr>
            <p:cNvSpPr txBox="1"/>
            <p:nvPr/>
          </p:nvSpPr>
          <p:spPr>
            <a:xfrm>
              <a:off x="4264121" y="2722725"/>
              <a:ext cx="927113" cy="584775"/>
            </a:xfrm>
            <a:prstGeom prst="rect">
              <a:avLst/>
            </a:prstGeom>
            <a:noFill/>
          </p:spPr>
          <p:txBody>
            <a:bodyPr wrap="none" rtlCol="0">
              <a:spAutoFit/>
            </a:bodyPr>
            <a:lstStyle/>
            <a:p>
              <a:pPr algn="ctr">
                <a:defRPr/>
              </a:pPr>
              <a:r>
                <a:rPr lang="en-US" b="1" dirty="0">
                  <a:solidFill>
                    <a:srgbClr val="44546A"/>
                  </a:solidFill>
                  <a:cs typeface="Calibri" panose="020F0502020204030204" pitchFamily="34" charset="0"/>
                </a:rPr>
                <a:t>45% </a:t>
              </a:r>
            </a:p>
            <a:p>
              <a:pPr algn="ctr">
                <a:defRPr/>
              </a:pPr>
              <a:r>
                <a:rPr lang="en-US" sz="1400" dirty="0">
                  <a:solidFill>
                    <a:srgbClr val="44546A"/>
                  </a:solidFill>
                  <a:cs typeface="Calibri" panose="020F0502020204030204" pitchFamily="34" charset="0"/>
                </a:rPr>
                <a:t>unfamiliar</a:t>
              </a:r>
            </a:p>
          </p:txBody>
        </p:sp>
      </p:grpSp>
      <p:grpSp>
        <p:nvGrpSpPr>
          <p:cNvPr id="8" name="Group 7">
            <a:extLst>
              <a:ext uri="{FF2B5EF4-FFF2-40B4-BE49-F238E27FC236}">
                <a16:creationId xmlns:a16="http://schemas.microsoft.com/office/drawing/2014/main" id="{2926EC60-7B91-41D9-B648-717872B5BB99}"/>
              </a:ext>
            </a:extLst>
          </p:cNvPr>
          <p:cNvGrpSpPr/>
          <p:nvPr/>
        </p:nvGrpSpPr>
        <p:grpSpPr>
          <a:xfrm>
            <a:off x="1550118" y="4554340"/>
            <a:ext cx="3599211" cy="1990665"/>
            <a:chOff x="1905588" y="4460640"/>
            <a:chExt cx="3306552" cy="1828800"/>
          </a:xfrm>
        </p:grpSpPr>
        <p:graphicFrame>
          <p:nvGraphicFramePr>
            <p:cNvPr id="9" name="Chart 8">
              <a:extLst>
                <a:ext uri="{FF2B5EF4-FFF2-40B4-BE49-F238E27FC236}">
                  <a16:creationId xmlns:a16="http://schemas.microsoft.com/office/drawing/2014/main" id="{6719DA8D-87A4-49CC-8596-6CE46474061C}"/>
                </a:ext>
              </a:extLst>
            </p:cNvPr>
            <p:cNvGraphicFramePr/>
            <p:nvPr>
              <p:extLst>
                <p:ext uri="{D42A27DB-BD31-4B8C-83A1-F6EECF244321}">
                  <p14:modId xmlns:p14="http://schemas.microsoft.com/office/powerpoint/2010/main" val="3635662524"/>
                </p:ext>
              </p:extLst>
            </p:nvPr>
          </p:nvGraphicFramePr>
          <p:xfrm>
            <a:off x="1905588" y="4460640"/>
            <a:ext cx="3306552" cy="18288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B82B77F0-CDF4-4877-9997-DB0AB209E104}"/>
                </a:ext>
              </a:extLst>
            </p:cNvPr>
            <p:cNvSpPr txBox="1"/>
            <p:nvPr/>
          </p:nvSpPr>
          <p:spPr>
            <a:xfrm>
              <a:off x="3085561" y="5072073"/>
              <a:ext cx="946606" cy="584775"/>
            </a:xfrm>
            <a:prstGeom prst="rect">
              <a:avLst/>
            </a:prstGeom>
            <a:noFill/>
          </p:spPr>
          <p:txBody>
            <a:bodyPr wrap="square" rtlCol="0">
              <a:spAutoFit/>
            </a:bodyPr>
            <a:lstStyle/>
            <a:p>
              <a:pPr algn="ctr">
                <a:defRPr/>
              </a:pPr>
              <a:r>
                <a:rPr lang="en-US" b="1" dirty="0">
                  <a:solidFill>
                    <a:srgbClr val="44546A"/>
                  </a:solidFill>
                  <a:cs typeface="Calibri" panose="020F0502020204030204" pitchFamily="34" charset="0"/>
                </a:rPr>
                <a:t>37% </a:t>
              </a:r>
            </a:p>
            <a:p>
              <a:pPr algn="ctr">
                <a:defRPr/>
              </a:pPr>
              <a:r>
                <a:rPr lang="en-US" sz="1400" dirty="0">
                  <a:solidFill>
                    <a:srgbClr val="44546A"/>
                  </a:solidFill>
                  <a:cs typeface="Calibri" panose="020F0502020204030204" pitchFamily="34" charset="0"/>
                </a:rPr>
                <a:t>unfamiliar</a:t>
              </a:r>
            </a:p>
          </p:txBody>
        </p:sp>
      </p:grpSp>
      <p:grpSp>
        <p:nvGrpSpPr>
          <p:cNvPr id="24" name="Group 23">
            <a:extLst>
              <a:ext uri="{FF2B5EF4-FFF2-40B4-BE49-F238E27FC236}">
                <a16:creationId xmlns:a16="http://schemas.microsoft.com/office/drawing/2014/main" id="{0877D2AB-4A52-409A-9E3B-63E3705C2B33}"/>
              </a:ext>
            </a:extLst>
          </p:cNvPr>
          <p:cNvGrpSpPr/>
          <p:nvPr/>
        </p:nvGrpSpPr>
        <p:grpSpPr>
          <a:xfrm>
            <a:off x="7664974" y="2133430"/>
            <a:ext cx="3142102" cy="2749340"/>
            <a:chOff x="7207421" y="2037891"/>
            <a:chExt cx="3657600" cy="3200400"/>
          </a:xfrm>
        </p:grpSpPr>
        <p:graphicFrame>
          <p:nvGraphicFramePr>
            <p:cNvPr id="11" name="Chart 10">
              <a:extLst>
                <a:ext uri="{FF2B5EF4-FFF2-40B4-BE49-F238E27FC236}">
                  <a16:creationId xmlns:a16="http://schemas.microsoft.com/office/drawing/2014/main" id="{14F8AC68-1A12-42DF-B4D1-991439DA6200}"/>
                </a:ext>
              </a:extLst>
            </p:cNvPr>
            <p:cNvGraphicFramePr/>
            <p:nvPr>
              <p:extLst>
                <p:ext uri="{D42A27DB-BD31-4B8C-83A1-F6EECF244321}">
                  <p14:modId xmlns:p14="http://schemas.microsoft.com/office/powerpoint/2010/main" val="936229778"/>
                </p:ext>
              </p:extLst>
            </p:nvPr>
          </p:nvGraphicFramePr>
          <p:xfrm>
            <a:off x="7207421" y="2037891"/>
            <a:ext cx="3657600" cy="320040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9150F2E8-4706-4CAE-B3BB-5F8BBFC34DEF}"/>
                </a:ext>
              </a:extLst>
            </p:cNvPr>
            <p:cNvSpPr txBox="1"/>
            <p:nvPr/>
          </p:nvSpPr>
          <p:spPr>
            <a:xfrm>
              <a:off x="8467508" y="3268759"/>
              <a:ext cx="1137427" cy="738664"/>
            </a:xfrm>
            <a:prstGeom prst="rect">
              <a:avLst/>
            </a:prstGeom>
            <a:noFill/>
          </p:spPr>
          <p:txBody>
            <a:bodyPr wrap="none" rtlCol="0">
              <a:spAutoFit/>
            </a:bodyPr>
            <a:lstStyle/>
            <a:p>
              <a:pPr algn="ctr">
                <a:defRPr/>
              </a:pPr>
              <a:r>
                <a:rPr lang="en-US" sz="2400" b="1" dirty="0">
                  <a:solidFill>
                    <a:srgbClr val="44546A"/>
                  </a:solidFill>
                  <a:cs typeface="Calibri" panose="020F0502020204030204" pitchFamily="34" charset="0"/>
                </a:rPr>
                <a:t>34% </a:t>
              </a:r>
            </a:p>
            <a:p>
              <a:pPr algn="ctr">
                <a:defRPr/>
              </a:pPr>
              <a:r>
                <a:rPr lang="en-US" dirty="0">
                  <a:solidFill>
                    <a:srgbClr val="44546A"/>
                  </a:solidFill>
                  <a:cs typeface="Calibri" panose="020F0502020204030204" pitchFamily="34" charset="0"/>
                </a:rPr>
                <a:t>unfamiliar</a:t>
              </a:r>
            </a:p>
          </p:txBody>
        </p:sp>
      </p:grpSp>
      <p:sp>
        <p:nvSpPr>
          <p:cNvPr id="13" name="TextBox 12">
            <a:extLst>
              <a:ext uri="{FF2B5EF4-FFF2-40B4-BE49-F238E27FC236}">
                <a16:creationId xmlns:a16="http://schemas.microsoft.com/office/drawing/2014/main" id="{19266FC8-05D8-4FA4-BB36-D5F052045B06}"/>
              </a:ext>
            </a:extLst>
          </p:cNvPr>
          <p:cNvSpPr txBox="1"/>
          <p:nvPr/>
        </p:nvSpPr>
        <p:spPr>
          <a:xfrm>
            <a:off x="802049" y="1764098"/>
            <a:ext cx="1702068" cy="369332"/>
          </a:xfrm>
          <a:prstGeom prst="rect">
            <a:avLst/>
          </a:prstGeom>
          <a:noFill/>
        </p:spPr>
        <p:txBody>
          <a:bodyPr wrap="none" rtlCol="0">
            <a:spAutoFit/>
          </a:bodyPr>
          <a:lstStyle/>
          <a:p>
            <a:pPr algn="ctr">
              <a:defRPr/>
            </a:pPr>
            <a:r>
              <a:rPr lang="en-US" dirty="0">
                <a:solidFill>
                  <a:srgbClr val="44546A"/>
                </a:solidFill>
                <a:cs typeface="Calibri" panose="020F0502020204030204" pitchFamily="34" charset="0"/>
              </a:rPr>
              <a:t>Underemployed</a:t>
            </a:r>
            <a:endParaRPr lang="en-US" sz="1400" dirty="0">
              <a:solidFill>
                <a:srgbClr val="44546A"/>
              </a:solidFill>
              <a:cs typeface="Calibri" panose="020F0502020204030204" pitchFamily="34" charset="0"/>
            </a:endParaRPr>
          </a:p>
        </p:txBody>
      </p:sp>
      <p:sp>
        <p:nvSpPr>
          <p:cNvPr id="14" name="TextBox 13">
            <a:extLst>
              <a:ext uri="{FF2B5EF4-FFF2-40B4-BE49-F238E27FC236}">
                <a16:creationId xmlns:a16="http://schemas.microsoft.com/office/drawing/2014/main" id="{448F7220-8EEE-48E0-8CF6-6AF651BB414A}"/>
              </a:ext>
            </a:extLst>
          </p:cNvPr>
          <p:cNvSpPr txBox="1"/>
          <p:nvPr/>
        </p:nvSpPr>
        <p:spPr>
          <a:xfrm>
            <a:off x="4306561" y="1764098"/>
            <a:ext cx="1387688" cy="369332"/>
          </a:xfrm>
          <a:prstGeom prst="rect">
            <a:avLst/>
          </a:prstGeom>
          <a:noFill/>
        </p:spPr>
        <p:txBody>
          <a:bodyPr wrap="none" rtlCol="0">
            <a:spAutoFit/>
          </a:bodyPr>
          <a:lstStyle/>
          <a:p>
            <a:pPr algn="ctr">
              <a:defRPr/>
            </a:pPr>
            <a:r>
              <a:rPr lang="en-US" dirty="0">
                <a:solidFill>
                  <a:srgbClr val="44546A"/>
                </a:solidFill>
                <a:cs typeface="Calibri" panose="020F0502020204030204" pitchFamily="34" charset="0"/>
              </a:rPr>
              <a:t>Unemployed</a:t>
            </a:r>
            <a:endParaRPr lang="en-US" sz="1400" dirty="0">
              <a:solidFill>
                <a:srgbClr val="44546A"/>
              </a:solidFill>
              <a:cs typeface="Calibri" panose="020F0502020204030204" pitchFamily="34" charset="0"/>
            </a:endParaRPr>
          </a:p>
        </p:txBody>
      </p:sp>
      <p:sp>
        <p:nvSpPr>
          <p:cNvPr id="15" name="TextBox 14">
            <a:extLst>
              <a:ext uri="{FF2B5EF4-FFF2-40B4-BE49-F238E27FC236}">
                <a16:creationId xmlns:a16="http://schemas.microsoft.com/office/drawing/2014/main" id="{AF544364-44BC-46FE-B0D1-DF76D0974DEA}"/>
              </a:ext>
            </a:extLst>
          </p:cNvPr>
          <p:cNvSpPr txBox="1"/>
          <p:nvPr/>
        </p:nvSpPr>
        <p:spPr>
          <a:xfrm>
            <a:off x="2385965" y="4237510"/>
            <a:ext cx="1927515" cy="369332"/>
          </a:xfrm>
          <a:prstGeom prst="rect">
            <a:avLst/>
          </a:prstGeom>
          <a:noFill/>
        </p:spPr>
        <p:txBody>
          <a:bodyPr wrap="none" rtlCol="0">
            <a:spAutoFit/>
          </a:bodyPr>
          <a:lstStyle/>
          <a:p>
            <a:pPr algn="ctr">
              <a:defRPr/>
            </a:pPr>
            <a:r>
              <a:rPr lang="en-US" dirty="0">
                <a:solidFill>
                  <a:srgbClr val="44546A"/>
                </a:solidFill>
                <a:cs typeface="Calibri" panose="020F0502020204030204" pitchFamily="34" charset="0"/>
              </a:rPr>
              <a:t>Opportunity Youth</a:t>
            </a:r>
            <a:endParaRPr lang="en-US" sz="1400" dirty="0">
              <a:solidFill>
                <a:srgbClr val="44546A"/>
              </a:solidFill>
              <a:cs typeface="Calibri" panose="020F0502020204030204" pitchFamily="34" charset="0"/>
            </a:endParaRPr>
          </a:p>
        </p:txBody>
      </p:sp>
      <p:sp>
        <p:nvSpPr>
          <p:cNvPr id="16" name="TextBox 15">
            <a:extLst>
              <a:ext uri="{FF2B5EF4-FFF2-40B4-BE49-F238E27FC236}">
                <a16:creationId xmlns:a16="http://schemas.microsoft.com/office/drawing/2014/main" id="{3AB30696-0361-40ED-94AC-C460B11F6055}"/>
              </a:ext>
            </a:extLst>
          </p:cNvPr>
          <p:cNvSpPr txBox="1"/>
          <p:nvPr/>
        </p:nvSpPr>
        <p:spPr>
          <a:xfrm>
            <a:off x="8241329" y="1764098"/>
            <a:ext cx="1989391" cy="369332"/>
          </a:xfrm>
          <a:prstGeom prst="rect">
            <a:avLst/>
          </a:prstGeom>
          <a:noFill/>
        </p:spPr>
        <p:txBody>
          <a:bodyPr wrap="none" rtlCol="0">
            <a:spAutoFit/>
          </a:bodyPr>
          <a:lstStyle/>
          <a:p>
            <a:pPr algn="ctr">
              <a:defRPr/>
            </a:pPr>
            <a:r>
              <a:rPr lang="en-US" dirty="0">
                <a:solidFill>
                  <a:srgbClr val="44546A"/>
                </a:solidFill>
                <a:cs typeface="Calibri" panose="020F0502020204030204" pitchFamily="34" charset="0"/>
              </a:rPr>
              <a:t>General Population</a:t>
            </a:r>
            <a:endParaRPr lang="en-US" sz="1400" dirty="0">
              <a:solidFill>
                <a:srgbClr val="44546A"/>
              </a:solidFill>
              <a:cs typeface="Calibri" panose="020F0502020204030204" pitchFamily="34" charset="0"/>
            </a:endParaRPr>
          </a:p>
        </p:txBody>
      </p:sp>
      <p:grpSp>
        <p:nvGrpSpPr>
          <p:cNvPr id="25" name="Group 24">
            <a:extLst>
              <a:ext uri="{FF2B5EF4-FFF2-40B4-BE49-F238E27FC236}">
                <a16:creationId xmlns:a16="http://schemas.microsoft.com/office/drawing/2014/main" id="{98653A9A-614D-41FB-A940-D4A6A1E6F11A}"/>
              </a:ext>
            </a:extLst>
          </p:cNvPr>
          <p:cNvGrpSpPr/>
          <p:nvPr/>
        </p:nvGrpSpPr>
        <p:grpSpPr>
          <a:xfrm>
            <a:off x="8479526" y="5359649"/>
            <a:ext cx="2327550" cy="1042668"/>
            <a:chOff x="8479526" y="5359649"/>
            <a:chExt cx="2327550" cy="1042668"/>
          </a:xfrm>
        </p:grpSpPr>
        <p:pic>
          <p:nvPicPr>
            <p:cNvPr id="17" name="Picture 16">
              <a:extLst>
                <a:ext uri="{FF2B5EF4-FFF2-40B4-BE49-F238E27FC236}">
                  <a16:creationId xmlns:a16="http://schemas.microsoft.com/office/drawing/2014/main" id="{2108DE68-1A33-4A13-94FC-4A137F82ED3F}"/>
                </a:ext>
              </a:extLst>
            </p:cNvPr>
            <p:cNvPicPr>
              <a:picLocks noChangeAspect="1"/>
            </p:cNvPicPr>
            <p:nvPr/>
          </p:nvPicPr>
          <p:blipFill>
            <a:blip r:embed="rId6"/>
            <a:stretch>
              <a:fillRect/>
            </a:stretch>
          </p:blipFill>
          <p:spPr>
            <a:xfrm>
              <a:off x="8480288" y="5406031"/>
              <a:ext cx="247650" cy="200025"/>
            </a:xfrm>
            <a:prstGeom prst="rect">
              <a:avLst/>
            </a:prstGeom>
          </p:spPr>
        </p:pic>
        <p:pic>
          <p:nvPicPr>
            <p:cNvPr id="18" name="Picture 17">
              <a:extLst>
                <a:ext uri="{FF2B5EF4-FFF2-40B4-BE49-F238E27FC236}">
                  <a16:creationId xmlns:a16="http://schemas.microsoft.com/office/drawing/2014/main" id="{5F06B2EF-565A-48B8-9C02-1349C6BC9E0D}"/>
                </a:ext>
              </a:extLst>
            </p:cNvPr>
            <p:cNvPicPr>
              <a:picLocks/>
            </p:cNvPicPr>
            <p:nvPr/>
          </p:nvPicPr>
          <p:blipFill>
            <a:blip r:embed="rId7"/>
            <a:stretch>
              <a:fillRect/>
            </a:stretch>
          </p:blipFill>
          <p:spPr>
            <a:xfrm>
              <a:off x="8480288" y="5776877"/>
              <a:ext cx="246888" cy="201168"/>
            </a:xfrm>
            <a:prstGeom prst="rect">
              <a:avLst/>
            </a:prstGeom>
          </p:spPr>
        </p:pic>
        <p:sp>
          <p:nvSpPr>
            <p:cNvPr id="19" name="TextBox 18">
              <a:extLst>
                <a:ext uri="{FF2B5EF4-FFF2-40B4-BE49-F238E27FC236}">
                  <a16:creationId xmlns:a16="http://schemas.microsoft.com/office/drawing/2014/main" id="{664B1672-9E1F-4193-8959-FD4A39215C53}"/>
                </a:ext>
              </a:extLst>
            </p:cNvPr>
            <p:cNvSpPr txBox="1"/>
            <p:nvPr/>
          </p:nvSpPr>
          <p:spPr>
            <a:xfrm>
              <a:off x="8727937" y="5359649"/>
              <a:ext cx="1569083" cy="307777"/>
            </a:xfrm>
            <a:prstGeom prst="rect">
              <a:avLst/>
            </a:prstGeom>
            <a:noFill/>
          </p:spPr>
          <p:txBody>
            <a:bodyPr wrap="square" rtlCol="0">
              <a:spAutoFit/>
            </a:bodyPr>
            <a:lstStyle/>
            <a:p>
              <a:pPr>
                <a:defRPr/>
              </a:pPr>
              <a:r>
                <a:rPr lang="en-US" sz="1400" dirty="0">
                  <a:solidFill>
                    <a:prstClr val="black"/>
                  </a:solidFill>
                </a:rPr>
                <a:t>Very Familiar</a:t>
              </a:r>
            </a:p>
          </p:txBody>
        </p:sp>
        <p:sp>
          <p:nvSpPr>
            <p:cNvPr id="20" name="TextBox 19">
              <a:extLst>
                <a:ext uri="{FF2B5EF4-FFF2-40B4-BE49-F238E27FC236}">
                  <a16:creationId xmlns:a16="http://schemas.microsoft.com/office/drawing/2014/main" id="{06631AA2-3610-4E02-AFE7-0E7927541921}"/>
                </a:ext>
              </a:extLst>
            </p:cNvPr>
            <p:cNvSpPr txBox="1"/>
            <p:nvPr/>
          </p:nvSpPr>
          <p:spPr>
            <a:xfrm>
              <a:off x="8727937" y="5720268"/>
              <a:ext cx="2079139" cy="307777"/>
            </a:xfrm>
            <a:prstGeom prst="rect">
              <a:avLst/>
            </a:prstGeom>
            <a:noFill/>
          </p:spPr>
          <p:txBody>
            <a:bodyPr wrap="square" rtlCol="0">
              <a:spAutoFit/>
            </a:bodyPr>
            <a:lstStyle/>
            <a:p>
              <a:pPr>
                <a:defRPr/>
              </a:pPr>
              <a:r>
                <a:rPr lang="en-US" sz="1400" dirty="0">
                  <a:solidFill>
                    <a:prstClr val="black"/>
                  </a:solidFill>
                </a:rPr>
                <a:t>Somewhat Familiar</a:t>
              </a:r>
            </a:p>
          </p:txBody>
        </p:sp>
        <p:sp>
          <p:nvSpPr>
            <p:cNvPr id="21" name="TextBox 20">
              <a:extLst>
                <a:ext uri="{FF2B5EF4-FFF2-40B4-BE49-F238E27FC236}">
                  <a16:creationId xmlns:a16="http://schemas.microsoft.com/office/drawing/2014/main" id="{FE41B0C8-592C-4E20-A811-54E856E7F057}"/>
                </a:ext>
              </a:extLst>
            </p:cNvPr>
            <p:cNvSpPr txBox="1"/>
            <p:nvPr/>
          </p:nvSpPr>
          <p:spPr>
            <a:xfrm>
              <a:off x="8727937" y="6094540"/>
              <a:ext cx="2079139" cy="307777"/>
            </a:xfrm>
            <a:prstGeom prst="rect">
              <a:avLst/>
            </a:prstGeom>
            <a:noFill/>
          </p:spPr>
          <p:txBody>
            <a:bodyPr wrap="square" rtlCol="0">
              <a:spAutoFit/>
            </a:bodyPr>
            <a:lstStyle/>
            <a:p>
              <a:pPr>
                <a:defRPr/>
              </a:pPr>
              <a:r>
                <a:rPr lang="en-US" sz="1400" dirty="0">
                  <a:solidFill>
                    <a:prstClr val="black"/>
                  </a:solidFill>
                </a:rPr>
                <a:t>Unfamiliar</a:t>
              </a:r>
            </a:p>
          </p:txBody>
        </p:sp>
        <p:sp>
          <p:nvSpPr>
            <p:cNvPr id="22" name="Rectangle 21">
              <a:extLst>
                <a:ext uri="{FF2B5EF4-FFF2-40B4-BE49-F238E27FC236}">
                  <a16:creationId xmlns:a16="http://schemas.microsoft.com/office/drawing/2014/main" id="{E054A8F8-E00E-4865-9A84-D7744B11700E}"/>
                </a:ext>
              </a:extLst>
            </p:cNvPr>
            <p:cNvSpPr/>
            <p:nvPr/>
          </p:nvSpPr>
          <p:spPr>
            <a:xfrm>
              <a:off x="8479526" y="6178474"/>
              <a:ext cx="247650" cy="17655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3543211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F481-DD81-4D8D-8482-E9F47AB799E7}"/>
              </a:ext>
            </a:extLst>
          </p:cNvPr>
          <p:cNvSpPr txBox="1">
            <a:spLocks/>
          </p:cNvSpPr>
          <p:nvPr/>
        </p:nvSpPr>
        <p:spPr>
          <a:xfrm>
            <a:off x="838200" y="365125"/>
            <a:ext cx="10515600" cy="68897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tx2"/>
                </a:solidFill>
              </a:rPr>
              <a:t>And It’s Clear That Messages Need to Address Skepticism and Pre-Existing Bias</a:t>
            </a:r>
          </a:p>
        </p:txBody>
      </p:sp>
      <p:sp>
        <p:nvSpPr>
          <p:cNvPr id="7" name="Title 1">
            <a:extLst>
              <a:ext uri="{FF2B5EF4-FFF2-40B4-BE49-F238E27FC236}">
                <a16:creationId xmlns:a16="http://schemas.microsoft.com/office/drawing/2014/main" id="{1BEE6D12-AFF3-4580-A216-D74BA69903CE}"/>
              </a:ext>
            </a:extLst>
          </p:cNvPr>
          <p:cNvSpPr txBox="1">
            <a:spLocks/>
          </p:cNvSpPr>
          <p:nvPr/>
        </p:nvSpPr>
        <p:spPr>
          <a:xfrm>
            <a:off x="513308" y="3157655"/>
            <a:ext cx="3395291" cy="119149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t>One </a:t>
            </a:r>
            <a:r>
              <a:rPr lang="en-US" sz="2000" b="1" dirty="0"/>
              <a:t>negative experience </a:t>
            </a:r>
            <a:r>
              <a:rPr lang="en-US" sz="2000" dirty="0"/>
              <a:t>in someone’s network influences perception of higher education overall</a:t>
            </a:r>
          </a:p>
        </p:txBody>
      </p:sp>
      <p:sp>
        <p:nvSpPr>
          <p:cNvPr id="9" name="Rectangle 8">
            <a:extLst>
              <a:ext uri="{FF2B5EF4-FFF2-40B4-BE49-F238E27FC236}">
                <a16:creationId xmlns:a16="http://schemas.microsoft.com/office/drawing/2014/main" id="{7A8B0E67-2999-44F9-BEC3-68F9512F1A37}"/>
              </a:ext>
            </a:extLst>
          </p:cNvPr>
          <p:cNvSpPr/>
          <p:nvPr/>
        </p:nvSpPr>
        <p:spPr>
          <a:xfrm>
            <a:off x="4571303" y="3157655"/>
            <a:ext cx="2950101" cy="1015663"/>
          </a:xfrm>
          <a:prstGeom prst="rect">
            <a:avLst/>
          </a:prstGeom>
        </p:spPr>
        <p:txBody>
          <a:bodyPr wrap="square">
            <a:spAutoFit/>
          </a:bodyPr>
          <a:lstStyle/>
          <a:p>
            <a:r>
              <a:rPr lang="en-US" sz="2000" dirty="0">
                <a:latin typeface="+mj-lt"/>
              </a:rPr>
              <a:t>Target audiences are highly skeptical of </a:t>
            </a:r>
            <a:r>
              <a:rPr lang="en-US" sz="2000" b="1" dirty="0">
                <a:latin typeface="+mj-lt"/>
              </a:rPr>
              <a:t>program costs and generalized outcomes</a:t>
            </a:r>
            <a:endParaRPr lang="en-US" sz="2000" dirty="0">
              <a:latin typeface="+mj-lt"/>
            </a:endParaRPr>
          </a:p>
        </p:txBody>
      </p:sp>
      <p:sp>
        <p:nvSpPr>
          <p:cNvPr id="10" name="Rectangle 9">
            <a:extLst>
              <a:ext uri="{FF2B5EF4-FFF2-40B4-BE49-F238E27FC236}">
                <a16:creationId xmlns:a16="http://schemas.microsoft.com/office/drawing/2014/main" id="{FC75AC21-1F0F-4013-94B5-C77A2F51E1D0}"/>
              </a:ext>
            </a:extLst>
          </p:cNvPr>
          <p:cNvSpPr/>
          <p:nvPr/>
        </p:nvSpPr>
        <p:spPr>
          <a:xfrm>
            <a:off x="8673058" y="3157655"/>
            <a:ext cx="2897686" cy="1015663"/>
          </a:xfrm>
          <a:prstGeom prst="rect">
            <a:avLst/>
          </a:prstGeom>
        </p:spPr>
        <p:txBody>
          <a:bodyPr wrap="square">
            <a:spAutoFit/>
          </a:bodyPr>
          <a:lstStyle/>
          <a:p>
            <a:r>
              <a:rPr lang="en-US" sz="2000" b="1" dirty="0">
                <a:latin typeface="+mj-lt"/>
              </a:rPr>
              <a:t>Opportunity cost </a:t>
            </a:r>
            <a:r>
              <a:rPr lang="en-US" sz="2000" dirty="0">
                <a:latin typeface="+mj-lt"/>
              </a:rPr>
              <a:t>is critical when evaluating program options</a:t>
            </a:r>
          </a:p>
        </p:txBody>
      </p:sp>
      <p:grpSp>
        <p:nvGrpSpPr>
          <p:cNvPr id="17" name="Group 16">
            <a:extLst>
              <a:ext uri="{FF2B5EF4-FFF2-40B4-BE49-F238E27FC236}">
                <a16:creationId xmlns:a16="http://schemas.microsoft.com/office/drawing/2014/main" id="{0AD7CE9E-847E-4E79-963A-BAD4F1B6DF5F}"/>
              </a:ext>
            </a:extLst>
          </p:cNvPr>
          <p:cNvGrpSpPr/>
          <p:nvPr/>
        </p:nvGrpSpPr>
        <p:grpSpPr>
          <a:xfrm>
            <a:off x="788554" y="1590326"/>
            <a:ext cx="2549236" cy="581891"/>
            <a:chOff x="988291" y="1597891"/>
            <a:chExt cx="2549236" cy="581891"/>
          </a:xfrm>
        </p:grpSpPr>
        <p:sp>
          <p:nvSpPr>
            <p:cNvPr id="8" name="Rectangle: Rounded Corners 7">
              <a:extLst>
                <a:ext uri="{FF2B5EF4-FFF2-40B4-BE49-F238E27FC236}">
                  <a16:creationId xmlns:a16="http://schemas.microsoft.com/office/drawing/2014/main" id="{24050C4B-32D1-4A7A-8091-433D9892F8F1}"/>
                </a:ext>
              </a:extLst>
            </p:cNvPr>
            <p:cNvSpPr/>
            <p:nvPr/>
          </p:nvSpPr>
          <p:spPr>
            <a:xfrm>
              <a:off x="988291" y="1597891"/>
              <a:ext cx="2549236" cy="581891"/>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F2E5C8C-8F6B-495A-800E-5E4EF5008BDF}"/>
                </a:ext>
              </a:extLst>
            </p:cNvPr>
            <p:cNvSpPr txBox="1"/>
            <p:nvPr/>
          </p:nvSpPr>
          <p:spPr>
            <a:xfrm>
              <a:off x="1085273" y="1688781"/>
              <a:ext cx="2355273" cy="400110"/>
            </a:xfrm>
            <a:prstGeom prst="rect">
              <a:avLst/>
            </a:prstGeom>
            <a:noFill/>
          </p:spPr>
          <p:txBody>
            <a:bodyPr wrap="square" rtlCol="0">
              <a:spAutoFit/>
            </a:bodyPr>
            <a:lstStyle/>
            <a:p>
              <a:r>
                <a:rPr lang="en-US" sz="2000" b="1" dirty="0">
                  <a:latin typeface="+mj-lt"/>
                </a:rPr>
                <a:t>Negative Experiences</a:t>
              </a:r>
            </a:p>
          </p:txBody>
        </p:sp>
      </p:grpSp>
      <p:grpSp>
        <p:nvGrpSpPr>
          <p:cNvPr id="15" name="Group 14">
            <a:extLst>
              <a:ext uri="{FF2B5EF4-FFF2-40B4-BE49-F238E27FC236}">
                <a16:creationId xmlns:a16="http://schemas.microsoft.com/office/drawing/2014/main" id="{D2177A00-A22C-427B-81B9-E263DB0B8282}"/>
              </a:ext>
            </a:extLst>
          </p:cNvPr>
          <p:cNvGrpSpPr/>
          <p:nvPr/>
        </p:nvGrpSpPr>
        <p:grpSpPr>
          <a:xfrm>
            <a:off x="4821382" y="1590327"/>
            <a:ext cx="2549236" cy="581891"/>
            <a:chOff x="4856019" y="1590327"/>
            <a:chExt cx="2549236" cy="581891"/>
          </a:xfrm>
        </p:grpSpPr>
        <p:sp>
          <p:nvSpPr>
            <p:cNvPr id="13" name="Rectangle: Rounded Corners 12">
              <a:extLst>
                <a:ext uri="{FF2B5EF4-FFF2-40B4-BE49-F238E27FC236}">
                  <a16:creationId xmlns:a16="http://schemas.microsoft.com/office/drawing/2014/main" id="{90992F71-F909-44F7-904D-94941F5E6967}"/>
                </a:ext>
              </a:extLst>
            </p:cNvPr>
            <p:cNvSpPr/>
            <p:nvPr/>
          </p:nvSpPr>
          <p:spPr>
            <a:xfrm>
              <a:off x="4856019" y="1590327"/>
              <a:ext cx="2549236" cy="581891"/>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46133EE-E9B4-42E9-88DA-12DFF61E31CB}"/>
                </a:ext>
              </a:extLst>
            </p:cNvPr>
            <p:cNvSpPr txBox="1"/>
            <p:nvPr/>
          </p:nvSpPr>
          <p:spPr>
            <a:xfrm>
              <a:off x="5241637" y="1681217"/>
              <a:ext cx="1778000" cy="400110"/>
            </a:xfrm>
            <a:prstGeom prst="rect">
              <a:avLst/>
            </a:prstGeom>
            <a:noFill/>
          </p:spPr>
          <p:txBody>
            <a:bodyPr wrap="square" rtlCol="0">
              <a:spAutoFit/>
            </a:bodyPr>
            <a:lstStyle/>
            <a:p>
              <a:r>
                <a:rPr lang="en-US" sz="2000" b="1" dirty="0">
                  <a:latin typeface="+mj-lt"/>
                </a:rPr>
                <a:t>Program Costs</a:t>
              </a:r>
            </a:p>
          </p:txBody>
        </p:sp>
      </p:grpSp>
      <p:grpSp>
        <p:nvGrpSpPr>
          <p:cNvPr id="16" name="Group 15">
            <a:extLst>
              <a:ext uri="{FF2B5EF4-FFF2-40B4-BE49-F238E27FC236}">
                <a16:creationId xmlns:a16="http://schemas.microsoft.com/office/drawing/2014/main" id="{7DAAE82C-C7EC-467B-A7E4-2A21C511C01A}"/>
              </a:ext>
            </a:extLst>
          </p:cNvPr>
          <p:cNvGrpSpPr/>
          <p:nvPr/>
        </p:nvGrpSpPr>
        <p:grpSpPr>
          <a:xfrm>
            <a:off x="8854210" y="1590327"/>
            <a:ext cx="2549236" cy="581891"/>
            <a:chOff x="8854210" y="1590327"/>
            <a:chExt cx="2549236" cy="581891"/>
          </a:xfrm>
        </p:grpSpPr>
        <p:sp>
          <p:nvSpPr>
            <p:cNvPr id="14" name="Rectangle: Rounded Corners 13">
              <a:extLst>
                <a:ext uri="{FF2B5EF4-FFF2-40B4-BE49-F238E27FC236}">
                  <a16:creationId xmlns:a16="http://schemas.microsoft.com/office/drawing/2014/main" id="{06F8E37D-A214-4BD5-B668-C73FD09AE376}"/>
                </a:ext>
              </a:extLst>
            </p:cNvPr>
            <p:cNvSpPr/>
            <p:nvPr/>
          </p:nvSpPr>
          <p:spPr>
            <a:xfrm>
              <a:off x="8854210" y="1590327"/>
              <a:ext cx="2549236" cy="581891"/>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7F65532-BEFC-4B25-80A4-06295BE6A04E}"/>
                </a:ext>
              </a:extLst>
            </p:cNvPr>
            <p:cNvSpPr txBox="1"/>
            <p:nvPr/>
          </p:nvSpPr>
          <p:spPr>
            <a:xfrm>
              <a:off x="9081655" y="1681217"/>
              <a:ext cx="2094346" cy="400110"/>
            </a:xfrm>
            <a:prstGeom prst="rect">
              <a:avLst/>
            </a:prstGeom>
            <a:noFill/>
          </p:spPr>
          <p:txBody>
            <a:bodyPr wrap="square" rtlCol="0">
              <a:spAutoFit/>
            </a:bodyPr>
            <a:lstStyle/>
            <a:p>
              <a:r>
                <a:rPr lang="en-US" sz="2000" b="1" dirty="0">
                  <a:latin typeface="+mj-lt"/>
                </a:rPr>
                <a:t>Opportunity Costs</a:t>
              </a:r>
            </a:p>
          </p:txBody>
        </p:sp>
      </p:grpSp>
      <p:cxnSp>
        <p:nvCxnSpPr>
          <p:cNvPr id="19" name="Straight Arrow Connector 18">
            <a:extLst>
              <a:ext uri="{FF2B5EF4-FFF2-40B4-BE49-F238E27FC236}">
                <a16:creationId xmlns:a16="http://schemas.microsoft.com/office/drawing/2014/main" id="{563BAD75-3A35-41B1-B6E2-806272D96819}"/>
              </a:ext>
            </a:extLst>
          </p:cNvPr>
          <p:cNvCxnSpPr>
            <a:cxnSpLocks/>
          </p:cNvCxnSpPr>
          <p:nvPr/>
        </p:nvCxnSpPr>
        <p:spPr>
          <a:xfrm>
            <a:off x="2063172" y="2410691"/>
            <a:ext cx="0" cy="658026"/>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BA3A9A1-C2F1-464E-96B8-214204319C90}"/>
              </a:ext>
            </a:extLst>
          </p:cNvPr>
          <p:cNvCxnSpPr>
            <a:cxnSpLocks/>
          </p:cNvCxnSpPr>
          <p:nvPr/>
        </p:nvCxnSpPr>
        <p:spPr>
          <a:xfrm>
            <a:off x="6096000" y="2410691"/>
            <a:ext cx="0" cy="658026"/>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ED8A9EC-42A8-4721-897C-69BC0A46025D}"/>
              </a:ext>
            </a:extLst>
          </p:cNvPr>
          <p:cNvCxnSpPr>
            <a:cxnSpLocks/>
          </p:cNvCxnSpPr>
          <p:nvPr/>
        </p:nvCxnSpPr>
        <p:spPr>
          <a:xfrm>
            <a:off x="10128828" y="2410691"/>
            <a:ext cx="0" cy="658026"/>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2483DB88-D5CB-4961-8830-057B1FCF7934}"/>
              </a:ext>
            </a:extLst>
          </p:cNvPr>
          <p:cNvGrpSpPr/>
          <p:nvPr/>
        </p:nvGrpSpPr>
        <p:grpSpPr>
          <a:xfrm>
            <a:off x="639779" y="4599415"/>
            <a:ext cx="2846786" cy="1893460"/>
            <a:chOff x="9105069" y="1465305"/>
            <a:chExt cx="2846786" cy="1893460"/>
          </a:xfrm>
        </p:grpSpPr>
        <p:sp>
          <p:nvSpPr>
            <p:cNvPr id="23" name="Speech Bubble: Rectangle with Corners Rounded 22">
              <a:extLst>
                <a:ext uri="{FF2B5EF4-FFF2-40B4-BE49-F238E27FC236}">
                  <a16:creationId xmlns:a16="http://schemas.microsoft.com/office/drawing/2014/main" id="{5280E473-DE56-42BD-936F-2E39DAF962AA}"/>
                </a:ext>
              </a:extLst>
            </p:cNvPr>
            <p:cNvSpPr/>
            <p:nvPr/>
          </p:nvSpPr>
          <p:spPr>
            <a:xfrm>
              <a:off x="9105069" y="1465305"/>
              <a:ext cx="2846786" cy="1893460"/>
            </a:xfrm>
            <a:prstGeom prst="wedgeRoundRectCallout">
              <a:avLst>
                <a:gd name="adj1" fmla="val 19313"/>
                <a:gd name="adj2" fmla="val -73200"/>
                <a:gd name="adj3" fmla="val 16667"/>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24" name="TextBox 23">
              <a:extLst>
                <a:ext uri="{FF2B5EF4-FFF2-40B4-BE49-F238E27FC236}">
                  <a16:creationId xmlns:a16="http://schemas.microsoft.com/office/drawing/2014/main" id="{1B19CD39-FE35-4B79-9A33-943B2436B844}"/>
                </a:ext>
              </a:extLst>
            </p:cNvPr>
            <p:cNvSpPr txBox="1"/>
            <p:nvPr/>
          </p:nvSpPr>
          <p:spPr>
            <a:xfrm>
              <a:off x="9175596" y="1507977"/>
              <a:ext cx="2705733" cy="1815882"/>
            </a:xfrm>
            <a:prstGeom prst="rect">
              <a:avLst/>
            </a:prstGeom>
            <a:noFill/>
          </p:spPr>
          <p:txBody>
            <a:bodyPr wrap="square" rtlCol="0">
              <a:spAutoFit/>
            </a:bodyPr>
            <a:lstStyle/>
            <a:p>
              <a:r>
                <a:rPr lang="en-US" sz="1400" dirty="0">
                  <a:latin typeface="+mj-lt"/>
                </a:rPr>
                <a:t>“I know a lot of people got bachelor’s degrees and they can’t find a job. And if they can’t find a job with their bachelor’s degree, what am I going to do with my little old associate’s?”— African American Opportunity Youth (Chicago, IL)</a:t>
              </a:r>
              <a:endParaRPr lang="en-US" sz="2000" dirty="0">
                <a:latin typeface="+mj-lt"/>
              </a:endParaRPr>
            </a:p>
          </p:txBody>
        </p:sp>
      </p:grpSp>
      <p:grpSp>
        <p:nvGrpSpPr>
          <p:cNvPr id="31" name="Group 30">
            <a:extLst>
              <a:ext uri="{FF2B5EF4-FFF2-40B4-BE49-F238E27FC236}">
                <a16:creationId xmlns:a16="http://schemas.microsoft.com/office/drawing/2014/main" id="{CA7C5C6E-681A-4D3D-A500-BFC0B0A94923}"/>
              </a:ext>
            </a:extLst>
          </p:cNvPr>
          <p:cNvGrpSpPr/>
          <p:nvPr/>
        </p:nvGrpSpPr>
        <p:grpSpPr>
          <a:xfrm>
            <a:off x="4706783" y="4642087"/>
            <a:ext cx="2846786" cy="1815882"/>
            <a:chOff x="9105069" y="1465305"/>
            <a:chExt cx="2846786" cy="1470338"/>
          </a:xfrm>
        </p:grpSpPr>
        <p:sp>
          <p:nvSpPr>
            <p:cNvPr id="32" name="Speech Bubble: Rectangle with Corners Rounded 31">
              <a:extLst>
                <a:ext uri="{FF2B5EF4-FFF2-40B4-BE49-F238E27FC236}">
                  <a16:creationId xmlns:a16="http://schemas.microsoft.com/office/drawing/2014/main" id="{78503EC9-5570-462D-8521-BCEAE7A8275C}"/>
                </a:ext>
              </a:extLst>
            </p:cNvPr>
            <p:cNvSpPr/>
            <p:nvPr/>
          </p:nvSpPr>
          <p:spPr>
            <a:xfrm>
              <a:off x="9105069" y="1465305"/>
              <a:ext cx="2846786" cy="1470338"/>
            </a:xfrm>
            <a:prstGeom prst="wedgeRoundRectCallout">
              <a:avLst>
                <a:gd name="adj1" fmla="val 19313"/>
                <a:gd name="adj2" fmla="val -73200"/>
                <a:gd name="adj3" fmla="val 16667"/>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33" name="TextBox 32">
              <a:extLst>
                <a:ext uri="{FF2B5EF4-FFF2-40B4-BE49-F238E27FC236}">
                  <a16:creationId xmlns:a16="http://schemas.microsoft.com/office/drawing/2014/main" id="{D835AA6B-3DFD-485C-862D-D861C7253DD3}"/>
                </a:ext>
              </a:extLst>
            </p:cNvPr>
            <p:cNvSpPr txBox="1"/>
            <p:nvPr/>
          </p:nvSpPr>
          <p:spPr>
            <a:xfrm>
              <a:off x="9175596" y="1639752"/>
              <a:ext cx="2705733" cy="1121444"/>
            </a:xfrm>
            <a:prstGeom prst="rect">
              <a:avLst/>
            </a:prstGeom>
            <a:noFill/>
          </p:spPr>
          <p:txBody>
            <a:bodyPr wrap="square" rtlCol="0">
              <a:spAutoFit/>
            </a:bodyPr>
            <a:lstStyle/>
            <a:p>
              <a:r>
                <a:rPr lang="en-US" sz="1400" dirty="0">
                  <a:latin typeface="+mj-lt"/>
                </a:rPr>
                <a:t>“It’s a waste of time and money. I didn’t learn anything. Those teachers, they didn’t care about anyone.</a:t>
              </a:r>
            </a:p>
            <a:p>
              <a:r>
                <a:rPr lang="en-US" sz="1400" dirty="0">
                  <a:latin typeface="+mj-lt"/>
                </a:rPr>
                <a:t>— Under/unemployed adults (Fort Lauderdale, FL)</a:t>
              </a:r>
              <a:endParaRPr lang="en-US" sz="2000" dirty="0">
                <a:latin typeface="+mj-lt"/>
              </a:endParaRPr>
            </a:p>
          </p:txBody>
        </p:sp>
      </p:grpSp>
      <p:grpSp>
        <p:nvGrpSpPr>
          <p:cNvPr id="34" name="Group 33">
            <a:extLst>
              <a:ext uri="{FF2B5EF4-FFF2-40B4-BE49-F238E27FC236}">
                <a16:creationId xmlns:a16="http://schemas.microsoft.com/office/drawing/2014/main" id="{A2AE85F2-9087-46C0-B687-0DB1D99AE063}"/>
              </a:ext>
            </a:extLst>
          </p:cNvPr>
          <p:cNvGrpSpPr/>
          <p:nvPr/>
        </p:nvGrpSpPr>
        <p:grpSpPr>
          <a:xfrm>
            <a:off x="8705435" y="4684759"/>
            <a:ext cx="2846786" cy="1773210"/>
            <a:chOff x="9105069" y="1465305"/>
            <a:chExt cx="2846786" cy="2359137"/>
          </a:xfrm>
        </p:grpSpPr>
        <p:sp>
          <p:nvSpPr>
            <p:cNvPr id="35" name="Speech Bubble: Rectangle with Corners Rounded 34">
              <a:extLst>
                <a:ext uri="{FF2B5EF4-FFF2-40B4-BE49-F238E27FC236}">
                  <a16:creationId xmlns:a16="http://schemas.microsoft.com/office/drawing/2014/main" id="{AE3212A0-D502-4922-8BFA-EE718A946957}"/>
                </a:ext>
              </a:extLst>
            </p:cNvPr>
            <p:cNvSpPr/>
            <p:nvPr/>
          </p:nvSpPr>
          <p:spPr>
            <a:xfrm>
              <a:off x="9105069" y="1465305"/>
              <a:ext cx="2846786" cy="2359137"/>
            </a:xfrm>
            <a:prstGeom prst="wedgeRoundRectCallout">
              <a:avLst>
                <a:gd name="adj1" fmla="val 19313"/>
                <a:gd name="adj2" fmla="val -73200"/>
                <a:gd name="adj3" fmla="val 16667"/>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36" name="TextBox 35">
              <a:extLst>
                <a:ext uri="{FF2B5EF4-FFF2-40B4-BE49-F238E27FC236}">
                  <a16:creationId xmlns:a16="http://schemas.microsoft.com/office/drawing/2014/main" id="{AF445D14-600E-4319-B398-EBB0CC89CD82}"/>
                </a:ext>
              </a:extLst>
            </p:cNvPr>
            <p:cNvSpPr txBox="1"/>
            <p:nvPr/>
          </p:nvSpPr>
          <p:spPr>
            <a:xfrm>
              <a:off x="9175595" y="1695167"/>
              <a:ext cx="2705733" cy="1384995"/>
            </a:xfrm>
            <a:prstGeom prst="rect">
              <a:avLst/>
            </a:prstGeom>
            <a:noFill/>
          </p:spPr>
          <p:txBody>
            <a:bodyPr wrap="square" rtlCol="0">
              <a:spAutoFit/>
            </a:bodyPr>
            <a:lstStyle/>
            <a:p>
              <a:pPr lvl="0"/>
              <a:r>
                <a:rPr lang="en-US" sz="1400" dirty="0">
                  <a:latin typeface="+mj-lt"/>
                </a:rPr>
                <a:t>“I have a total of 5 kids […] I’m sure I could do community college if I put my mind to it, but there’s just not enough time.”</a:t>
              </a:r>
            </a:p>
            <a:p>
              <a:r>
                <a:rPr lang="en-US" sz="1400" dirty="0">
                  <a:latin typeface="+mj-lt"/>
                </a:rPr>
                <a:t>— White Males (New Cumberland, PA)</a:t>
              </a:r>
              <a:endParaRPr lang="en-US" sz="2000" dirty="0">
                <a:latin typeface="+mj-lt"/>
              </a:endParaRPr>
            </a:p>
          </p:txBody>
        </p:sp>
      </p:grpSp>
    </p:spTree>
    <p:extLst>
      <p:ext uri="{BB962C8B-B14F-4D97-AF65-F5344CB8AC3E}">
        <p14:creationId xmlns:p14="http://schemas.microsoft.com/office/powerpoint/2010/main" val="3228738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97BB1-353C-48F1-9354-20200A972EE0}"/>
              </a:ext>
            </a:extLst>
          </p:cNvPr>
          <p:cNvSpPr>
            <a:spLocks noGrp="1"/>
          </p:cNvSpPr>
          <p:nvPr>
            <p:ph type="title"/>
          </p:nvPr>
        </p:nvSpPr>
        <p:spPr/>
        <p:txBody>
          <a:bodyPr/>
          <a:lstStyle/>
          <a:p>
            <a:r>
              <a:rPr lang="en-US" dirty="0">
                <a:latin typeface="+mj-lt"/>
              </a:rPr>
              <a:t>What Happens When Messaging to Target Populations</a:t>
            </a:r>
          </a:p>
        </p:txBody>
      </p:sp>
    </p:spTree>
    <p:extLst>
      <p:ext uri="{BB962C8B-B14F-4D97-AF65-F5344CB8AC3E}">
        <p14:creationId xmlns:p14="http://schemas.microsoft.com/office/powerpoint/2010/main" val="377543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1D17-51AF-4D12-8D02-FCC88433CCCA}"/>
              </a:ext>
            </a:extLst>
          </p:cNvPr>
          <p:cNvSpPr txBox="1">
            <a:spLocks/>
          </p:cNvSpPr>
          <p:nvPr/>
        </p:nvSpPr>
        <p:spPr>
          <a:xfrm>
            <a:off x="838200" y="365125"/>
            <a:ext cx="10515600" cy="68897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tx2"/>
                </a:solidFill>
              </a:rPr>
              <a:t>Which Messages and Ideas Work? </a:t>
            </a:r>
          </a:p>
        </p:txBody>
      </p:sp>
      <p:grpSp>
        <p:nvGrpSpPr>
          <p:cNvPr id="3" name="Group 2">
            <a:extLst>
              <a:ext uri="{FF2B5EF4-FFF2-40B4-BE49-F238E27FC236}">
                <a16:creationId xmlns:a16="http://schemas.microsoft.com/office/drawing/2014/main" id="{8EEFF985-D04A-4A99-9666-83A91F4FB3D6}"/>
              </a:ext>
            </a:extLst>
          </p:cNvPr>
          <p:cNvGrpSpPr/>
          <p:nvPr/>
        </p:nvGrpSpPr>
        <p:grpSpPr>
          <a:xfrm>
            <a:off x="600070" y="992380"/>
            <a:ext cx="3181549" cy="2789460"/>
            <a:chOff x="600070" y="992380"/>
            <a:chExt cx="3181549" cy="2789460"/>
          </a:xfrm>
        </p:grpSpPr>
        <p:grpSp>
          <p:nvGrpSpPr>
            <p:cNvPr id="4" name="Group 3">
              <a:extLst>
                <a:ext uri="{FF2B5EF4-FFF2-40B4-BE49-F238E27FC236}">
                  <a16:creationId xmlns:a16="http://schemas.microsoft.com/office/drawing/2014/main" id="{B51A30DE-9F56-4A94-9B60-EEC509B1217C}"/>
                </a:ext>
              </a:extLst>
            </p:cNvPr>
            <p:cNvGrpSpPr/>
            <p:nvPr/>
          </p:nvGrpSpPr>
          <p:grpSpPr>
            <a:xfrm>
              <a:off x="600070" y="992380"/>
              <a:ext cx="2989684" cy="2649722"/>
              <a:chOff x="600070" y="992380"/>
              <a:chExt cx="2989684" cy="2649722"/>
            </a:xfrm>
          </p:grpSpPr>
          <p:sp>
            <p:nvSpPr>
              <p:cNvPr id="7" name="Rectangle 6">
                <a:extLst>
                  <a:ext uri="{FF2B5EF4-FFF2-40B4-BE49-F238E27FC236}">
                    <a16:creationId xmlns:a16="http://schemas.microsoft.com/office/drawing/2014/main" id="{A5812D45-7647-4F42-A703-0C11C2B980C3}"/>
                  </a:ext>
                </a:extLst>
              </p:cNvPr>
              <p:cNvSpPr/>
              <p:nvPr/>
            </p:nvSpPr>
            <p:spPr>
              <a:xfrm>
                <a:off x="725384" y="1229192"/>
                <a:ext cx="2864370" cy="241291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7">
                <a:extLst>
                  <a:ext uri="{FF2B5EF4-FFF2-40B4-BE49-F238E27FC236}">
                    <a16:creationId xmlns:a16="http://schemas.microsoft.com/office/drawing/2014/main" id="{CDB37EC0-97E5-4E78-A179-0392B97BCD17}"/>
                  </a:ext>
                </a:extLst>
              </p:cNvPr>
              <p:cNvGrpSpPr/>
              <p:nvPr/>
            </p:nvGrpSpPr>
            <p:grpSpPr>
              <a:xfrm>
                <a:off x="600070" y="992380"/>
                <a:ext cx="827787" cy="850468"/>
                <a:chOff x="2370544" y="2259938"/>
                <a:chExt cx="827787" cy="850468"/>
              </a:xfrm>
            </p:grpSpPr>
            <p:sp>
              <p:nvSpPr>
                <p:cNvPr id="9" name="Rectangle 8">
                  <a:extLst>
                    <a:ext uri="{FF2B5EF4-FFF2-40B4-BE49-F238E27FC236}">
                      <a16:creationId xmlns:a16="http://schemas.microsoft.com/office/drawing/2014/main" id="{56DB90B3-6F08-4BE0-990B-C0D5FCE8EC80}"/>
                    </a:ext>
                  </a:extLst>
                </p:cNvPr>
                <p:cNvSpPr/>
                <p:nvPr/>
              </p:nvSpPr>
              <p:spPr>
                <a:xfrm>
                  <a:off x="2370544" y="2259938"/>
                  <a:ext cx="827787" cy="814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Graphic 9" descr="Books">
                  <a:extLst>
                    <a:ext uri="{FF2B5EF4-FFF2-40B4-BE49-F238E27FC236}">
                      <a16:creationId xmlns:a16="http://schemas.microsoft.com/office/drawing/2014/main" id="{076ECCA8-D366-491C-9A4F-500B50FD358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70544" y="2282620"/>
                  <a:ext cx="827786" cy="827786"/>
                </a:xfrm>
                <a:prstGeom prst="rect">
                  <a:avLst/>
                </a:prstGeom>
              </p:spPr>
            </p:pic>
          </p:grpSp>
        </p:grpSp>
        <p:sp>
          <p:nvSpPr>
            <p:cNvPr id="5" name="TextBox 4">
              <a:extLst>
                <a:ext uri="{FF2B5EF4-FFF2-40B4-BE49-F238E27FC236}">
                  <a16:creationId xmlns:a16="http://schemas.microsoft.com/office/drawing/2014/main" id="{94A8C42E-9499-479B-8D0D-2700B868D558}"/>
                </a:ext>
              </a:extLst>
            </p:cNvPr>
            <p:cNvSpPr txBox="1"/>
            <p:nvPr/>
          </p:nvSpPr>
          <p:spPr>
            <a:xfrm>
              <a:off x="829668" y="1842848"/>
              <a:ext cx="2727204" cy="1938992"/>
            </a:xfrm>
            <a:prstGeom prst="rect">
              <a:avLst/>
            </a:prstGeom>
            <a:noFill/>
          </p:spPr>
          <p:txBody>
            <a:bodyPr wrap="square" rtlCol="0">
              <a:spAutoFit/>
            </a:bodyPr>
            <a:lstStyle/>
            <a:p>
              <a:r>
                <a:rPr lang="en-US" sz="1700" dirty="0">
                  <a:solidFill>
                    <a:srgbClr val="44546A"/>
                  </a:solidFill>
                  <a:latin typeface="Calibri Light" panose="020F0302020204030204"/>
                </a:rPr>
                <a:t>Presenting the most appealing aspects of community college programs and training, level of preparation, relevance to the real world. </a:t>
              </a:r>
            </a:p>
            <a:p>
              <a:endParaRPr lang="en-US" dirty="0">
                <a:solidFill>
                  <a:prstClr val="black"/>
                </a:solidFill>
              </a:endParaRPr>
            </a:p>
          </p:txBody>
        </p:sp>
        <p:sp>
          <p:nvSpPr>
            <p:cNvPr id="6" name="Rectangle 5">
              <a:extLst>
                <a:ext uri="{FF2B5EF4-FFF2-40B4-BE49-F238E27FC236}">
                  <a16:creationId xmlns:a16="http://schemas.microsoft.com/office/drawing/2014/main" id="{197723A5-BEA7-4D6E-9378-EF5F77B06CDF}"/>
                </a:ext>
              </a:extLst>
            </p:cNvPr>
            <p:cNvSpPr/>
            <p:nvPr/>
          </p:nvSpPr>
          <p:spPr>
            <a:xfrm>
              <a:off x="1339204" y="1253435"/>
              <a:ext cx="2442415" cy="646331"/>
            </a:xfrm>
            <a:prstGeom prst="rect">
              <a:avLst/>
            </a:prstGeom>
          </p:spPr>
          <p:txBody>
            <a:bodyPr wrap="square">
              <a:spAutoFit/>
            </a:bodyPr>
            <a:lstStyle/>
            <a:p>
              <a:r>
                <a:rPr lang="en-US" b="1" dirty="0">
                  <a:solidFill>
                    <a:srgbClr val="0070C0"/>
                  </a:solidFill>
                  <a:latin typeface="Calibri Light" panose="020F0302020204030204"/>
                </a:rPr>
                <a:t>PROGRAMS THAT FIT YOUR LIFE</a:t>
              </a:r>
              <a:endParaRPr lang="en-US" b="1" dirty="0">
                <a:solidFill>
                  <a:prstClr val="black"/>
                </a:solidFill>
                <a:latin typeface="Calibri Light" panose="020F0302020204030204"/>
              </a:endParaRPr>
            </a:p>
          </p:txBody>
        </p:sp>
      </p:grpSp>
      <p:grpSp>
        <p:nvGrpSpPr>
          <p:cNvPr id="11" name="Group 10">
            <a:extLst>
              <a:ext uri="{FF2B5EF4-FFF2-40B4-BE49-F238E27FC236}">
                <a16:creationId xmlns:a16="http://schemas.microsoft.com/office/drawing/2014/main" id="{CB2C2DD4-F4EE-4229-A67D-B5444D21BCDE}"/>
              </a:ext>
            </a:extLst>
          </p:cNvPr>
          <p:cNvGrpSpPr/>
          <p:nvPr/>
        </p:nvGrpSpPr>
        <p:grpSpPr>
          <a:xfrm>
            <a:off x="8324334" y="927377"/>
            <a:ext cx="3142282" cy="2710763"/>
            <a:chOff x="8324334" y="927377"/>
            <a:chExt cx="3142282" cy="2710763"/>
          </a:xfrm>
        </p:grpSpPr>
        <p:grpSp>
          <p:nvGrpSpPr>
            <p:cNvPr id="12" name="Group 11">
              <a:extLst>
                <a:ext uri="{FF2B5EF4-FFF2-40B4-BE49-F238E27FC236}">
                  <a16:creationId xmlns:a16="http://schemas.microsoft.com/office/drawing/2014/main" id="{CA98C67C-9699-4E55-85D6-9B0D9AA98F14}"/>
                </a:ext>
              </a:extLst>
            </p:cNvPr>
            <p:cNvGrpSpPr/>
            <p:nvPr/>
          </p:nvGrpSpPr>
          <p:grpSpPr>
            <a:xfrm>
              <a:off x="8324334" y="927377"/>
              <a:ext cx="3142282" cy="2710763"/>
              <a:chOff x="8324334" y="927377"/>
              <a:chExt cx="3142282" cy="2710763"/>
            </a:xfrm>
          </p:grpSpPr>
          <p:sp>
            <p:nvSpPr>
              <p:cNvPr id="15" name="Rectangle 14">
                <a:extLst>
                  <a:ext uri="{FF2B5EF4-FFF2-40B4-BE49-F238E27FC236}">
                    <a16:creationId xmlns:a16="http://schemas.microsoft.com/office/drawing/2014/main" id="{0900960A-3E0B-4485-9EC2-673C2461E123}"/>
                  </a:ext>
                </a:extLst>
              </p:cNvPr>
              <p:cNvSpPr/>
              <p:nvPr/>
            </p:nvSpPr>
            <p:spPr>
              <a:xfrm>
                <a:off x="8602246" y="1225230"/>
                <a:ext cx="2864370" cy="241291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6" name="Group 15">
                <a:extLst>
                  <a:ext uri="{FF2B5EF4-FFF2-40B4-BE49-F238E27FC236}">
                    <a16:creationId xmlns:a16="http://schemas.microsoft.com/office/drawing/2014/main" id="{2942BEC8-F539-47F5-B84D-6BD1C41E5E4C}"/>
                  </a:ext>
                </a:extLst>
              </p:cNvPr>
              <p:cNvGrpSpPr/>
              <p:nvPr/>
            </p:nvGrpSpPr>
            <p:grpSpPr>
              <a:xfrm>
                <a:off x="8324334" y="927377"/>
                <a:ext cx="898148" cy="915471"/>
                <a:chOff x="10277119" y="2295835"/>
                <a:chExt cx="898148" cy="915471"/>
              </a:xfrm>
            </p:grpSpPr>
            <p:sp>
              <p:nvSpPr>
                <p:cNvPr id="17" name="Rectangle 16">
                  <a:extLst>
                    <a:ext uri="{FF2B5EF4-FFF2-40B4-BE49-F238E27FC236}">
                      <a16:creationId xmlns:a16="http://schemas.microsoft.com/office/drawing/2014/main" id="{FEB24652-04BC-43FE-995F-A4499C703AA5}"/>
                    </a:ext>
                  </a:extLst>
                </p:cNvPr>
                <p:cNvSpPr/>
                <p:nvPr/>
              </p:nvSpPr>
              <p:spPr>
                <a:xfrm>
                  <a:off x="10277119" y="2295835"/>
                  <a:ext cx="660018" cy="814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Graphic 17" descr="Coins">
                  <a:extLst>
                    <a:ext uri="{FF2B5EF4-FFF2-40B4-BE49-F238E27FC236}">
                      <a16:creationId xmlns:a16="http://schemas.microsoft.com/office/drawing/2014/main" id="{18F1BC78-63B8-4908-836C-B14C53FB697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47481" y="2383520"/>
                  <a:ext cx="827786" cy="827786"/>
                </a:xfrm>
                <a:prstGeom prst="rect">
                  <a:avLst/>
                </a:prstGeom>
              </p:spPr>
            </p:pic>
          </p:grpSp>
        </p:grpSp>
        <p:sp>
          <p:nvSpPr>
            <p:cNvPr id="13" name="Rectangle 12">
              <a:extLst>
                <a:ext uri="{FF2B5EF4-FFF2-40B4-BE49-F238E27FC236}">
                  <a16:creationId xmlns:a16="http://schemas.microsoft.com/office/drawing/2014/main" id="{9496B046-F6CC-4175-9D7D-009AFBD9197B}"/>
                </a:ext>
              </a:extLst>
            </p:cNvPr>
            <p:cNvSpPr/>
            <p:nvPr/>
          </p:nvSpPr>
          <p:spPr>
            <a:xfrm>
              <a:off x="9227227" y="1254763"/>
              <a:ext cx="2135106" cy="646331"/>
            </a:xfrm>
            <a:prstGeom prst="rect">
              <a:avLst/>
            </a:prstGeom>
          </p:spPr>
          <p:txBody>
            <a:bodyPr wrap="square">
              <a:spAutoFit/>
            </a:bodyPr>
            <a:lstStyle/>
            <a:p>
              <a:r>
                <a:rPr lang="en-US" b="1" dirty="0">
                  <a:solidFill>
                    <a:srgbClr val="0070C0"/>
                  </a:solidFill>
                  <a:latin typeface="Calibri Light" panose="020F0302020204030204"/>
                </a:rPr>
                <a:t>YOU’RE WORTH THE INVESTMENT</a:t>
              </a:r>
              <a:endParaRPr lang="en-US" b="1" dirty="0">
                <a:solidFill>
                  <a:prstClr val="black"/>
                </a:solidFill>
                <a:latin typeface="Calibri Light" panose="020F0302020204030204"/>
              </a:endParaRPr>
            </a:p>
          </p:txBody>
        </p:sp>
        <p:sp>
          <p:nvSpPr>
            <p:cNvPr id="14" name="Rectangle 13">
              <a:extLst>
                <a:ext uri="{FF2B5EF4-FFF2-40B4-BE49-F238E27FC236}">
                  <a16:creationId xmlns:a16="http://schemas.microsoft.com/office/drawing/2014/main" id="{9DCB65C9-8640-4109-AA47-8C16DECB6705}"/>
                </a:ext>
              </a:extLst>
            </p:cNvPr>
            <p:cNvSpPr/>
            <p:nvPr/>
          </p:nvSpPr>
          <p:spPr>
            <a:xfrm>
              <a:off x="8767159" y="1899766"/>
              <a:ext cx="2699457" cy="1400383"/>
            </a:xfrm>
            <a:prstGeom prst="rect">
              <a:avLst/>
            </a:prstGeom>
          </p:spPr>
          <p:txBody>
            <a:bodyPr wrap="square">
              <a:spAutoFit/>
            </a:bodyPr>
            <a:lstStyle/>
            <a:p>
              <a:r>
                <a:rPr lang="en-US" sz="1700" dirty="0">
                  <a:solidFill>
                    <a:srgbClr val="44546A"/>
                  </a:solidFill>
                  <a:latin typeface="Calibri Light" panose="020F0302020204030204"/>
                </a:rPr>
                <a:t>Empathizing with the practicalities and putting their dreams in reach, with “guarantees” of job placement.</a:t>
              </a:r>
              <a:r>
                <a:rPr lang="en-US" sz="1700" dirty="0">
                  <a:solidFill>
                    <a:prstClr val="black"/>
                  </a:solidFill>
                  <a:latin typeface="Calibri Light" panose="020F0302020204030204"/>
                </a:rPr>
                <a:t> </a:t>
              </a:r>
            </a:p>
          </p:txBody>
        </p:sp>
      </p:grpSp>
      <p:grpSp>
        <p:nvGrpSpPr>
          <p:cNvPr id="19" name="Group 18">
            <a:extLst>
              <a:ext uri="{FF2B5EF4-FFF2-40B4-BE49-F238E27FC236}">
                <a16:creationId xmlns:a16="http://schemas.microsoft.com/office/drawing/2014/main" id="{99E35D44-6493-47AA-92D1-71632E4D2ABD}"/>
              </a:ext>
            </a:extLst>
          </p:cNvPr>
          <p:cNvGrpSpPr/>
          <p:nvPr/>
        </p:nvGrpSpPr>
        <p:grpSpPr>
          <a:xfrm>
            <a:off x="1998611" y="3713599"/>
            <a:ext cx="3130164" cy="2733205"/>
            <a:chOff x="1998611" y="3713599"/>
            <a:chExt cx="3130164" cy="2733205"/>
          </a:xfrm>
        </p:grpSpPr>
        <p:grpSp>
          <p:nvGrpSpPr>
            <p:cNvPr id="20" name="Group 19">
              <a:extLst>
                <a:ext uri="{FF2B5EF4-FFF2-40B4-BE49-F238E27FC236}">
                  <a16:creationId xmlns:a16="http://schemas.microsoft.com/office/drawing/2014/main" id="{85A53E37-61C9-4CA2-919D-DA36FB4E8147}"/>
                </a:ext>
              </a:extLst>
            </p:cNvPr>
            <p:cNvGrpSpPr/>
            <p:nvPr/>
          </p:nvGrpSpPr>
          <p:grpSpPr>
            <a:xfrm>
              <a:off x="1998611" y="3713599"/>
              <a:ext cx="3130164" cy="2733205"/>
              <a:chOff x="1998611" y="3713599"/>
              <a:chExt cx="3130164" cy="2733205"/>
            </a:xfrm>
          </p:grpSpPr>
          <p:sp>
            <p:nvSpPr>
              <p:cNvPr id="23" name="Rectangle 22">
                <a:extLst>
                  <a:ext uri="{FF2B5EF4-FFF2-40B4-BE49-F238E27FC236}">
                    <a16:creationId xmlns:a16="http://schemas.microsoft.com/office/drawing/2014/main" id="{FB26F2B7-80F7-4E8E-90F6-39CFF7531F65}"/>
                  </a:ext>
                </a:extLst>
              </p:cNvPr>
              <p:cNvSpPr/>
              <p:nvPr/>
            </p:nvSpPr>
            <p:spPr>
              <a:xfrm>
                <a:off x="2264405" y="4033894"/>
                <a:ext cx="2864370" cy="241291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Rectangle 23">
                <a:extLst>
                  <a:ext uri="{FF2B5EF4-FFF2-40B4-BE49-F238E27FC236}">
                    <a16:creationId xmlns:a16="http://schemas.microsoft.com/office/drawing/2014/main" id="{49452DE0-B584-439F-918B-2F1FC421C365}"/>
                  </a:ext>
                </a:extLst>
              </p:cNvPr>
              <p:cNvSpPr/>
              <p:nvPr/>
            </p:nvSpPr>
            <p:spPr>
              <a:xfrm>
                <a:off x="1998611" y="3713599"/>
                <a:ext cx="827786" cy="814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5" name="Graphic 24" descr="Lightbulb and gear">
                <a:extLst>
                  <a:ext uri="{FF2B5EF4-FFF2-40B4-BE49-F238E27FC236}">
                    <a16:creationId xmlns:a16="http://schemas.microsoft.com/office/drawing/2014/main" id="{663AB862-FBA3-4ED7-A4A7-B858FC6FAF0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09061" y="3740261"/>
                <a:ext cx="827786" cy="827786"/>
              </a:xfrm>
              <a:prstGeom prst="rect">
                <a:avLst/>
              </a:prstGeom>
            </p:spPr>
          </p:pic>
        </p:grpSp>
        <p:sp>
          <p:nvSpPr>
            <p:cNvPr id="21" name="Rectangle 20">
              <a:extLst>
                <a:ext uri="{FF2B5EF4-FFF2-40B4-BE49-F238E27FC236}">
                  <a16:creationId xmlns:a16="http://schemas.microsoft.com/office/drawing/2014/main" id="{D65E1995-AB5A-4BC3-9724-8F9D31A2A66F}"/>
                </a:ext>
              </a:extLst>
            </p:cNvPr>
            <p:cNvSpPr/>
            <p:nvPr/>
          </p:nvSpPr>
          <p:spPr>
            <a:xfrm>
              <a:off x="2377251" y="4826263"/>
              <a:ext cx="2619236" cy="1138773"/>
            </a:xfrm>
            <a:prstGeom prst="rect">
              <a:avLst/>
            </a:prstGeom>
          </p:spPr>
          <p:txBody>
            <a:bodyPr wrap="square">
              <a:spAutoFit/>
            </a:bodyPr>
            <a:lstStyle/>
            <a:p>
              <a:pPr>
                <a:spcBef>
                  <a:spcPts val="1200"/>
                </a:spcBef>
                <a:buClr>
                  <a:srgbClr val="0096D6"/>
                </a:buClr>
              </a:pPr>
              <a:r>
                <a:rPr lang="en-US" sz="1700" dirty="0">
                  <a:solidFill>
                    <a:srgbClr val="44546A"/>
                  </a:solidFill>
                  <a:latin typeface="Calibri Light" panose="020F0302020204030204"/>
                </a:rPr>
                <a:t>Positioning programs as the path to build upon existing skills and find a stable career path you will love.</a:t>
              </a:r>
            </a:p>
          </p:txBody>
        </p:sp>
        <p:sp>
          <p:nvSpPr>
            <p:cNvPr id="22" name="Rectangle 21">
              <a:extLst>
                <a:ext uri="{FF2B5EF4-FFF2-40B4-BE49-F238E27FC236}">
                  <a16:creationId xmlns:a16="http://schemas.microsoft.com/office/drawing/2014/main" id="{3C439FD0-7AEB-4973-8F5E-4ED8306456B3}"/>
                </a:ext>
              </a:extLst>
            </p:cNvPr>
            <p:cNvSpPr/>
            <p:nvPr/>
          </p:nvSpPr>
          <p:spPr>
            <a:xfrm>
              <a:off x="2855639" y="4097150"/>
              <a:ext cx="2140848" cy="646331"/>
            </a:xfrm>
            <a:prstGeom prst="rect">
              <a:avLst/>
            </a:prstGeom>
          </p:spPr>
          <p:txBody>
            <a:bodyPr wrap="square">
              <a:spAutoFit/>
            </a:bodyPr>
            <a:lstStyle/>
            <a:p>
              <a:r>
                <a:rPr lang="en-US" b="1" dirty="0">
                  <a:solidFill>
                    <a:srgbClr val="0070C0"/>
                  </a:solidFill>
                  <a:latin typeface="Calibri Light" panose="020F0302020204030204"/>
                </a:rPr>
                <a:t>YOUR PATH TO A GREAT JOB</a:t>
              </a:r>
              <a:endParaRPr lang="en-US" b="1" dirty="0">
                <a:solidFill>
                  <a:prstClr val="black"/>
                </a:solidFill>
                <a:latin typeface="Calibri Light" panose="020F0302020204030204"/>
              </a:endParaRPr>
            </a:p>
          </p:txBody>
        </p:sp>
      </p:grpSp>
      <p:grpSp>
        <p:nvGrpSpPr>
          <p:cNvPr id="26" name="Group 25">
            <a:extLst>
              <a:ext uri="{FF2B5EF4-FFF2-40B4-BE49-F238E27FC236}">
                <a16:creationId xmlns:a16="http://schemas.microsoft.com/office/drawing/2014/main" id="{5034221D-7904-4CAF-ACAF-C80CDA2E5802}"/>
              </a:ext>
            </a:extLst>
          </p:cNvPr>
          <p:cNvGrpSpPr/>
          <p:nvPr/>
        </p:nvGrpSpPr>
        <p:grpSpPr>
          <a:xfrm>
            <a:off x="6773033" y="3740261"/>
            <a:ext cx="3154562" cy="2692305"/>
            <a:chOff x="6773033" y="3740261"/>
            <a:chExt cx="3154562" cy="2692305"/>
          </a:xfrm>
        </p:grpSpPr>
        <p:grpSp>
          <p:nvGrpSpPr>
            <p:cNvPr id="27" name="Group 26">
              <a:extLst>
                <a:ext uri="{FF2B5EF4-FFF2-40B4-BE49-F238E27FC236}">
                  <a16:creationId xmlns:a16="http://schemas.microsoft.com/office/drawing/2014/main" id="{7014E118-036B-4137-A6F5-BE5962E21C19}"/>
                </a:ext>
              </a:extLst>
            </p:cNvPr>
            <p:cNvGrpSpPr/>
            <p:nvPr/>
          </p:nvGrpSpPr>
          <p:grpSpPr>
            <a:xfrm>
              <a:off x="6773033" y="3740261"/>
              <a:ext cx="3154562" cy="2692305"/>
              <a:chOff x="6773033" y="3740261"/>
              <a:chExt cx="3154562" cy="2692305"/>
            </a:xfrm>
          </p:grpSpPr>
          <p:sp>
            <p:nvSpPr>
              <p:cNvPr id="30" name="Rectangle 29">
                <a:extLst>
                  <a:ext uri="{FF2B5EF4-FFF2-40B4-BE49-F238E27FC236}">
                    <a16:creationId xmlns:a16="http://schemas.microsoft.com/office/drawing/2014/main" id="{0E53FDCD-A387-44E3-AE63-8BCFBB4959BE}"/>
                  </a:ext>
                </a:extLst>
              </p:cNvPr>
              <p:cNvSpPr/>
              <p:nvPr/>
            </p:nvSpPr>
            <p:spPr>
              <a:xfrm>
                <a:off x="7063225" y="4019656"/>
                <a:ext cx="2864370" cy="241291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1" name="Group 30">
                <a:extLst>
                  <a:ext uri="{FF2B5EF4-FFF2-40B4-BE49-F238E27FC236}">
                    <a16:creationId xmlns:a16="http://schemas.microsoft.com/office/drawing/2014/main" id="{FD3FF4F2-7B7C-48D0-B4A5-FDF827D2A24E}"/>
                  </a:ext>
                </a:extLst>
              </p:cNvPr>
              <p:cNvGrpSpPr/>
              <p:nvPr/>
            </p:nvGrpSpPr>
            <p:grpSpPr>
              <a:xfrm>
                <a:off x="6773033" y="3740261"/>
                <a:ext cx="838236" cy="867980"/>
                <a:chOff x="6100182" y="4051845"/>
                <a:chExt cx="838236" cy="867980"/>
              </a:xfrm>
            </p:grpSpPr>
            <p:sp>
              <p:nvSpPr>
                <p:cNvPr id="32" name="Rectangle 31">
                  <a:extLst>
                    <a:ext uri="{FF2B5EF4-FFF2-40B4-BE49-F238E27FC236}">
                      <a16:creationId xmlns:a16="http://schemas.microsoft.com/office/drawing/2014/main" id="{F7E8129D-441D-4FEE-955E-1AB97CF2386F}"/>
                    </a:ext>
                  </a:extLst>
                </p:cNvPr>
                <p:cNvSpPr/>
                <p:nvPr/>
              </p:nvSpPr>
              <p:spPr>
                <a:xfrm>
                  <a:off x="6100182" y="4105254"/>
                  <a:ext cx="827787" cy="814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3" name="Graphic 32" descr="Checkmark">
                  <a:extLst>
                    <a:ext uri="{FF2B5EF4-FFF2-40B4-BE49-F238E27FC236}">
                      <a16:creationId xmlns:a16="http://schemas.microsoft.com/office/drawing/2014/main" id="{9FC88B81-99E3-4A78-97E2-7C660D6F5E9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10632" y="4051845"/>
                  <a:ext cx="827786" cy="827786"/>
                </a:xfrm>
                <a:prstGeom prst="rect">
                  <a:avLst/>
                </a:prstGeom>
              </p:spPr>
            </p:pic>
          </p:grpSp>
        </p:grpSp>
        <p:sp>
          <p:nvSpPr>
            <p:cNvPr id="28" name="Rectangle 27">
              <a:extLst>
                <a:ext uri="{FF2B5EF4-FFF2-40B4-BE49-F238E27FC236}">
                  <a16:creationId xmlns:a16="http://schemas.microsoft.com/office/drawing/2014/main" id="{2DCB0377-5265-48B6-A39D-BDC0A4E3E792}"/>
                </a:ext>
              </a:extLst>
            </p:cNvPr>
            <p:cNvSpPr/>
            <p:nvPr/>
          </p:nvSpPr>
          <p:spPr>
            <a:xfrm>
              <a:off x="7186926" y="4826262"/>
              <a:ext cx="2694857" cy="1138773"/>
            </a:xfrm>
            <a:prstGeom prst="rect">
              <a:avLst/>
            </a:prstGeom>
          </p:spPr>
          <p:txBody>
            <a:bodyPr wrap="square">
              <a:spAutoFit/>
            </a:bodyPr>
            <a:lstStyle/>
            <a:p>
              <a:r>
                <a:rPr lang="en-US" sz="1700" dirty="0">
                  <a:solidFill>
                    <a:srgbClr val="44546A"/>
                  </a:solidFill>
                  <a:latin typeface="Calibri Light" panose="020F0302020204030204"/>
                </a:rPr>
                <a:t>Speaking to family and aspirations, nontraditional student experience and showing it is do-able.</a:t>
              </a:r>
              <a:endParaRPr lang="en-US" sz="1700" dirty="0">
                <a:solidFill>
                  <a:prstClr val="black"/>
                </a:solidFill>
                <a:latin typeface="Calibri Light" panose="020F0302020204030204"/>
              </a:endParaRPr>
            </a:p>
          </p:txBody>
        </p:sp>
        <p:sp>
          <p:nvSpPr>
            <p:cNvPr id="29" name="Rectangle 28">
              <a:extLst>
                <a:ext uri="{FF2B5EF4-FFF2-40B4-BE49-F238E27FC236}">
                  <a16:creationId xmlns:a16="http://schemas.microsoft.com/office/drawing/2014/main" id="{7F5A8336-1FAF-4B66-848D-199955FB0A2A}"/>
                </a:ext>
              </a:extLst>
            </p:cNvPr>
            <p:cNvSpPr/>
            <p:nvPr/>
          </p:nvSpPr>
          <p:spPr>
            <a:xfrm>
              <a:off x="7467461" y="4101721"/>
              <a:ext cx="2442415" cy="646331"/>
            </a:xfrm>
            <a:prstGeom prst="rect">
              <a:avLst/>
            </a:prstGeom>
          </p:spPr>
          <p:txBody>
            <a:bodyPr wrap="square">
              <a:spAutoFit/>
            </a:bodyPr>
            <a:lstStyle/>
            <a:p>
              <a:r>
                <a:rPr lang="en-US" b="1" dirty="0">
                  <a:solidFill>
                    <a:srgbClr val="0070C0"/>
                  </a:solidFill>
                  <a:latin typeface="Calibri Light" panose="020F0302020204030204"/>
                </a:rPr>
                <a:t>YOU CAN DO THIS AND YOU’RE NOT ALONE</a:t>
              </a:r>
              <a:endParaRPr lang="en-US" b="1" dirty="0">
                <a:solidFill>
                  <a:prstClr val="black"/>
                </a:solidFill>
                <a:latin typeface="Calibri Light" panose="020F0302020204030204"/>
              </a:endParaRPr>
            </a:p>
          </p:txBody>
        </p:sp>
      </p:grpSp>
      <p:grpSp>
        <p:nvGrpSpPr>
          <p:cNvPr id="34" name="Group 33">
            <a:extLst>
              <a:ext uri="{FF2B5EF4-FFF2-40B4-BE49-F238E27FC236}">
                <a16:creationId xmlns:a16="http://schemas.microsoft.com/office/drawing/2014/main" id="{FED2648F-E31D-4FBD-ABE0-235B883E9D06}"/>
              </a:ext>
            </a:extLst>
          </p:cNvPr>
          <p:cNvGrpSpPr/>
          <p:nvPr/>
        </p:nvGrpSpPr>
        <p:grpSpPr>
          <a:xfrm>
            <a:off x="4038509" y="999852"/>
            <a:ext cx="3699763" cy="2673110"/>
            <a:chOff x="4038509" y="999852"/>
            <a:chExt cx="3699763" cy="2673110"/>
          </a:xfrm>
        </p:grpSpPr>
        <p:grpSp>
          <p:nvGrpSpPr>
            <p:cNvPr id="35" name="Group 34">
              <a:extLst>
                <a:ext uri="{FF2B5EF4-FFF2-40B4-BE49-F238E27FC236}">
                  <a16:creationId xmlns:a16="http://schemas.microsoft.com/office/drawing/2014/main" id="{4A9E33A6-1FC0-4F4E-8271-814678EEB9D5}"/>
                </a:ext>
              </a:extLst>
            </p:cNvPr>
            <p:cNvGrpSpPr/>
            <p:nvPr/>
          </p:nvGrpSpPr>
          <p:grpSpPr>
            <a:xfrm>
              <a:off x="4360397" y="999852"/>
              <a:ext cx="3377875" cy="2673110"/>
              <a:chOff x="4360397" y="999852"/>
              <a:chExt cx="3377875" cy="2673110"/>
            </a:xfrm>
          </p:grpSpPr>
          <p:grpSp>
            <p:nvGrpSpPr>
              <p:cNvPr id="37" name="Group 36">
                <a:extLst>
                  <a:ext uri="{FF2B5EF4-FFF2-40B4-BE49-F238E27FC236}">
                    <a16:creationId xmlns:a16="http://schemas.microsoft.com/office/drawing/2014/main" id="{8A62B97E-8F97-4179-8179-B5B022BE942A}"/>
                  </a:ext>
                </a:extLst>
              </p:cNvPr>
              <p:cNvGrpSpPr/>
              <p:nvPr/>
            </p:nvGrpSpPr>
            <p:grpSpPr>
              <a:xfrm>
                <a:off x="4360397" y="999852"/>
                <a:ext cx="3167788" cy="2673110"/>
                <a:chOff x="4360397" y="999852"/>
                <a:chExt cx="3167788" cy="2673110"/>
              </a:xfrm>
            </p:grpSpPr>
            <p:sp>
              <p:nvSpPr>
                <p:cNvPr id="40" name="Rectangle 39">
                  <a:extLst>
                    <a:ext uri="{FF2B5EF4-FFF2-40B4-BE49-F238E27FC236}">
                      <a16:creationId xmlns:a16="http://schemas.microsoft.com/office/drawing/2014/main" id="{1D9D7C4A-54FF-4DEA-909E-860912390F62}"/>
                    </a:ext>
                  </a:extLst>
                </p:cNvPr>
                <p:cNvSpPr/>
                <p:nvPr/>
              </p:nvSpPr>
              <p:spPr>
                <a:xfrm>
                  <a:off x="4663815" y="1260052"/>
                  <a:ext cx="2864370" cy="241291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 name="Rectangle 40">
                  <a:extLst>
                    <a:ext uri="{FF2B5EF4-FFF2-40B4-BE49-F238E27FC236}">
                      <a16:creationId xmlns:a16="http://schemas.microsoft.com/office/drawing/2014/main" id="{77C07875-8FF3-4900-9BB4-5C4979661DAF}"/>
                    </a:ext>
                  </a:extLst>
                </p:cNvPr>
                <p:cNvSpPr/>
                <p:nvPr/>
              </p:nvSpPr>
              <p:spPr>
                <a:xfrm>
                  <a:off x="4360397" y="999852"/>
                  <a:ext cx="827787" cy="814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8" name="Rectangle 37">
                <a:extLst>
                  <a:ext uri="{FF2B5EF4-FFF2-40B4-BE49-F238E27FC236}">
                    <a16:creationId xmlns:a16="http://schemas.microsoft.com/office/drawing/2014/main" id="{2C7A820C-F4EE-4D04-9A78-7D99984FAB34}"/>
                  </a:ext>
                </a:extLst>
              </p:cNvPr>
              <p:cNvSpPr/>
              <p:nvPr/>
            </p:nvSpPr>
            <p:spPr>
              <a:xfrm>
                <a:off x="5295857" y="1289343"/>
                <a:ext cx="2442415" cy="369332"/>
              </a:xfrm>
              <a:prstGeom prst="rect">
                <a:avLst/>
              </a:prstGeom>
            </p:spPr>
            <p:txBody>
              <a:bodyPr wrap="square">
                <a:spAutoFit/>
              </a:bodyPr>
              <a:lstStyle/>
              <a:p>
                <a:r>
                  <a:rPr lang="en-US" b="1" dirty="0">
                    <a:solidFill>
                      <a:srgbClr val="0070C0"/>
                    </a:solidFill>
                    <a:latin typeface="Calibri Light" panose="020F0302020204030204"/>
                  </a:rPr>
                  <a:t>YOU ARE IN-DEMAND</a:t>
                </a:r>
                <a:endParaRPr lang="en-US" b="1" dirty="0">
                  <a:solidFill>
                    <a:prstClr val="black"/>
                  </a:solidFill>
                  <a:latin typeface="Calibri Light" panose="020F0302020204030204"/>
                </a:endParaRPr>
              </a:p>
            </p:txBody>
          </p:sp>
          <p:sp>
            <p:nvSpPr>
              <p:cNvPr id="39" name="Rectangle 38">
                <a:extLst>
                  <a:ext uri="{FF2B5EF4-FFF2-40B4-BE49-F238E27FC236}">
                    <a16:creationId xmlns:a16="http://schemas.microsoft.com/office/drawing/2014/main" id="{B3A612B0-8A4A-4A25-B5E8-D538EA43E0CE}"/>
                  </a:ext>
                </a:extLst>
              </p:cNvPr>
              <p:cNvSpPr/>
              <p:nvPr/>
            </p:nvSpPr>
            <p:spPr>
              <a:xfrm>
                <a:off x="4749159" y="1899766"/>
                <a:ext cx="2649500" cy="1400383"/>
              </a:xfrm>
              <a:prstGeom prst="rect">
                <a:avLst/>
              </a:prstGeom>
            </p:spPr>
            <p:txBody>
              <a:bodyPr wrap="square">
                <a:spAutoFit/>
              </a:bodyPr>
              <a:lstStyle/>
              <a:p>
                <a:pPr>
                  <a:spcBef>
                    <a:spcPts val="1200"/>
                  </a:spcBef>
                  <a:buClr>
                    <a:srgbClr val="0096D6"/>
                  </a:buClr>
                </a:pPr>
                <a:r>
                  <a:rPr lang="en-US" sz="1700" dirty="0">
                    <a:solidFill>
                      <a:srgbClr val="44546A"/>
                    </a:solidFill>
                    <a:latin typeface="Calibri Light" panose="020F0302020204030204"/>
                  </a:rPr>
                  <a:t>Highlighting the in-demand industries, employer interest in adults new to the workforce, good jobs available.</a:t>
                </a:r>
              </a:p>
            </p:txBody>
          </p:sp>
        </p:grpSp>
        <p:pic>
          <p:nvPicPr>
            <p:cNvPr id="36" name="Picture 3" descr="Image result for clip art black and white jobs">
              <a:extLst>
                <a:ext uri="{FF2B5EF4-FFF2-40B4-BE49-F238E27FC236}">
                  <a16:creationId xmlns:a16="http://schemas.microsoft.com/office/drawing/2014/main" id="{3A6420EC-0EB6-4A91-A368-AB2AD385A08A}"/>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509" y="1015062"/>
              <a:ext cx="1254976" cy="83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6376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A0DD1A-849B-4EED-8882-EB6154F027CF}"/>
              </a:ext>
            </a:extLst>
          </p:cNvPr>
          <p:cNvSpPr txBox="1">
            <a:spLocks/>
          </p:cNvSpPr>
          <p:nvPr/>
        </p:nvSpPr>
        <p:spPr>
          <a:xfrm>
            <a:off x="838200" y="365125"/>
            <a:ext cx="10515600" cy="68897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tx2"/>
                </a:solidFill>
              </a:rPr>
              <a:t>Two Messages Rose to the Top That Made the Pitch to Head and Heart</a:t>
            </a:r>
          </a:p>
        </p:txBody>
      </p:sp>
      <p:sp>
        <p:nvSpPr>
          <p:cNvPr id="5" name="Content Placeholder 2">
            <a:extLst>
              <a:ext uri="{FF2B5EF4-FFF2-40B4-BE49-F238E27FC236}">
                <a16:creationId xmlns:a16="http://schemas.microsoft.com/office/drawing/2014/main" id="{E15F35D2-1CE2-4549-ADEF-1FC05903A381}"/>
              </a:ext>
            </a:extLst>
          </p:cNvPr>
          <p:cNvSpPr txBox="1">
            <a:spLocks/>
          </p:cNvSpPr>
          <p:nvPr/>
        </p:nvSpPr>
        <p:spPr>
          <a:xfrm>
            <a:off x="1676578" y="1687042"/>
            <a:ext cx="3280953" cy="33465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Programs that Fit Your Life</a:t>
            </a:r>
          </a:p>
        </p:txBody>
      </p:sp>
      <p:sp>
        <p:nvSpPr>
          <p:cNvPr id="6" name="Content Placeholder 3">
            <a:extLst>
              <a:ext uri="{FF2B5EF4-FFF2-40B4-BE49-F238E27FC236}">
                <a16:creationId xmlns:a16="http://schemas.microsoft.com/office/drawing/2014/main" id="{23E14A05-5C75-4664-A622-E3084D62B659}"/>
              </a:ext>
            </a:extLst>
          </p:cNvPr>
          <p:cNvSpPr txBox="1">
            <a:spLocks/>
          </p:cNvSpPr>
          <p:nvPr/>
        </p:nvSpPr>
        <p:spPr>
          <a:xfrm>
            <a:off x="7477436" y="1640131"/>
            <a:ext cx="3516086" cy="33465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You’re Worth the Investment</a:t>
            </a:r>
          </a:p>
        </p:txBody>
      </p:sp>
      <p:sp>
        <p:nvSpPr>
          <p:cNvPr id="7" name="TextBox 6">
            <a:extLst>
              <a:ext uri="{FF2B5EF4-FFF2-40B4-BE49-F238E27FC236}">
                <a16:creationId xmlns:a16="http://schemas.microsoft.com/office/drawing/2014/main" id="{1F3C1CC8-AA2D-49CA-8A3A-4E0CECB545FD}"/>
              </a:ext>
            </a:extLst>
          </p:cNvPr>
          <p:cNvSpPr txBox="1"/>
          <p:nvPr/>
        </p:nvSpPr>
        <p:spPr>
          <a:xfrm>
            <a:off x="1762417" y="2211850"/>
            <a:ext cx="3109274" cy="923330"/>
          </a:xfrm>
          <a:prstGeom prst="rect">
            <a:avLst/>
          </a:prstGeom>
          <a:noFill/>
        </p:spPr>
        <p:txBody>
          <a:bodyPr wrap="square" rtlCol="0">
            <a:spAutoFit/>
          </a:bodyPr>
          <a:lstStyle/>
          <a:p>
            <a:r>
              <a:rPr lang="en-US" dirty="0">
                <a:solidFill>
                  <a:prstClr val="black"/>
                </a:solidFill>
                <a:latin typeface="Calibri Light" panose="020F0302020204030204"/>
              </a:rPr>
              <a:t>Aims to address busy working adults who don’t believe they can attend school and still work</a:t>
            </a:r>
          </a:p>
        </p:txBody>
      </p:sp>
      <p:sp>
        <p:nvSpPr>
          <p:cNvPr id="8" name="TextBox 7">
            <a:extLst>
              <a:ext uri="{FF2B5EF4-FFF2-40B4-BE49-F238E27FC236}">
                <a16:creationId xmlns:a16="http://schemas.microsoft.com/office/drawing/2014/main" id="{BD7AA763-AF2F-430D-8677-D85458E439E4}"/>
              </a:ext>
            </a:extLst>
          </p:cNvPr>
          <p:cNvSpPr txBox="1"/>
          <p:nvPr/>
        </p:nvSpPr>
        <p:spPr>
          <a:xfrm>
            <a:off x="7174545" y="2164938"/>
            <a:ext cx="3702465" cy="923330"/>
          </a:xfrm>
          <a:prstGeom prst="rect">
            <a:avLst/>
          </a:prstGeom>
          <a:noFill/>
        </p:spPr>
        <p:txBody>
          <a:bodyPr wrap="square" rtlCol="0">
            <a:spAutoFit/>
          </a:bodyPr>
          <a:lstStyle/>
          <a:p>
            <a:r>
              <a:rPr lang="en-US" dirty="0">
                <a:solidFill>
                  <a:prstClr val="black"/>
                </a:solidFill>
                <a:latin typeface="Calibri Light" panose="020F0302020204030204"/>
              </a:rPr>
              <a:t>Speaks to people uncertain about the return on their investment if they decide to go back to school</a:t>
            </a:r>
          </a:p>
        </p:txBody>
      </p:sp>
      <p:grpSp>
        <p:nvGrpSpPr>
          <p:cNvPr id="9" name="Group 8">
            <a:extLst>
              <a:ext uri="{FF2B5EF4-FFF2-40B4-BE49-F238E27FC236}">
                <a16:creationId xmlns:a16="http://schemas.microsoft.com/office/drawing/2014/main" id="{925BC82C-1415-4A6B-BD75-EBAA69A3DC66}"/>
              </a:ext>
            </a:extLst>
          </p:cNvPr>
          <p:cNvGrpSpPr/>
          <p:nvPr/>
        </p:nvGrpSpPr>
        <p:grpSpPr>
          <a:xfrm>
            <a:off x="1312794" y="3939807"/>
            <a:ext cx="3742442" cy="1838227"/>
            <a:chOff x="1557779" y="3846136"/>
            <a:chExt cx="3742442" cy="1838227"/>
          </a:xfrm>
        </p:grpSpPr>
        <p:sp>
          <p:nvSpPr>
            <p:cNvPr id="10" name="Speech Bubble: Rectangle 9">
              <a:extLst>
                <a:ext uri="{FF2B5EF4-FFF2-40B4-BE49-F238E27FC236}">
                  <a16:creationId xmlns:a16="http://schemas.microsoft.com/office/drawing/2014/main" id="{64ADDBF6-1316-45DE-9A23-98C3C1715E2C}"/>
                </a:ext>
              </a:extLst>
            </p:cNvPr>
            <p:cNvSpPr/>
            <p:nvPr/>
          </p:nvSpPr>
          <p:spPr>
            <a:xfrm>
              <a:off x="1557780" y="3846136"/>
              <a:ext cx="3742441" cy="1838227"/>
            </a:xfrm>
            <a:prstGeom prst="wedgeRoundRectCallout">
              <a:avLst>
                <a:gd name="adj1" fmla="val 35171"/>
                <a:gd name="adj2" fmla="val -65269"/>
                <a:gd name="adj3" fmla="val 16667"/>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a:extLst>
                <a:ext uri="{FF2B5EF4-FFF2-40B4-BE49-F238E27FC236}">
                  <a16:creationId xmlns:a16="http://schemas.microsoft.com/office/drawing/2014/main" id="{9E61D576-9979-45D4-A8FA-8377360566E0}"/>
                </a:ext>
              </a:extLst>
            </p:cNvPr>
            <p:cNvSpPr txBox="1"/>
            <p:nvPr/>
          </p:nvSpPr>
          <p:spPr>
            <a:xfrm>
              <a:off x="1557779" y="4026669"/>
              <a:ext cx="3742441" cy="1464231"/>
            </a:xfrm>
            <a:prstGeom prst="wedgeRoundRectCallout">
              <a:avLst/>
            </a:prstGeom>
            <a:noFill/>
          </p:spPr>
          <p:txBody>
            <a:bodyPr wrap="square" rtlCol="0">
              <a:spAutoFit/>
            </a:bodyPr>
            <a:lstStyle/>
            <a:p>
              <a:pPr algn="ctr">
                <a:defRPr/>
              </a:pPr>
              <a:r>
                <a:rPr lang="en-US" sz="1600" i="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That means I can learn and </a:t>
              </a:r>
              <a:r>
                <a:rPr lang="en-US" sz="1600" b="1" i="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 can eat and pay my bills at the same time. </a:t>
              </a:r>
              <a:r>
                <a:rPr lang="en-US" sz="1600" i="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That’s important.</a:t>
              </a:r>
            </a:p>
            <a:p>
              <a:pPr algn="ctr">
                <a:defRPr/>
              </a:pPr>
              <a:endParaRPr lang="en-US" sz="1600" i="1" dirty="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algn="ctr">
                <a:defRPr/>
              </a:pPr>
              <a:r>
                <a:rPr lang="en-US" sz="1600" i="1" kern="0" dirty="0">
                  <a:solidFill>
                    <a:prstClr val="black"/>
                  </a:solidFill>
                  <a:latin typeface="Calibri Light" panose="020F0302020204030204"/>
                  <a:cs typeface="Calibri" panose="020F0502020204030204" pitchFamily="34" charset="0"/>
                </a:rPr>
                <a:t>– </a:t>
              </a:r>
              <a:r>
                <a:rPr lang="en-US" sz="1600" kern="0" dirty="0">
                  <a:solidFill>
                    <a:prstClr val="black"/>
                  </a:solidFill>
                  <a:latin typeface="Calibri Light" panose="020F0302020204030204"/>
                  <a:cs typeface="Calibri" panose="020F0502020204030204" pitchFamily="34" charset="0"/>
                </a:rPr>
                <a:t>Under-/unemployed adult (Chicago, IL)</a:t>
              </a:r>
              <a:endParaRPr lang="en-US" sz="1600" dirty="0">
                <a:solidFill>
                  <a:srgbClr val="000000"/>
                </a:solidFill>
                <a:latin typeface="Calibri Light" panose="020F0302020204030204"/>
                <a:ea typeface="Calibri" panose="020F0502020204030204" pitchFamily="34" charset="0"/>
                <a:cs typeface="Calibri Light" panose="020F0302020204030204" pitchFamily="34" charset="0"/>
              </a:endParaRPr>
            </a:p>
          </p:txBody>
        </p:sp>
      </p:grpSp>
      <p:grpSp>
        <p:nvGrpSpPr>
          <p:cNvPr id="12" name="Group 11">
            <a:extLst>
              <a:ext uri="{FF2B5EF4-FFF2-40B4-BE49-F238E27FC236}">
                <a16:creationId xmlns:a16="http://schemas.microsoft.com/office/drawing/2014/main" id="{46C41F8B-84FA-418D-AE86-418AB01F6211}"/>
              </a:ext>
            </a:extLst>
          </p:cNvPr>
          <p:cNvGrpSpPr/>
          <p:nvPr/>
        </p:nvGrpSpPr>
        <p:grpSpPr>
          <a:xfrm>
            <a:off x="7119095" y="3921582"/>
            <a:ext cx="3778140" cy="1838227"/>
            <a:chOff x="6856081" y="3846136"/>
            <a:chExt cx="3778140" cy="1838227"/>
          </a:xfrm>
        </p:grpSpPr>
        <p:sp>
          <p:nvSpPr>
            <p:cNvPr id="13" name="Speech Bubble: Rectangle 12">
              <a:extLst>
                <a:ext uri="{FF2B5EF4-FFF2-40B4-BE49-F238E27FC236}">
                  <a16:creationId xmlns:a16="http://schemas.microsoft.com/office/drawing/2014/main" id="{DEC2C0E3-E3F5-4AF6-8C15-34F6F3EE642B}"/>
                </a:ext>
              </a:extLst>
            </p:cNvPr>
            <p:cNvSpPr/>
            <p:nvPr/>
          </p:nvSpPr>
          <p:spPr>
            <a:xfrm>
              <a:off x="6891780" y="3846136"/>
              <a:ext cx="3742441" cy="1838227"/>
            </a:xfrm>
            <a:prstGeom prst="wedgeRoundRectCallout">
              <a:avLst>
                <a:gd name="adj1" fmla="val -34223"/>
                <a:gd name="adj2" fmla="val -65153"/>
                <a:gd name="adj3" fmla="val 16667"/>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a:extLst>
                <a:ext uri="{FF2B5EF4-FFF2-40B4-BE49-F238E27FC236}">
                  <a16:creationId xmlns:a16="http://schemas.microsoft.com/office/drawing/2014/main" id="{5CFB76BE-9216-4556-AD20-656BAC88A9C5}"/>
                </a:ext>
              </a:extLst>
            </p:cNvPr>
            <p:cNvSpPr txBox="1"/>
            <p:nvPr/>
          </p:nvSpPr>
          <p:spPr>
            <a:xfrm>
              <a:off x="6856081" y="3928988"/>
              <a:ext cx="3778140" cy="1736646"/>
            </a:xfrm>
            <a:prstGeom prst="wedgeRoundRectCallout">
              <a:avLst/>
            </a:prstGeom>
            <a:noFill/>
          </p:spPr>
          <p:txBody>
            <a:bodyPr wrap="square" rtlCol="0">
              <a:spAutoFit/>
            </a:bodyPr>
            <a:lstStyle/>
            <a:p>
              <a:pPr algn="ctr">
                <a:defRPr/>
              </a:pPr>
              <a:r>
                <a:rPr lang="en-US" sz="1600" i="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Well, right now I am helping my mom pay her bills, so </a:t>
              </a:r>
              <a:r>
                <a:rPr lang="en-US" sz="1600" b="1" i="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I can’t just quit that job</a:t>
              </a:r>
              <a:r>
                <a:rPr lang="en-US" sz="1600" i="1"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She’s relying on me.</a:t>
              </a:r>
            </a:p>
            <a:p>
              <a:pPr algn="ctr">
                <a:defRPr/>
              </a:pPr>
              <a:endParaRPr lang="en-US" sz="1600" i="1" dirty="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algn="ctr">
                <a:defRPr/>
              </a:pPr>
              <a:r>
                <a:rPr lang="en-US" sz="1600" kern="0" dirty="0">
                  <a:solidFill>
                    <a:prstClr val="black"/>
                  </a:solidFill>
                  <a:latin typeface="Calibri Light" panose="020F0302020204030204"/>
                  <a:cs typeface="Calibri" panose="020F0502020204030204" pitchFamily="34" charset="0"/>
                </a:rPr>
                <a:t>– Opportunity Youth (New Cumberland, PA)</a:t>
              </a:r>
              <a:endParaRPr lang="en-US" sz="1600" dirty="0">
                <a:solidFill>
                  <a:srgbClr val="000000"/>
                </a:solidFill>
                <a:latin typeface="Calibri Light" panose="020F0302020204030204"/>
                <a:ea typeface="Calibri" panose="020F0502020204030204" pitchFamily="34" charset="0"/>
                <a:cs typeface="Calibri Light" panose="020F0302020204030204" pitchFamily="34" charset="0"/>
              </a:endParaRPr>
            </a:p>
          </p:txBody>
        </p:sp>
      </p:grpSp>
      <p:pic>
        <p:nvPicPr>
          <p:cNvPr id="15" name="Graphic 14" descr="Books">
            <a:extLst>
              <a:ext uri="{FF2B5EF4-FFF2-40B4-BE49-F238E27FC236}">
                <a16:creationId xmlns:a16="http://schemas.microsoft.com/office/drawing/2014/main" id="{C7ABA4B9-A6EC-40EF-B8A7-8265BE0E4EC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1164" y="1529693"/>
            <a:ext cx="649349" cy="649349"/>
          </a:xfrm>
          <a:prstGeom prst="rect">
            <a:avLst/>
          </a:prstGeom>
        </p:spPr>
      </p:pic>
      <p:pic>
        <p:nvPicPr>
          <p:cNvPr id="16" name="Graphic 15" descr="Coins">
            <a:extLst>
              <a:ext uri="{FF2B5EF4-FFF2-40B4-BE49-F238E27FC236}">
                <a16:creationId xmlns:a16="http://schemas.microsoft.com/office/drawing/2014/main" id="{90BF614E-A5D1-475A-8C73-AB8998685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53051" y="1511468"/>
            <a:ext cx="685800" cy="685800"/>
          </a:xfrm>
          <a:prstGeom prst="rect">
            <a:avLst/>
          </a:prstGeom>
        </p:spPr>
      </p:pic>
      <p:sp>
        <p:nvSpPr>
          <p:cNvPr id="17" name="Rectangle: Rounded Corners 16">
            <a:extLst>
              <a:ext uri="{FF2B5EF4-FFF2-40B4-BE49-F238E27FC236}">
                <a16:creationId xmlns:a16="http://schemas.microsoft.com/office/drawing/2014/main" id="{0BBB034B-760C-424E-9084-48EB05CC2DA4}"/>
              </a:ext>
            </a:extLst>
          </p:cNvPr>
          <p:cNvSpPr/>
          <p:nvPr/>
        </p:nvSpPr>
        <p:spPr>
          <a:xfrm>
            <a:off x="1197290" y="1358631"/>
            <a:ext cx="3973450" cy="2070463"/>
          </a:xfrm>
          <a:prstGeom prst="roundRect">
            <a:avLst>
              <a:gd name="adj" fmla="val 15405"/>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0D60926-DC6C-4A63-8DE7-4C470C31A2F0}"/>
              </a:ext>
            </a:extLst>
          </p:cNvPr>
          <p:cNvSpPr/>
          <p:nvPr/>
        </p:nvSpPr>
        <p:spPr>
          <a:xfrm>
            <a:off x="7021440" y="1358537"/>
            <a:ext cx="3973450" cy="2070463"/>
          </a:xfrm>
          <a:prstGeom prst="roundRect">
            <a:avLst>
              <a:gd name="adj" fmla="val 15405"/>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2328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68DB0-F6EE-40F2-972B-6080437F2ED8}"/>
              </a:ext>
            </a:extLst>
          </p:cNvPr>
          <p:cNvSpPr txBox="1">
            <a:spLocks/>
          </p:cNvSpPr>
          <p:nvPr/>
        </p:nvSpPr>
        <p:spPr>
          <a:xfrm>
            <a:off x="838200" y="365125"/>
            <a:ext cx="10515600" cy="6889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tx2"/>
                </a:solidFill>
              </a:rPr>
              <a:t>When Colleges Use the Right Messages, Populations Have a Statistically Significant Increase in Level of Interest in Programs</a:t>
            </a:r>
          </a:p>
        </p:txBody>
      </p:sp>
      <p:sp>
        <p:nvSpPr>
          <p:cNvPr id="3" name="Text Placeholder 3">
            <a:extLst>
              <a:ext uri="{FF2B5EF4-FFF2-40B4-BE49-F238E27FC236}">
                <a16:creationId xmlns:a16="http://schemas.microsoft.com/office/drawing/2014/main" id="{5A2E0510-D8E2-4EC4-AF62-28EC31CAE568}"/>
              </a:ext>
            </a:extLst>
          </p:cNvPr>
          <p:cNvSpPr txBox="1">
            <a:spLocks/>
          </p:cNvSpPr>
          <p:nvPr/>
        </p:nvSpPr>
        <p:spPr>
          <a:xfrm>
            <a:off x="8025051" y="2120334"/>
            <a:ext cx="3174172" cy="293284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buClr>
                <a:schemeClr val="accent5"/>
              </a:buClr>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Font typeface="Arial" panose="020B0604020202020204" pitchFamily="34" charset="0"/>
              <a:buNone/>
              <a:defRPr/>
            </a:pPr>
            <a:r>
              <a:rPr lang="en-US" sz="2000" dirty="0">
                <a:latin typeface="Calibri Light" panose="020F0302020204030204"/>
              </a:rPr>
              <a:t>Interest levels rose across audiences after reading the description.</a:t>
            </a:r>
          </a:p>
          <a:p>
            <a:pPr marL="0" indent="0">
              <a:buClrTx/>
              <a:buFont typeface="Arial" panose="020B0604020202020204" pitchFamily="34" charset="0"/>
              <a:buNone/>
              <a:defRPr/>
            </a:pPr>
            <a:endParaRPr lang="en-US" sz="2000" dirty="0">
              <a:latin typeface="Calibri Light" panose="020F0302020204030204"/>
            </a:endParaRPr>
          </a:p>
          <a:p>
            <a:pPr marL="0" indent="0">
              <a:spcAft>
                <a:spcPts val="1200"/>
              </a:spcAft>
              <a:buClrTx/>
              <a:buFont typeface="Arial" panose="020B0604020202020204" pitchFamily="34" charset="0"/>
              <a:buNone/>
              <a:defRPr/>
            </a:pPr>
            <a:r>
              <a:rPr lang="en-US" sz="2000" dirty="0">
                <a:latin typeface="Calibri Light" panose="020F0302020204030204"/>
              </a:rPr>
              <a:t>Unemployed adults shown “new skills training” language were significantly more interested in programs after reading the description. </a:t>
            </a:r>
          </a:p>
        </p:txBody>
      </p:sp>
      <p:graphicFrame>
        <p:nvGraphicFramePr>
          <p:cNvPr id="4" name="Chart 3">
            <a:extLst>
              <a:ext uri="{FF2B5EF4-FFF2-40B4-BE49-F238E27FC236}">
                <a16:creationId xmlns:a16="http://schemas.microsoft.com/office/drawing/2014/main" id="{E85D8BFE-0CB2-407E-A884-D198398AC52A}"/>
              </a:ext>
            </a:extLst>
          </p:cNvPr>
          <p:cNvGraphicFramePr/>
          <p:nvPr>
            <p:extLst>
              <p:ext uri="{D42A27DB-BD31-4B8C-83A1-F6EECF244321}">
                <p14:modId xmlns:p14="http://schemas.microsoft.com/office/powerpoint/2010/main" val="180922807"/>
              </p:ext>
            </p:extLst>
          </p:nvPr>
        </p:nvGraphicFramePr>
        <p:xfrm>
          <a:off x="838200" y="1318199"/>
          <a:ext cx="5876499" cy="3813359"/>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a:extLst>
              <a:ext uri="{FF2B5EF4-FFF2-40B4-BE49-F238E27FC236}">
                <a16:creationId xmlns:a16="http://schemas.microsoft.com/office/drawing/2014/main" id="{F9B8EB69-CA4D-43F8-98E9-C6F51732AFE7}"/>
              </a:ext>
            </a:extLst>
          </p:cNvPr>
          <p:cNvGrpSpPr/>
          <p:nvPr/>
        </p:nvGrpSpPr>
        <p:grpSpPr>
          <a:xfrm>
            <a:off x="4043001" y="4856836"/>
            <a:ext cx="2153010" cy="1743407"/>
            <a:chOff x="4043001" y="4856836"/>
            <a:chExt cx="2153010" cy="1743407"/>
          </a:xfrm>
        </p:grpSpPr>
        <p:graphicFrame>
          <p:nvGraphicFramePr>
            <p:cNvPr id="5" name="Chart 4">
              <a:extLst>
                <a:ext uri="{FF2B5EF4-FFF2-40B4-BE49-F238E27FC236}">
                  <a16:creationId xmlns:a16="http://schemas.microsoft.com/office/drawing/2014/main" id="{B67109F5-6759-4927-A52F-28868686A256}"/>
                </a:ext>
              </a:extLst>
            </p:cNvPr>
            <p:cNvGraphicFramePr/>
            <p:nvPr>
              <p:extLst>
                <p:ext uri="{D42A27DB-BD31-4B8C-83A1-F6EECF244321}">
                  <p14:modId xmlns:p14="http://schemas.microsoft.com/office/powerpoint/2010/main" val="4286758727"/>
                </p:ext>
              </p:extLst>
            </p:nvPr>
          </p:nvGraphicFramePr>
          <p:xfrm>
            <a:off x="4043001" y="4856836"/>
            <a:ext cx="2153010" cy="1743407"/>
          </p:xfrm>
          <a:graphic>
            <a:graphicData uri="http://schemas.openxmlformats.org/drawingml/2006/chart">
              <c:chart xmlns:c="http://schemas.openxmlformats.org/drawingml/2006/chart" xmlns:r="http://schemas.openxmlformats.org/officeDocument/2006/relationships" r:id="rId3"/>
            </a:graphicData>
          </a:graphic>
        </p:graphicFrame>
        <p:sp>
          <p:nvSpPr>
            <p:cNvPr id="6" name="Speech Bubble: Rectangle 22">
              <a:extLst>
                <a:ext uri="{FF2B5EF4-FFF2-40B4-BE49-F238E27FC236}">
                  <a16:creationId xmlns:a16="http://schemas.microsoft.com/office/drawing/2014/main" id="{08733AD3-A7E8-4B94-8DE2-472196D5CAF3}"/>
                </a:ext>
              </a:extLst>
            </p:cNvPr>
            <p:cNvSpPr/>
            <p:nvPr/>
          </p:nvSpPr>
          <p:spPr>
            <a:xfrm>
              <a:off x="4043001" y="4856836"/>
              <a:ext cx="2153010" cy="1688186"/>
            </a:xfrm>
            <a:prstGeom prst="wedgeRectCallout">
              <a:avLst>
                <a:gd name="adj1" fmla="val -37289"/>
                <a:gd name="adj2" fmla="val -69341"/>
              </a:avLst>
            </a:prstGeom>
            <a:noFill/>
            <a:ln w="19050" cap="flat" cmpd="sng" algn="ctr">
              <a:solidFill>
                <a:srgbClr val="0067B1">
                  <a:shade val="50000"/>
                </a:srgbClr>
              </a:solidFill>
              <a:prstDash val="dash"/>
            </a:ln>
            <a:effectLst/>
          </p:spPr>
          <p:txBody>
            <a:bodyPr rtlCol="0" anchor="ctr"/>
            <a:lstStyle/>
            <a:p>
              <a:pPr algn="ctr">
                <a:defRPr/>
              </a:pPr>
              <a:endParaRPr lang="en-US" kern="0" dirty="0">
                <a:solidFill>
                  <a:prstClr val="white"/>
                </a:solidFill>
                <a:latin typeface="Neutraface2TextTT Book"/>
              </a:endParaRPr>
            </a:p>
          </p:txBody>
        </p:sp>
      </p:grpSp>
    </p:spTree>
    <p:extLst>
      <p:ext uri="{BB962C8B-B14F-4D97-AF65-F5344CB8AC3E}">
        <p14:creationId xmlns:p14="http://schemas.microsoft.com/office/powerpoint/2010/main" val="1840756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AFE4018-2B56-485E-A15C-555A5CCA048D}"/>
              </a:ext>
            </a:extLst>
          </p:cNvPr>
          <p:cNvSpPr txBox="1">
            <a:spLocks/>
          </p:cNvSpPr>
          <p:nvPr/>
        </p:nvSpPr>
        <p:spPr>
          <a:xfrm>
            <a:off x="838200" y="365125"/>
            <a:ext cx="10515600" cy="6889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tx2"/>
                </a:solidFill>
              </a:rPr>
              <a:t>“Careers” and “Jobs” Are Not Interchangeable</a:t>
            </a:r>
          </a:p>
        </p:txBody>
      </p:sp>
      <p:sp>
        <p:nvSpPr>
          <p:cNvPr id="4" name="Rectangle 3">
            <a:extLst>
              <a:ext uri="{FF2B5EF4-FFF2-40B4-BE49-F238E27FC236}">
                <a16:creationId xmlns:a16="http://schemas.microsoft.com/office/drawing/2014/main" id="{3E998AA3-CF98-4FD3-9E13-26629798D821}"/>
              </a:ext>
            </a:extLst>
          </p:cNvPr>
          <p:cNvSpPr/>
          <p:nvPr/>
        </p:nvSpPr>
        <p:spPr>
          <a:xfrm>
            <a:off x="1123514" y="1744260"/>
            <a:ext cx="3773218" cy="1142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j-lt"/>
                <a:cs typeface="Calibri" panose="020F0502020204030204" pitchFamily="34" charset="0"/>
              </a:rPr>
              <a:t>“Careers”</a:t>
            </a:r>
          </a:p>
          <a:p>
            <a:pPr algn="ctr"/>
            <a:r>
              <a:rPr lang="en-US" sz="2200" dirty="0">
                <a:latin typeface="+mj-lt"/>
                <a:cs typeface="Calibri" panose="020F0502020204030204" pitchFamily="34" charset="0"/>
              </a:rPr>
              <a:t>are long-term, secure</a:t>
            </a:r>
          </a:p>
        </p:txBody>
      </p:sp>
      <p:sp>
        <p:nvSpPr>
          <p:cNvPr id="5" name="Rectangle 4">
            <a:extLst>
              <a:ext uri="{FF2B5EF4-FFF2-40B4-BE49-F238E27FC236}">
                <a16:creationId xmlns:a16="http://schemas.microsoft.com/office/drawing/2014/main" id="{CA41D0AF-6FAD-42CF-ABC5-88888512B8F6}"/>
              </a:ext>
            </a:extLst>
          </p:cNvPr>
          <p:cNvSpPr/>
          <p:nvPr/>
        </p:nvSpPr>
        <p:spPr>
          <a:xfrm>
            <a:off x="7327771" y="1191469"/>
            <a:ext cx="4184960" cy="2247781"/>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My perception of a career is </a:t>
            </a:r>
            <a:r>
              <a:rPr lang="en-US" sz="1200" b="1" dirty="0">
                <a:solidFill>
                  <a:schemeClr val="tx1"/>
                </a:solidFill>
                <a:latin typeface="Calibri" panose="020F0502020204030204" pitchFamily="34" charset="0"/>
                <a:cs typeface="Calibri" panose="020F0502020204030204" pitchFamily="34" charset="0"/>
              </a:rPr>
              <a:t>something that I'm just going to be doing that</a:t>
            </a:r>
            <a:r>
              <a:rPr lang="en-US" sz="1200" dirty="0">
                <a:solidFill>
                  <a:schemeClr val="tx1"/>
                </a:solidFill>
                <a:latin typeface="Calibri" panose="020F0502020204030204" pitchFamily="34" charset="0"/>
                <a:cs typeface="Calibri" panose="020F0502020204030204" pitchFamily="34" charset="0"/>
              </a:rPr>
              <a:t>. I don't think I want any kind of finality, to say: "Yes, I was a train engineer my entire life.” – White Males (New Cumberland, PA)</a:t>
            </a:r>
          </a:p>
          <a:p>
            <a:pPr algn="ctr"/>
            <a:endParaRPr lang="en-US" sz="1200" dirty="0">
              <a:solidFill>
                <a:schemeClr val="tx1"/>
              </a:solidFill>
              <a:latin typeface="Calibri" panose="020F0502020204030204" pitchFamily="34" charset="0"/>
              <a:cs typeface="Calibri" panose="020F0502020204030204" pitchFamily="34" charset="0"/>
            </a:endParaRPr>
          </a:p>
          <a:p>
            <a:pPr algn="ctr"/>
            <a:r>
              <a:rPr lang="en-US" sz="1200" dirty="0">
                <a:solidFill>
                  <a:schemeClr val="tx1"/>
                </a:solidFill>
                <a:latin typeface="Calibri" panose="020F0502020204030204" pitchFamily="34" charset="0"/>
                <a:cs typeface="Calibri" panose="020F0502020204030204" pitchFamily="34" charset="0"/>
              </a:rPr>
              <a:t>A career is pursuing </a:t>
            </a:r>
            <a:r>
              <a:rPr lang="en-US" sz="1200" b="1" dirty="0">
                <a:solidFill>
                  <a:schemeClr val="tx1"/>
                </a:solidFill>
                <a:latin typeface="Calibri" panose="020F0502020204030204" pitchFamily="34" charset="0"/>
                <a:cs typeface="Calibri" panose="020F0502020204030204" pitchFamily="34" charset="0"/>
              </a:rPr>
              <a:t>a passion </a:t>
            </a:r>
            <a:r>
              <a:rPr lang="en-US" sz="1200" dirty="0">
                <a:solidFill>
                  <a:schemeClr val="tx1"/>
                </a:solidFill>
                <a:latin typeface="Calibri" panose="020F0502020204030204" pitchFamily="34" charset="0"/>
                <a:cs typeface="Calibri" panose="020F0502020204030204" pitchFamily="34" charset="0"/>
              </a:rPr>
              <a:t>that you have, that you can still make money with. – Opportunity Youth (New Cumberland, PA)</a:t>
            </a:r>
          </a:p>
          <a:p>
            <a:pPr algn="ctr"/>
            <a:endParaRPr lang="en-US" sz="1200" dirty="0">
              <a:solidFill>
                <a:schemeClr val="tx1"/>
              </a:solidFill>
              <a:latin typeface="Calibri" panose="020F0502020204030204" pitchFamily="34" charset="0"/>
              <a:cs typeface="Calibri" panose="020F0502020204030204" pitchFamily="34" charset="0"/>
            </a:endParaRPr>
          </a:p>
          <a:p>
            <a:pPr algn="ctr"/>
            <a:r>
              <a:rPr lang="en-US" sz="1200" dirty="0">
                <a:solidFill>
                  <a:schemeClr val="tx1"/>
                </a:solidFill>
                <a:latin typeface="Calibri" panose="020F0502020204030204" pitchFamily="34" charset="0"/>
                <a:cs typeface="Calibri" panose="020F0502020204030204" pitchFamily="34" charset="0"/>
              </a:rPr>
              <a:t>I </a:t>
            </a:r>
            <a:r>
              <a:rPr lang="en-US" sz="1200" b="1" dirty="0">
                <a:solidFill>
                  <a:schemeClr val="tx1"/>
                </a:solidFill>
                <a:latin typeface="Calibri" panose="020F0502020204030204" pitchFamily="34" charset="0"/>
                <a:cs typeface="Calibri" panose="020F0502020204030204" pitchFamily="34" charset="0"/>
              </a:rPr>
              <a:t>want a career so bad</a:t>
            </a:r>
            <a:r>
              <a:rPr lang="en-US" sz="1200" dirty="0">
                <a:solidFill>
                  <a:schemeClr val="tx1"/>
                </a:solidFill>
                <a:latin typeface="Calibri" panose="020F0502020204030204" pitchFamily="34" charset="0"/>
                <a:cs typeface="Calibri" panose="020F0502020204030204" pitchFamily="34" charset="0"/>
              </a:rPr>
              <a:t>, it seems like it's just right there but I just can't reach it. – African American Under/unemployed Adults (Chicago, IL)</a:t>
            </a:r>
          </a:p>
        </p:txBody>
      </p:sp>
      <p:sp>
        <p:nvSpPr>
          <p:cNvPr id="6" name="Arrow: Right 5">
            <a:extLst>
              <a:ext uri="{FF2B5EF4-FFF2-40B4-BE49-F238E27FC236}">
                <a16:creationId xmlns:a16="http://schemas.microsoft.com/office/drawing/2014/main" id="{6E1ABCD6-837D-426A-9B2B-85E40786E160}"/>
              </a:ext>
            </a:extLst>
          </p:cNvPr>
          <p:cNvSpPr/>
          <p:nvPr/>
        </p:nvSpPr>
        <p:spPr>
          <a:xfrm>
            <a:off x="5370990" y="4497537"/>
            <a:ext cx="1482570" cy="420948"/>
          </a:xfrm>
          <a:prstGeom prst="rightArrow">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31098F-CE21-47FB-AFDF-45C2CA622E75}"/>
              </a:ext>
            </a:extLst>
          </p:cNvPr>
          <p:cNvSpPr/>
          <p:nvPr/>
        </p:nvSpPr>
        <p:spPr>
          <a:xfrm>
            <a:off x="1123514" y="4136911"/>
            <a:ext cx="3773218" cy="1142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j-lt"/>
                <a:cs typeface="Calibri" panose="020F0502020204030204" pitchFamily="34" charset="0"/>
              </a:rPr>
              <a:t>“Jobs”</a:t>
            </a:r>
          </a:p>
          <a:p>
            <a:pPr algn="ctr"/>
            <a:r>
              <a:rPr lang="en-US" sz="2200" dirty="0">
                <a:latin typeface="+mj-lt"/>
                <a:cs typeface="Calibri" panose="020F0502020204030204" pitchFamily="34" charset="0"/>
              </a:rPr>
              <a:t>are the here and now</a:t>
            </a:r>
          </a:p>
        </p:txBody>
      </p:sp>
      <p:sp>
        <p:nvSpPr>
          <p:cNvPr id="8" name="Rectangle 7">
            <a:extLst>
              <a:ext uri="{FF2B5EF4-FFF2-40B4-BE49-F238E27FC236}">
                <a16:creationId xmlns:a16="http://schemas.microsoft.com/office/drawing/2014/main" id="{E66A81A4-09FC-4744-9F60-5AE31A30A9AD}"/>
              </a:ext>
            </a:extLst>
          </p:cNvPr>
          <p:cNvSpPr/>
          <p:nvPr/>
        </p:nvSpPr>
        <p:spPr>
          <a:xfrm>
            <a:off x="7327771" y="3959796"/>
            <a:ext cx="4245920" cy="19271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A blue collar </a:t>
            </a:r>
            <a:r>
              <a:rPr lang="en-US" sz="1200" b="1" dirty="0">
                <a:solidFill>
                  <a:schemeClr val="tx1"/>
                </a:solidFill>
                <a:latin typeface="Calibri" panose="020F0502020204030204" pitchFamily="34" charset="0"/>
                <a:cs typeface="Calibri" panose="020F0502020204030204" pitchFamily="34" charset="0"/>
              </a:rPr>
              <a:t>job is what I have</a:t>
            </a:r>
            <a:r>
              <a:rPr lang="en-US" sz="1200" dirty="0">
                <a:solidFill>
                  <a:schemeClr val="tx1"/>
                </a:solidFill>
                <a:latin typeface="Calibri" panose="020F0502020204030204" pitchFamily="34" charset="0"/>
                <a:cs typeface="Calibri" panose="020F0502020204030204" pitchFamily="34" charset="0"/>
              </a:rPr>
              <a:t>, and </a:t>
            </a:r>
            <a:r>
              <a:rPr lang="en-US" sz="1200" b="1" dirty="0">
                <a:solidFill>
                  <a:schemeClr val="tx1"/>
                </a:solidFill>
                <a:latin typeface="Calibri" panose="020F0502020204030204" pitchFamily="34" charset="0"/>
                <a:cs typeface="Calibri" panose="020F0502020204030204" pitchFamily="34" charset="0"/>
              </a:rPr>
              <a:t>a career is what I am looking for</a:t>
            </a:r>
            <a:r>
              <a:rPr lang="en-US" sz="1200" dirty="0">
                <a:solidFill>
                  <a:schemeClr val="tx1"/>
                </a:solidFill>
                <a:latin typeface="Calibri" panose="020F0502020204030204" pitchFamily="34" charset="0"/>
                <a:cs typeface="Calibri" panose="020F0502020204030204" pitchFamily="34" charset="0"/>
              </a:rPr>
              <a:t>. – Under/unemployed adults (Fort Lauderdale, FL)</a:t>
            </a:r>
          </a:p>
          <a:p>
            <a:pPr algn="ctr"/>
            <a:endParaRPr lang="en-US" sz="1200" dirty="0">
              <a:solidFill>
                <a:schemeClr val="tx1"/>
              </a:solidFill>
              <a:latin typeface="Calibri" panose="020F0502020204030204" pitchFamily="34" charset="0"/>
              <a:cs typeface="Calibri" panose="020F0502020204030204" pitchFamily="34" charset="0"/>
            </a:endParaRPr>
          </a:p>
          <a:p>
            <a:pPr algn="ctr"/>
            <a:r>
              <a:rPr lang="en-US" sz="1200" dirty="0">
                <a:solidFill>
                  <a:schemeClr val="tx1"/>
                </a:solidFill>
                <a:latin typeface="Calibri" panose="020F0502020204030204" pitchFamily="34" charset="0"/>
                <a:cs typeface="Calibri" panose="020F0502020204030204" pitchFamily="34" charset="0"/>
              </a:rPr>
              <a:t>If it's not something that I see myself wanting to do as a career, </a:t>
            </a:r>
            <a:r>
              <a:rPr lang="en-US" sz="1200" b="1" dirty="0">
                <a:solidFill>
                  <a:schemeClr val="tx1"/>
                </a:solidFill>
                <a:latin typeface="Calibri" panose="020F0502020204030204" pitchFamily="34" charset="0"/>
                <a:cs typeface="Calibri" panose="020F0502020204030204" pitchFamily="34" charset="0"/>
              </a:rPr>
              <a:t>getting comfortable if it's just a job is dangerous. </a:t>
            </a:r>
          </a:p>
          <a:p>
            <a:pPr algn="ctr"/>
            <a:r>
              <a:rPr lang="en-US" sz="1200" dirty="0">
                <a:solidFill>
                  <a:schemeClr val="tx1"/>
                </a:solidFill>
                <a:latin typeface="Calibri" panose="020F0502020204030204" pitchFamily="34" charset="0"/>
                <a:cs typeface="Calibri" panose="020F0502020204030204" pitchFamily="34" charset="0"/>
              </a:rPr>
              <a:t>– Opportunity Youth (Fort Lauderdale, FL)</a:t>
            </a:r>
          </a:p>
          <a:p>
            <a:pPr algn="ctr"/>
            <a:endParaRPr lang="en-US" sz="1200" dirty="0">
              <a:solidFill>
                <a:schemeClr val="tx1"/>
              </a:solidFill>
              <a:latin typeface="Calibri" panose="020F0502020204030204" pitchFamily="34" charset="0"/>
              <a:cs typeface="Calibri" panose="020F0502020204030204" pitchFamily="34" charset="0"/>
            </a:endParaRPr>
          </a:p>
          <a:p>
            <a:pPr algn="ctr"/>
            <a:r>
              <a:rPr lang="en-US" sz="1200" dirty="0">
                <a:solidFill>
                  <a:schemeClr val="tx1"/>
                </a:solidFill>
                <a:latin typeface="Calibri" panose="020F0502020204030204" pitchFamily="34" charset="0"/>
                <a:cs typeface="Calibri" panose="020F0502020204030204" pitchFamily="34" charset="0"/>
              </a:rPr>
              <a:t>A job is </a:t>
            </a:r>
            <a:r>
              <a:rPr lang="en-US" sz="1200" b="1" dirty="0">
                <a:solidFill>
                  <a:schemeClr val="tx1"/>
                </a:solidFill>
                <a:latin typeface="Calibri" panose="020F0502020204030204" pitchFamily="34" charset="0"/>
                <a:cs typeface="Calibri" panose="020F0502020204030204" pitchFamily="34" charset="0"/>
              </a:rPr>
              <a:t>temporary.</a:t>
            </a:r>
          </a:p>
          <a:p>
            <a:pPr algn="ctr"/>
            <a:r>
              <a:rPr lang="en-US" sz="1200" dirty="0">
                <a:solidFill>
                  <a:schemeClr val="tx1"/>
                </a:solidFill>
                <a:latin typeface="Calibri" panose="020F0502020204030204" pitchFamily="34" charset="0"/>
                <a:cs typeface="Calibri" panose="020F0502020204030204" pitchFamily="34" charset="0"/>
              </a:rPr>
              <a:t>– African American Opportunity Youth (Chicago, IL)</a:t>
            </a:r>
          </a:p>
        </p:txBody>
      </p:sp>
      <p:sp>
        <p:nvSpPr>
          <p:cNvPr id="10" name="Arrow: Right 9">
            <a:extLst>
              <a:ext uri="{FF2B5EF4-FFF2-40B4-BE49-F238E27FC236}">
                <a16:creationId xmlns:a16="http://schemas.microsoft.com/office/drawing/2014/main" id="{1F49157E-502F-4C39-9A0F-810ADC5372F6}"/>
              </a:ext>
            </a:extLst>
          </p:cNvPr>
          <p:cNvSpPr/>
          <p:nvPr/>
        </p:nvSpPr>
        <p:spPr>
          <a:xfrm>
            <a:off x="5370943" y="2104886"/>
            <a:ext cx="1482617" cy="420948"/>
          </a:xfrm>
          <a:prstGeom prst="rightArrow">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63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3725FB-FF28-4E87-A3F6-E1A0EC1B02E4}"/>
              </a:ext>
            </a:extLst>
          </p:cNvPr>
          <p:cNvSpPr>
            <a:spLocks noGrp="1"/>
          </p:cNvSpPr>
          <p:nvPr>
            <p:ph type="sldNum" sz="quarter" idx="12"/>
          </p:nvPr>
        </p:nvSpPr>
        <p:spPr/>
        <p:txBody>
          <a:bodyPr/>
          <a:lstStyle/>
          <a:p>
            <a:fld id="{7DD5E061-199A-4650-A6E5-638F69310C41}" type="slidenum">
              <a:rPr lang="en-US" smtClean="0"/>
              <a:pPr/>
              <a:t>2</a:t>
            </a:fld>
            <a:endParaRPr lang="en-US" dirty="0"/>
          </a:p>
        </p:txBody>
      </p:sp>
      <p:pic>
        <p:nvPicPr>
          <p:cNvPr id="4" name="Picture Placeholder 2">
            <a:extLst>
              <a:ext uri="{FF2B5EF4-FFF2-40B4-BE49-F238E27FC236}">
                <a16:creationId xmlns:a16="http://schemas.microsoft.com/office/drawing/2014/main" id="{D4C171CD-AA29-4D4F-ADC3-E91E78933961}"/>
              </a:ext>
            </a:extLst>
          </p:cNvPr>
          <p:cNvPicPr>
            <a:picLocks noChangeAspect="1"/>
          </p:cNvPicPr>
          <p:nvPr/>
        </p:nvPicPr>
        <p:blipFill>
          <a:blip r:embed="rId2">
            <a:extLst>
              <a:ext uri="{28A0092B-C50C-407E-A947-70E740481C1C}">
                <a14:useLocalDpi xmlns:a14="http://schemas.microsoft.com/office/drawing/2010/main" val="0"/>
              </a:ext>
            </a:extLst>
          </a:blip>
          <a:srcRect l="1475" r="1475"/>
          <a:stretch>
            <a:fillRect/>
          </a:stretch>
        </p:blipFill>
        <p:spPr>
          <a:xfrm>
            <a:off x="5410200" y="4314589"/>
            <a:ext cx="1371600" cy="1371600"/>
          </a:xfrm>
          <a:prstGeom prst="rect">
            <a:avLst/>
          </a:prstGeom>
        </p:spPr>
      </p:pic>
      <p:sp>
        <p:nvSpPr>
          <p:cNvPr id="5" name="Title 3">
            <a:extLst>
              <a:ext uri="{FF2B5EF4-FFF2-40B4-BE49-F238E27FC236}">
                <a16:creationId xmlns:a16="http://schemas.microsoft.com/office/drawing/2014/main" id="{F6D03245-A6E4-4996-B584-86D147C05497}"/>
              </a:ext>
            </a:extLst>
          </p:cNvPr>
          <p:cNvSpPr txBox="1">
            <a:spLocks/>
          </p:cNvSpPr>
          <p:nvPr/>
        </p:nvSpPr>
        <p:spPr>
          <a:xfrm>
            <a:off x="1529508" y="1773237"/>
            <a:ext cx="9132984" cy="1655763"/>
          </a:xfrm>
          <a:prstGeom prst="rect">
            <a:avLst/>
          </a:prstGeom>
        </p:spPr>
        <p:txBody>
          <a:bodyPr vert="horz" lIns="91440" tIns="45720" rIns="91440" bIns="45720" rtlCol="0" anchor="ctr">
            <a:normAutofit fontScale="92500" lnSpcReduction="20000"/>
          </a:bodyPr>
          <a:lstStyle>
            <a:lvl1pPr algn="ctr" defTabSz="685800" rtl="0" eaLnBrk="1" latinLnBrk="0" hangingPunct="1">
              <a:spcBef>
                <a:spcPct val="0"/>
              </a:spcBef>
              <a:buNone/>
              <a:defRPr sz="3300" kern="1200">
                <a:solidFill>
                  <a:schemeClr val="tx2"/>
                </a:solidFill>
                <a:latin typeface="Calibri Light" panose="020F0302020204030204" pitchFamily="34" charset="0"/>
                <a:ea typeface="+mj-ea"/>
                <a:cs typeface="+mj-cs"/>
              </a:defRPr>
            </a:lvl1pPr>
          </a:lstStyle>
          <a:p>
            <a:r>
              <a:rPr lang="en-US" dirty="0"/>
              <a:t>Why do student graduation and employment outcomes matter so much for our communities?</a:t>
            </a:r>
          </a:p>
          <a:p>
            <a:r>
              <a:rPr lang="en-US" dirty="0"/>
              <a:t> </a:t>
            </a:r>
          </a:p>
          <a:p>
            <a:r>
              <a:rPr lang="en-US" dirty="0"/>
              <a:t>For the nation?</a:t>
            </a:r>
          </a:p>
        </p:txBody>
      </p:sp>
    </p:spTree>
    <p:extLst>
      <p:ext uri="{BB962C8B-B14F-4D97-AF65-F5344CB8AC3E}">
        <p14:creationId xmlns:p14="http://schemas.microsoft.com/office/powerpoint/2010/main" val="1518910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3B567-859D-491A-8423-CEB93D1DCF77}"/>
              </a:ext>
            </a:extLst>
          </p:cNvPr>
          <p:cNvSpPr/>
          <p:nvPr/>
        </p:nvSpPr>
        <p:spPr>
          <a:xfrm>
            <a:off x="920583" y="1137017"/>
            <a:ext cx="10433217" cy="736355"/>
          </a:xfrm>
          <a:prstGeom prst="rect">
            <a:avLst/>
          </a:prstGeom>
        </p:spPr>
        <p:txBody>
          <a:bodyPr wrap="square">
            <a:spAutoFit/>
          </a:bodyPr>
          <a:lstStyle/>
          <a:p>
            <a:pPr marR="0" lvl="0">
              <a:lnSpc>
                <a:spcPct val="107000"/>
              </a:lnSpc>
              <a:spcBef>
                <a:spcPts val="0"/>
              </a:spcBef>
              <a:spcAft>
                <a:spcPts val="0"/>
              </a:spcAft>
            </a:pPr>
            <a:r>
              <a:rPr lang="en-US" sz="2000" dirty="0">
                <a:latin typeface="+mj-lt"/>
                <a:ea typeface="Calibri" panose="020F0502020204030204" pitchFamily="34" charset="0"/>
                <a:cs typeface="Times New Roman" panose="02020603050405020304" pitchFamily="18" charset="0"/>
              </a:rPr>
              <a:t>The term “new skills training” may carry less baggage than “community college,” as indicated by focus group respondents.</a:t>
            </a:r>
          </a:p>
        </p:txBody>
      </p:sp>
      <p:sp>
        <p:nvSpPr>
          <p:cNvPr id="3" name="Title 1">
            <a:extLst>
              <a:ext uri="{FF2B5EF4-FFF2-40B4-BE49-F238E27FC236}">
                <a16:creationId xmlns:a16="http://schemas.microsoft.com/office/drawing/2014/main" id="{15E1CD59-6F3B-4275-AB01-797AF3A50633}"/>
              </a:ext>
            </a:extLst>
          </p:cNvPr>
          <p:cNvSpPr txBox="1">
            <a:spLocks/>
          </p:cNvSpPr>
          <p:nvPr/>
        </p:nvSpPr>
        <p:spPr>
          <a:xfrm>
            <a:off x="838200" y="365125"/>
            <a:ext cx="10515600" cy="6889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tx2"/>
                </a:solidFill>
              </a:rPr>
              <a:t>“New Skills” Training is Relatable and In Demand</a:t>
            </a:r>
          </a:p>
        </p:txBody>
      </p:sp>
      <p:sp>
        <p:nvSpPr>
          <p:cNvPr id="6" name="Rectangle 5">
            <a:extLst>
              <a:ext uri="{FF2B5EF4-FFF2-40B4-BE49-F238E27FC236}">
                <a16:creationId xmlns:a16="http://schemas.microsoft.com/office/drawing/2014/main" id="{9F61F40D-CD84-4925-B3A7-CC7DFF7380DA}"/>
              </a:ext>
            </a:extLst>
          </p:cNvPr>
          <p:cNvSpPr/>
          <p:nvPr/>
        </p:nvSpPr>
        <p:spPr>
          <a:xfrm>
            <a:off x="920583" y="1921947"/>
            <a:ext cx="10696651" cy="968278"/>
          </a:xfrm>
          <a:prstGeom prst="rect">
            <a:avLst/>
          </a:prstGeom>
        </p:spPr>
        <p:txBody>
          <a:bodyPr wrap="square">
            <a:spAutoFit/>
          </a:bodyPr>
          <a:lstStyle/>
          <a:p>
            <a:pPr marR="0" lvl="0">
              <a:lnSpc>
                <a:spcPct val="107000"/>
              </a:lnSpc>
              <a:spcBef>
                <a:spcPts val="0"/>
              </a:spcBef>
              <a:spcAft>
                <a:spcPts val="0"/>
              </a:spcAft>
            </a:pPr>
            <a:r>
              <a:rPr lang="en-US" dirty="0">
                <a:latin typeface="+mj-lt"/>
                <a:ea typeface="Calibri" panose="020F0502020204030204" pitchFamily="34" charset="0"/>
                <a:cs typeface="Times New Roman" panose="02020603050405020304" pitchFamily="18" charset="0"/>
              </a:rPr>
              <a:t>Split sampling of this language in the survey reveals nuances between our three audiences: “new skills training” is a better way to get the attention of the unemployed while the underemployed and opportunity youth react similarly regardless of language used.</a:t>
            </a:r>
          </a:p>
        </p:txBody>
      </p:sp>
      <p:sp>
        <p:nvSpPr>
          <p:cNvPr id="7" name="TextBox 6">
            <a:extLst>
              <a:ext uri="{FF2B5EF4-FFF2-40B4-BE49-F238E27FC236}">
                <a16:creationId xmlns:a16="http://schemas.microsoft.com/office/drawing/2014/main" id="{75DBB516-2005-4318-A0E1-C642BBA9264B}"/>
              </a:ext>
            </a:extLst>
          </p:cNvPr>
          <p:cNvSpPr txBox="1"/>
          <p:nvPr/>
        </p:nvSpPr>
        <p:spPr>
          <a:xfrm>
            <a:off x="2636170" y="3392704"/>
            <a:ext cx="3902703" cy="1736646"/>
          </a:xfrm>
          <a:prstGeom prst="wedgeRoundRectCallout">
            <a:avLst/>
          </a:prstGeom>
          <a:solidFill>
            <a:schemeClr val="tx2">
              <a:lumMod val="20000"/>
              <a:lumOff val="80000"/>
            </a:schemeClr>
          </a:solidFill>
        </p:spPr>
        <p:txBody>
          <a:bodyPr wrap="square" rtlCol="0">
            <a:spAutoFit/>
          </a:bodyPr>
          <a:lstStyle/>
          <a:p>
            <a:pPr algn="ctr"/>
            <a:r>
              <a:rPr lang="en-US" sz="1600" dirty="0">
                <a:latin typeface="+mj-lt"/>
                <a:cs typeface="Calibri" panose="020F0502020204030204" pitchFamily="34" charset="0"/>
              </a:rPr>
              <a:t>New Skills Training is something close to me because I think acquiring new skills is </a:t>
            </a:r>
            <a:r>
              <a:rPr lang="en-US" sz="1600" b="1" dirty="0">
                <a:latin typeface="+mj-lt"/>
                <a:cs typeface="Calibri" panose="020F0502020204030204" pitchFamily="34" charset="0"/>
              </a:rPr>
              <a:t>beneficial to your job and career. </a:t>
            </a:r>
            <a:r>
              <a:rPr lang="en-US" sz="1600" dirty="0">
                <a:latin typeface="+mj-lt"/>
                <a:cs typeface="Calibri" panose="020F0502020204030204" pitchFamily="34" charset="0"/>
              </a:rPr>
              <a:t>Learning new things is </a:t>
            </a:r>
            <a:r>
              <a:rPr lang="en-US" sz="1600" b="1" dirty="0">
                <a:latin typeface="+mj-lt"/>
                <a:cs typeface="Calibri" panose="020F0502020204030204" pitchFamily="34" charset="0"/>
              </a:rPr>
              <a:t>how you advance</a:t>
            </a:r>
            <a:r>
              <a:rPr lang="en-US" sz="1600" dirty="0">
                <a:latin typeface="+mj-lt"/>
                <a:cs typeface="Calibri" panose="020F0502020204030204" pitchFamily="34" charset="0"/>
              </a:rPr>
              <a:t>. </a:t>
            </a:r>
          </a:p>
          <a:p>
            <a:pPr algn="ctr"/>
            <a:r>
              <a:rPr lang="en-US" sz="1600" dirty="0">
                <a:latin typeface="+mj-lt"/>
                <a:cs typeface="Calibri" panose="020F0502020204030204" pitchFamily="34" charset="0"/>
              </a:rPr>
              <a:t>– Opportunity Youth African American (Chicago, IL)</a:t>
            </a:r>
            <a:endParaRPr lang="en-US" sz="2000" dirty="0">
              <a:latin typeface="+mj-lt"/>
              <a:cs typeface="Calibri" panose="020F0502020204030204" pitchFamily="34" charset="0"/>
            </a:endParaRPr>
          </a:p>
        </p:txBody>
      </p:sp>
      <p:sp>
        <p:nvSpPr>
          <p:cNvPr id="8" name="Speech Bubble: Rectangle with Corners Rounded 7">
            <a:extLst>
              <a:ext uri="{FF2B5EF4-FFF2-40B4-BE49-F238E27FC236}">
                <a16:creationId xmlns:a16="http://schemas.microsoft.com/office/drawing/2014/main" id="{5F566AF8-976B-4B2E-858E-D7F42063B809}"/>
              </a:ext>
            </a:extLst>
          </p:cNvPr>
          <p:cNvSpPr/>
          <p:nvPr/>
        </p:nvSpPr>
        <p:spPr>
          <a:xfrm>
            <a:off x="481149" y="4953715"/>
            <a:ext cx="2913017" cy="1464231"/>
          </a:xfrm>
          <a:prstGeom prst="wedgeRoundRectCallout">
            <a:avLst/>
          </a:prstGeom>
          <a:solidFill>
            <a:schemeClr val="accent1">
              <a:lumMod val="40000"/>
              <a:lumOff val="60000"/>
            </a:schemeClr>
          </a:solidFill>
        </p:spPr>
        <p:txBody>
          <a:bodyPr wrap="square">
            <a:spAutoFit/>
          </a:bodyPr>
          <a:lstStyle/>
          <a:p>
            <a:pPr algn="ctr"/>
            <a:r>
              <a:rPr lang="en-US" sz="1600" dirty="0">
                <a:solidFill>
                  <a:schemeClr val="tx1">
                    <a:lumMod val="75000"/>
                    <a:lumOff val="25000"/>
                  </a:schemeClr>
                </a:solidFill>
                <a:latin typeface="+mj-lt"/>
                <a:cs typeface="Calibri" panose="020F0502020204030204" pitchFamily="34" charset="0"/>
              </a:rPr>
              <a:t>I'm looking to </a:t>
            </a:r>
            <a:r>
              <a:rPr lang="en-US" sz="1600" b="1" dirty="0">
                <a:solidFill>
                  <a:schemeClr val="tx1">
                    <a:lumMod val="75000"/>
                    <a:lumOff val="25000"/>
                  </a:schemeClr>
                </a:solidFill>
                <a:latin typeface="+mj-lt"/>
                <a:cs typeface="Calibri" panose="020F0502020204030204" pitchFamily="34" charset="0"/>
              </a:rPr>
              <a:t>start a new career</a:t>
            </a:r>
            <a:r>
              <a:rPr lang="en-US" sz="1600" dirty="0">
                <a:solidFill>
                  <a:schemeClr val="tx1">
                    <a:lumMod val="75000"/>
                    <a:lumOff val="25000"/>
                  </a:schemeClr>
                </a:solidFill>
                <a:latin typeface="+mj-lt"/>
                <a:cs typeface="Calibri" panose="020F0502020204030204" pitchFamily="34" charset="0"/>
              </a:rPr>
              <a:t>, so any kind of new skills training for me would be great.</a:t>
            </a:r>
          </a:p>
          <a:p>
            <a:pPr algn="ctr"/>
            <a:r>
              <a:rPr lang="en-US" sz="1600" dirty="0">
                <a:solidFill>
                  <a:schemeClr val="tx1">
                    <a:lumMod val="75000"/>
                    <a:lumOff val="25000"/>
                  </a:schemeClr>
                </a:solidFill>
                <a:latin typeface="+mj-lt"/>
                <a:cs typeface="Calibri" panose="020F0502020204030204" pitchFamily="34" charset="0"/>
              </a:rPr>
              <a:t>– White Males (New Cumberland, PA)</a:t>
            </a:r>
            <a:endParaRPr lang="en-US" sz="2000" dirty="0">
              <a:solidFill>
                <a:schemeClr val="tx1">
                  <a:lumMod val="75000"/>
                  <a:lumOff val="25000"/>
                </a:schemeClr>
              </a:solidFill>
              <a:latin typeface="+mj-lt"/>
              <a:cs typeface="Calibri" panose="020F0502020204030204" pitchFamily="34" charset="0"/>
            </a:endParaRPr>
          </a:p>
        </p:txBody>
      </p:sp>
      <p:grpSp>
        <p:nvGrpSpPr>
          <p:cNvPr id="16" name="Group 15">
            <a:extLst>
              <a:ext uri="{FF2B5EF4-FFF2-40B4-BE49-F238E27FC236}">
                <a16:creationId xmlns:a16="http://schemas.microsoft.com/office/drawing/2014/main" id="{6708A57F-FFDF-4652-BD63-FC1F6C39590F}"/>
              </a:ext>
            </a:extLst>
          </p:cNvPr>
          <p:cNvGrpSpPr/>
          <p:nvPr/>
        </p:nvGrpSpPr>
        <p:grpSpPr>
          <a:xfrm>
            <a:off x="7711438" y="3261018"/>
            <a:ext cx="3437709" cy="2887234"/>
            <a:chOff x="7476306" y="2938801"/>
            <a:chExt cx="3437709" cy="2887234"/>
          </a:xfrm>
        </p:grpSpPr>
        <p:sp>
          <p:nvSpPr>
            <p:cNvPr id="9" name="Rectangle: Rounded Corners 8">
              <a:extLst>
                <a:ext uri="{FF2B5EF4-FFF2-40B4-BE49-F238E27FC236}">
                  <a16:creationId xmlns:a16="http://schemas.microsoft.com/office/drawing/2014/main" id="{E09B5FBE-E775-4FE6-A702-8338446F5974}"/>
                </a:ext>
              </a:extLst>
            </p:cNvPr>
            <p:cNvSpPr/>
            <p:nvPr/>
          </p:nvSpPr>
          <p:spPr>
            <a:xfrm>
              <a:off x="7476306" y="2938801"/>
              <a:ext cx="3437709" cy="2887234"/>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A85EC39-C1A5-4AEA-8156-18976613496A}"/>
                </a:ext>
              </a:extLst>
            </p:cNvPr>
            <p:cNvSpPr txBox="1"/>
            <p:nvPr/>
          </p:nvSpPr>
          <p:spPr>
            <a:xfrm>
              <a:off x="7686224" y="3394092"/>
              <a:ext cx="710099" cy="461665"/>
            </a:xfrm>
            <a:prstGeom prst="rect">
              <a:avLst/>
            </a:prstGeom>
            <a:noFill/>
          </p:spPr>
          <p:txBody>
            <a:bodyPr wrap="square" rtlCol="0">
              <a:spAutoFit/>
            </a:bodyPr>
            <a:lstStyle/>
            <a:p>
              <a:r>
                <a:rPr lang="en-US" sz="2400" b="1" dirty="0">
                  <a:latin typeface="+mj-lt"/>
                </a:rPr>
                <a:t>55%</a:t>
              </a:r>
              <a:endParaRPr lang="en-US" dirty="0">
                <a:latin typeface="+mj-lt"/>
              </a:endParaRPr>
            </a:p>
          </p:txBody>
        </p:sp>
        <p:sp>
          <p:nvSpPr>
            <p:cNvPr id="13" name="TextBox 12">
              <a:extLst>
                <a:ext uri="{FF2B5EF4-FFF2-40B4-BE49-F238E27FC236}">
                  <a16:creationId xmlns:a16="http://schemas.microsoft.com/office/drawing/2014/main" id="{D40524C5-A63C-4772-A34F-2A6C04428CB2}"/>
                </a:ext>
              </a:extLst>
            </p:cNvPr>
            <p:cNvSpPr txBox="1"/>
            <p:nvPr/>
          </p:nvSpPr>
          <p:spPr>
            <a:xfrm>
              <a:off x="7727766" y="4953715"/>
              <a:ext cx="710099" cy="461665"/>
            </a:xfrm>
            <a:prstGeom prst="rect">
              <a:avLst/>
            </a:prstGeom>
            <a:noFill/>
          </p:spPr>
          <p:txBody>
            <a:bodyPr wrap="square" rtlCol="0">
              <a:spAutoFit/>
            </a:bodyPr>
            <a:lstStyle/>
            <a:p>
              <a:r>
                <a:rPr lang="en-US" sz="2400" b="1" dirty="0">
                  <a:latin typeface="+mj-lt"/>
                </a:rPr>
                <a:t>66%</a:t>
              </a:r>
              <a:endParaRPr lang="en-US" dirty="0">
                <a:latin typeface="+mj-lt"/>
              </a:endParaRPr>
            </a:p>
          </p:txBody>
        </p:sp>
        <p:sp>
          <p:nvSpPr>
            <p:cNvPr id="14" name="Rectangle 13">
              <a:extLst>
                <a:ext uri="{FF2B5EF4-FFF2-40B4-BE49-F238E27FC236}">
                  <a16:creationId xmlns:a16="http://schemas.microsoft.com/office/drawing/2014/main" id="{9E0319DC-9F0C-4E1A-A5DC-AC872371EF85}"/>
                </a:ext>
              </a:extLst>
            </p:cNvPr>
            <p:cNvSpPr/>
            <p:nvPr/>
          </p:nvSpPr>
          <p:spPr>
            <a:xfrm>
              <a:off x="8306150" y="3224815"/>
              <a:ext cx="2499360" cy="738664"/>
            </a:xfrm>
            <a:prstGeom prst="rect">
              <a:avLst/>
            </a:prstGeom>
          </p:spPr>
          <p:txBody>
            <a:bodyPr wrap="square">
              <a:spAutoFit/>
            </a:bodyPr>
            <a:lstStyle/>
            <a:p>
              <a:r>
                <a:rPr lang="en-US" sz="1400" dirty="0">
                  <a:latin typeface="+mj-lt"/>
                </a:rPr>
                <a:t>of unemployed respondents indicated interest in a “community college” program. </a:t>
              </a:r>
            </a:p>
          </p:txBody>
        </p:sp>
        <p:sp>
          <p:nvSpPr>
            <p:cNvPr id="15" name="Rectangle 14">
              <a:extLst>
                <a:ext uri="{FF2B5EF4-FFF2-40B4-BE49-F238E27FC236}">
                  <a16:creationId xmlns:a16="http://schemas.microsoft.com/office/drawing/2014/main" id="{489C60E5-7206-4E95-884C-0C0E8131640A}"/>
                </a:ext>
              </a:extLst>
            </p:cNvPr>
            <p:cNvSpPr/>
            <p:nvPr/>
          </p:nvSpPr>
          <p:spPr>
            <a:xfrm>
              <a:off x="8396325" y="4876771"/>
              <a:ext cx="2224688" cy="738664"/>
            </a:xfrm>
            <a:prstGeom prst="rect">
              <a:avLst/>
            </a:prstGeom>
          </p:spPr>
          <p:txBody>
            <a:bodyPr wrap="square">
              <a:spAutoFit/>
            </a:bodyPr>
            <a:lstStyle/>
            <a:p>
              <a:r>
                <a:rPr lang="en-US" sz="1400" dirty="0">
                  <a:latin typeface="+mj-lt"/>
                </a:rPr>
                <a:t>of unemployed respondents indicated interest in “new skills” training. </a:t>
              </a:r>
            </a:p>
          </p:txBody>
        </p:sp>
      </p:grpSp>
      <p:cxnSp>
        <p:nvCxnSpPr>
          <p:cNvPr id="18" name="Straight Arrow Connector 17">
            <a:extLst>
              <a:ext uri="{FF2B5EF4-FFF2-40B4-BE49-F238E27FC236}">
                <a16:creationId xmlns:a16="http://schemas.microsoft.com/office/drawing/2014/main" id="{1EA03CF4-640B-4F5E-9E08-09B29E2F00A1}"/>
              </a:ext>
            </a:extLst>
          </p:cNvPr>
          <p:cNvCxnSpPr>
            <a:cxnSpLocks/>
          </p:cNvCxnSpPr>
          <p:nvPr/>
        </p:nvCxnSpPr>
        <p:spPr>
          <a:xfrm>
            <a:off x="9430292" y="4406537"/>
            <a:ext cx="0" cy="722813"/>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239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13884A-6F23-4955-B809-A304F184EB3C}"/>
              </a:ext>
            </a:extLst>
          </p:cNvPr>
          <p:cNvSpPr txBox="1">
            <a:spLocks/>
          </p:cNvSpPr>
          <p:nvPr/>
        </p:nvSpPr>
        <p:spPr>
          <a:xfrm>
            <a:off x="838200" y="365125"/>
            <a:ext cx="10515600" cy="6889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tx2"/>
                </a:solidFill>
              </a:rPr>
              <a:t>Audiences Want a Guarantee That Community College is Worth the Investment</a:t>
            </a:r>
          </a:p>
        </p:txBody>
      </p:sp>
      <p:sp>
        <p:nvSpPr>
          <p:cNvPr id="3" name="Rectangle 2">
            <a:extLst>
              <a:ext uri="{FF2B5EF4-FFF2-40B4-BE49-F238E27FC236}">
                <a16:creationId xmlns:a16="http://schemas.microsoft.com/office/drawing/2014/main" id="{A0EBAA80-1B25-4AFB-9C24-837D89930DCF}"/>
              </a:ext>
            </a:extLst>
          </p:cNvPr>
          <p:cNvSpPr/>
          <p:nvPr/>
        </p:nvSpPr>
        <p:spPr>
          <a:xfrm>
            <a:off x="784859" y="1126367"/>
            <a:ext cx="10622281" cy="1264642"/>
          </a:xfrm>
          <a:prstGeom prst="rect">
            <a:avLst/>
          </a:prstGeom>
        </p:spPr>
        <p:txBody>
          <a:bodyPr wrap="square">
            <a:spAutoFit/>
          </a:bodyPr>
          <a:lstStyle/>
          <a:p>
            <a:pPr marR="0" lvl="0">
              <a:lnSpc>
                <a:spcPct val="107000"/>
              </a:lnSpc>
              <a:spcBef>
                <a:spcPts val="0"/>
              </a:spcBef>
              <a:spcAft>
                <a:spcPts val="0"/>
              </a:spcAft>
            </a:pPr>
            <a:r>
              <a:rPr lang="en-US" dirty="0">
                <a:latin typeface="+mj-lt"/>
                <a:ea typeface="Calibri" panose="020F0502020204030204" pitchFamily="34" charset="0"/>
                <a:cs typeface="Times New Roman" panose="02020603050405020304" pitchFamily="18" charset="0"/>
              </a:rPr>
              <a:t>Audiences want some degree of a </a:t>
            </a:r>
            <a:r>
              <a:rPr lang="en-US" b="1" dirty="0">
                <a:latin typeface="+mj-lt"/>
                <a:ea typeface="Calibri" panose="020F0502020204030204" pitchFamily="34" charset="0"/>
                <a:cs typeface="Times New Roman" panose="02020603050405020304" pitchFamily="18" charset="0"/>
              </a:rPr>
              <a:t>“guarantee” of post-graduation outcomes</a:t>
            </a:r>
            <a:r>
              <a:rPr lang="en-US" dirty="0">
                <a:latin typeface="+mj-lt"/>
                <a:ea typeface="Calibri" panose="020F0502020204030204" pitchFamily="34" charset="0"/>
                <a:cs typeface="Times New Roman" panose="02020603050405020304" pitchFamily="18" charset="0"/>
              </a:rPr>
              <a:t>, including earnings and employment metrics. They are skeptical about outcomes data not specific to the program, like general industry data, or data that seems to good to be true, like points from top-earning graduates, but responded to </a:t>
            </a:r>
            <a:r>
              <a:rPr lang="en-US" b="1" dirty="0">
                <a:latin typeface="+mj-lt"/>
                <a:ea typeface="Calibri" panose="020F0502020204030204" pitchFamily="34" charset="0"/>
                <a:cs typeface="Times New Roman" panose="02020603050405020304" pitchFamily="18" charset="0"/>
              </a:rPr>
              <a:t>specific language about financial supports </a:t>
            </a:r>
            <a:r>
              <a:rPr lang="en-US" dirty="0">
                <a:latin typeface="+mj-lt"/>
                <a:ea typeface="Calibri" panose="020F0502020204030204" pitchFamily="34" charset="0"/>
                <a:cs typeface="Times New Roman" panose="02020603050405020304" pitchFamily="18" charset="0"/>
              </a:rPr>
              <a:t>in message testing.</a:t>
            </a:r>
            <a:endParaRPr lang="en-US" b="1" dirty="0">
              <a:latin typeface="+mj-lt"/>
              <a:ea typeface="Calibri" panose="020F0502020204030204" pitchFamily="34" charset="0"/>
              <a:cs typeface="Times New Roman" panose="02020603050405020304" pitchFamily="18" charset="0"/>
            </a:endParaRPr>
          </a:p>
        </p:txBody>
      </p:sp>
      <p:grpSp>
        <p:nvGrpSpPr>
          <p:cNvPr id="25" name="Group 24">
            <a:extLst>
              <a:ext uri="{FF2B5EF4-FFF2-40B4-BE49-F238E27FC236}">
                <a16:creationId xmlns:a16="http://schemas.microsoft.com/office/drawing/2014/main" id="{EE47736A-A714-4197-BEEE-A5277E9A7A9C}"/>
              </a:ext>
            </a:extLst>
          </p:cNvPr>
          <p:cNvGrpSpPr/>
          <p:nvPr/>
        </p:nvGrpSpPr>
        <p:grpSpPr>
          <a:xfrm>
            <a:off x="1097280" y="3188411"/>
            <a:ext cx="2464526" cy="2924999"/>
            <a:chOff x="1097280" y="3432257"/>
            <a:chExt cx="2464526" cy="2924999"/>
          </a:xfrm>
        </p:grpSpPr>
        <p:sp>
          <p:nvSpPr>
            <p:cNvPr id="9" name="Rectangle: Rounded Corners 8">
              <a:extLst>
                <a:ext uri="{FF2B5EF4-FFF2-40B4-BE49-F238E27FC236}">
                  <a16:creationId xmlns:a16="http://schemas.microsoft.com/office/drawing/2014/main" id="{935B8C7C-DC4E-4FDC-86B1-3ABA1CC604CA}"/>
                </a:ext>
              </a:extLst>
            </p:cNvPr>
            <p:cNvSpPr/>
            <p:nvPr/>
          </p:nvSpPr>
          <p:spPr>
            <a:xfrm>
              <a:off x="1097280" y="3770811"/>
              <a:ext cx="2464526" cy="2586445"/>
            </a:xfrm>
            <a:prstGeom prst="roundRect">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F7D7997-9444-49C9-904C-EA6A15B8CAA9}"/>
                </a:ext>
              </a:extLst>
            </p:cNvPr>
            <p:cNvSpPr txBox="1"/>
            <p:nvPr/>
          </p:nvSpPr>
          <p:spPr>
            <a:xfrm>
              <a:off x="1432561" y="3432257"/>
              <a:ext cx="1793965" cy="338554"/>
            </a:xfrm>
            <a:prstGeom prst="rect">
              <a:avLst/>
            </a:prstGeom>
            <a:noFill/>
          </p:spPr>
          <p:txBody>
            <a:bodyPr wrap="square" rtlCol="0">
              <a:spAutoFit/>
            </a:bodyPr>
            <a:lstStyle/>
            <a:p>
              <a:r>
                <a:rPr lang="en-US" sz="1600" b="1" dirty="0">
                  <a:solidFill>
                    <a:schemeClr val="tx2"/>
                  </a:solidFill>
                  <a:latin typeface="+mj-lt"/>
                </a:rPr>
                <a:t>Unemployed Adults</a:t>
              </a:r>
            </a:p>
          </p:txBody>
        </p:sp>
        <p:sp>
          <p:nvSpPr>
            <p:cNvPr id="16" name="TextBox 15">
              <a:extLst>
                <a:ext uri="{FF2B5EF4-FFF2-40B4-BE49-F238E27FC236}">
                  <a16:creationId xmlns:a16="http://schemas.microsoft.com/office/drawing/2014/main" id="{B3B73F4B-95F6-4AD3-ADB9-2B3289F9AFF3}"/>
                </a:ext>
              </a:extLst>
            </p:cNvPr>
            <p:cNvSpPr txBox="1"/>
            <p:nvPr/>
          </p:nvSpPr>
          <p:spPr>
            <a:xfrm>
              <a:off x="1254031" y="4015683"/>
              <a:ext cx="2251167" cy="2062103"/>
            </a:xfrm>
            <a:prstGeom prst="rect">
              <a:avLst/>
            </a:prstGeom>
            <a:noFill/>
          </p:spPr>
          <p:txBody>
            <a:bodyPr wrap="square" rtlCol="0">
              <a:spAutoFit/>
            </a:bodyPr>
            <a:lstStyle/>
            <a:p>
              <a:pPr lvl="0">
                <a:defRPr/>
              </a:pPr>
              <a:r>
                <a:rPr lang="en-US" sz="1600" dirty="0">
                  <a:latin typeface="+mj-lt"/>
                  <a:cs typeface="Calibri" panose="020F0502020204030204" pitchFamily="34" charset="0"/>
                </a:rPr>
                <a:t>Grants </a:t>
              </a:r>
              <a:r>
                <a:rPr lang="en-US" sz="1600" b="1" dirty="0">
                  <a:solidFill>
                    <a:srgbClr val="0070C0"/>
                  </a:solidFill>
                  <a:latin typeface="+mj-lt"/>
                  <a:cs typeface="Calibri" panose="020F0502020204030204" pitchFamily="34" charset="0"/>
                </a:rPr>
                <a:t>(23%)</a:t>
              </a:r>
            </a:p>
            <a:p>
              <a:pPr lvl="0">
                <a:defRPr/>
              </a:pPr>
              <a:endParaRPr lang="en-US" sz="1600" b="1" dirty="0">
                <a:solidFill>
                  <a:srgbClr val="0070C0"/>
                </a:solidFill>
                <a:latin typeface="+mj-lt"/>
                <a:cs typeface="Calibri" panose="020F0502020204030204" pitchFamily="34" charset="0"/>
              </a:endParaRPr>
            </a:p>
            <a:p>
              <a:pPr lvl="0">
                <a:defRPr/>
              </a:pPr>
              <a:r>
                <a:rPr lang="en-US" sz="1600" dirty="0">
                  <a:latin typeface="+mj-lt"/>
                  <a:cs typeface="Calibri" panose="020F0502020204030204" pitchFamily="34" charset="0"/>
                </a:rPr>
                <a:t>Transportation (22%)</a:t>
              </a:r>
            </a:p>
            <a:p>
              <a:pPr lvl="0">
                <a:defRPr/>
              </a:pPr>
              <a:endParaRPr lang="en-US" sz="1600" dirty="0">
                <a:latin typeface="+mj-lt"/>
                <a:cs typeface="Calibri" panose="020F0502020204030204" pitchFamily="34" charset="0"/>
              </a:endParaRPr>
            </a:p>
            <a:p>
              <a:pPr lvl="0">
                <a:defRPr/>
              </a:pPr>
              <a:r>
                <a:rPr lang="en-US" sz="1600" dirty="0">
                  <a:latin typeface="+mj-lt"/>
                  <a:cs typeface="Calibri" panose="020F0502020204030204" pitchFamily="34" charset="0"/>
                </a:rPr>
                <a:t>[Opportunities for] work (14%)</a:t>
              </a:r>
            </a:p>
            <a:p>
              <a:pPr lvl="0">
                <a:defRPr/>
              </a:pPr>
              <a:endParaRPr lang="en-US" sz="1600" dirty="0">
                <a:latin typeface="+mj-lt"/>
                <a:cs typeface="Calibri" panose="020F0502020204030204" pitchFamily="34" charset="0"/>
              </a:endParaRPr>
            </a:p>
            <a:p>
              <a:pPr lvl="0">
                <a:defRPr/>
              </a:pPr>
              <a:r>
                <a:rPr lang="en-US" sz="1600" dirty="0">
                  <a:latin typeface="+mj-lt"/>
                  <a:cs typeface="Calibri" panose="020F0502020204030204" pitchFamily="34" charset="0"/>
                </a:rPr>
                <a:t>[Not getting] rich (3%)</a:t>
              </a:r>
            </a:p>
          </p:txBody>
        </p:sp>
      </p:grpSp>
      <p:sp>
        <p:nvSpPr>
          <p:cNvPr id="17" name="TextBox 16">
            <a:extLst>
              <a:ext uri="{FF2B5EF4-FFF2-40B4-BE49-F238E27FC236}">
                <a16:creationId xmlns:a16="http://schemas.microsoft.com/office/drawing/2014/main" id="{A80DAD38-7FE9-4613-BD93-1CFF7F8C50F9}"/>
              </a:ext>
            </a:extLst>
          </p:cNvPr>
          <p:cNvSpPr txBox="1"/>
          <p:nvPr/>
        </p:nvSpPr>
        <p:spPr>
          <a:xfrm>
            <a:off x="838200" y="2722463"/>
            <a:ext cx="10439400" cy="369332"/>
          </a:xfrm>
          <a:prstGeom prst="rect">
            <a:avLst/>
          </a:prstGeom>
          <a:noFill/>
        </p:spPr>
        <p:txBody>
          <a:bodyPr wrap="square" rtlCol="0">
            <a:spAutoFit/>
          </a:bodyPr>
          <a:lstStyle/>
          <a:p>
            <a:r>
              <a:rPr lang="en-US" dirty="0">
                <a:latin typeface="+mj-lt"/>
              </a:rPr>
              <a:t>Using the highlighter tool, our populations selected: </a:t>
            </a:r>
          </a:p>
        </p:txBody>
      </p:sp>
      <p:grpSp>
        <p:nvGrpSpPr>
          <p:cNvPr id="26" name="Group 25">
            <a:extLst>
              <a:ext uri="{FF2B5EF4-FFF2-40B4-BE49-F238E27FC236}">
                <a16:creationId xmlns:a16="http://schemas.microsoft.com/office/drawing/2014/main" id="{41F762DA-DCED-4192-805E-8E5EFC030619}"/>
              </a:ext>
            </a:extLst>
          </p:cNvPr>
          <p:cNvGrpSpPr/>
          <p:nvPr/>
        </p:nvGrpSpPr>
        <p:grpSpPr>
          <a:xfrm>
            <a:off x="4863737" y="3188411"/>
            <a:ext cx="2464526" cy="2950018"/>
            <a:chOff x="4863737" y="3432257"/>
            <a:chExt cx="2464526" cy="2950018"/>
          </a:xfrm>
        </p:grpSpPr>
        <p:sp>
          <p:nvSpPr>
            <p:cNvPr id="11" name="Rectangle: Rounded Corners 10">
              <a:extLst>
                <a:ext uri="{FF2B5EF4-FFF2-40B4-BE49-F238E27FC236}">
                  <a16:creationId xmlns:a16="http://schemas.microsoft.com/office/drawing/2014/main" id="{D7667CED-F6A6-42BA-A8DE-65E616CA2362}"/>
                </a:ext>
              </a:extLst>
            </p:cNvPr>
            <p:cNvSpPr/>
            <p:nvPr/>
          </p:nvSpPr>
          <p:spPr>
            <a:xfrm>
              <a:off x="4863737" y="3795830"/>
              <a:ext cx="2464526" cy="2586445"/>
            </a:xfrm>
            <a:prstGeom prst="roundRect">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E4D30DA-3987-4323-8200-F206396BED24}"/>
                </a:ext>
              </a:extLst>
            </p:cNvPr>
            <p:cNvSpPr txBox="1"/>
            <p:nvPr/>
          </p:nvSpPr>
          <p:spPr>
            <a:xfrm>
              <a:off x="5068388" y="3432257"/>
              <a:ext cx="2055223" cy="338554"/>
            </a:xfrm>
            <a:prstGeom prst="rect">
              <a:avLst/>
            </a:prstGeom>
            <a:noFill/>
          </p:spPr>
          <p:txBody>
            <a:bodyPr wrap="square" rtlCol="0">
              <a:spAutoFit/>
            </a:bodyPr>
            <a:lstStyle/>
            <a:p>
              <a:r>
                <a:rPr lang="en-US" sz="1600" b="1" dirty="0">
                  <a:solidFill>
                    <a:schemeClr val="tx2"/>
                  </a:solidFill>
                  <a:latin typeface="+mj-lt"/>
                </a:rPr>
                <a:t>Underemployed Adults</a:t>
              </a:r>
            </a:p>
          </p:txBody>
        </p:sp>
        <p:sp>
          <p:nvSpPr>
            <p:cNvPr id="18" name="Rectangle 17">
              <a:extLst>
                <a:ext uri="{FF2B5EF4-FFF2-40B4-BE49-F238E27FC236}">
                  <a16:creationId xmlns:a16="http://schemas.microsoft.com/office/drawing/2014/main" id="{243B373E-48F7-4738-875A-9236436A0A05}"/>
                </a:ext>
              </a:extLst>
            </p:cNvPr>
            <p:cNvSpPr/>
            <p:nvPr/>
          </p:nvSpPr>
          <p:spPr>
            <a:xfrm>
              <a:off x="5025934" y="4015685"/>
              <a:ext cx="2063932" cy="2062103"/>
            </a:xfrm>
            <a:prstGeom prst="rect">
              <a:avLst/>
            </a:prstGeom>
          </p:spPr>
          <p:txBody>
            <a:bodyPr wrap="square">
              <a:spAutoFit/>
            </a:bodyPr>
            <a:lstStyle/>
            <a:p>
              <a:pPr lvl="0">
                <a:defRPr/>
              </a:pPr>
              <a:r>
                <a:rPr lang="en-US" sz="1600" dirty="0">
                  <a:latin typeface="+mj-lt"/>
                  <a:cs typeface="Calibri" panose="020F0502020204030204" pitchFamily="34" charset="0"/>
                </a:rPr>
                <a:t>Grants (20%)</a:t>
              </a:r>
            </a:p>
            <a:p>
              <a:pPr lvl="0">
                <a:defRPr/>
              </a:pPr>
              <a:endParaRPr lang="en-US" sz="1600" dirty="0">
                <a:latin typeface="+mj-lt"/>
                <a:cs typeface="Calibri" panose="020F0502020204030204" pitchFamily="34" charset="0"/>
              </a:endParaRPr>
            </a:p>
            <a:p>
              <a:pPr lvl="0">
                <a:defRPr/>
              </a:pPr>
              <a:r>
                <a:rPr lang="en-US" sz="1600" dirty="0">
                  <a:latin typeface="+mj-lt"/>
                  <a:cs typeface="Calibri" panose="020F0502020204030204" pitchFamily="34" charset="0"/>
                </a:rPr>
                <a:t>Transportation </a:t>
              </a:r>
              <a:r>
                <a:rPr lang="en-US" sz="1600" b="1" dirty="0">
                  <a:solidFill>
                    <a:srgbClr val="0070C0"/>
                  </a:solidFill>
                  <a:latin typeface="+mj-lt"/>
                  <a:cs typeface="Calibri" panose="020F0502020204030204" pitchFamily="34" charset="0"/>
                </a:rPr>
                <a:t>(28%)</a:t>
              </a:r>
            </a:p>
            <a:p>
              <a:pPr lvl="0">
                <a:defRPr/>
              </a:pPr>
              <a:endParaRPr lang="en-US" sz="1600" b="1" dirty="0">
                <a:solidFill>
                  <a:srgbClr val="0070C0"/>
                </a:solidFill>
                <a:latin typeface="+mj-lt"/>
                <a:cs typeface="Calibri" panose="020F0502020204030204" pitchFamily="34" charset="0"/>
              </a:endParaRPr>
            </a:p>
            <a:p>
              <a:pPr lvl="0">
                <a:defRPr/>
              </a:pPr>
              <a:r>
                <a:rPr lang="en-US" sz="1600" dirty="0">
                  <a:latin typeface="+mj-lt"/>
                  <a:cs typeface="Calibri" panose="020F0502020204030204" pitchFamily="34" charset="0"/>
                </a:rPr>
                <a:t>[Opportunities for] work </a:t>
              </a:r>
              <a:r>
                <a:rPr lang="en-US" sz="1600" b="1" dirty="0">
                  <a:solidFill>
                    <a:srgbClr val="0070C0"/>
                  </a:solidFill>
                  <a:latin typeface="+mj-lt"/>
                  <a:cs typeface="Calibri" panose="020F0502020204030204" pitchFamily="34" charset="0"/>
                </a:rPr>
                <a:t>(16%)</a:t>
              </a:r>
            </a:p>
            <a:p>
              <a:pPr lvl="0">
                <a:defRPr/>
              </a:pPr>
              <a:endParaRPr lang="en-US" sz="1600" b="1" dirty="0">
                <a:solidFill>
                  <a:srgbClr val="0070C0"/>
                </a:solidFill>
                <a:latin typeface="+mj-lt"/>
                <a:cs typeface="Calibri" panose="020F0502020204030204" pitchFamily="34" charset="0"/>
              </a:endParaRPr>
            </a:p>
            <a:p>
              <a:pPr lvl="0">
                <a:defRPr/>
              </a:pPr>
              <a:r>
                <a:rPr lang="en-US" sz="1600" dirty="0">
                  <a:latin typeface="+mj-lt"/>
                  <a:cs typeface="Calibri" panose="020F0502020204030204" pitchFamily="34" charset="0"/>
                </a:rPr>
                <a:t>[Not getting] rich (5%)</a:t>
              </a:r>
              <a:endParaRPr lang="en-US" sz="1600" dirty="0">
                <a:latin typeface="+mj-lt"/>
              </a:endParaRPr>
            </a:p>
          </p:txBody>
        </p:sp>
      </p:grpSp>
      <p:grpSp>
        <p:nvGrpSpPr>
          <p:cNvPr id="27" name="Group 26">
            <a:extLst>
              <a:ext uri="{FF2B5EF4-FFF2-40B4-BE49-F238E27FC236}">
                <a16:creationId xmlns:a16="http://schemas.microsoft.com/office/drawing/2014/main" id="{64E2E93F-2626-40C7-A349-1F5AEA4C88AF}"/>
              </a:ext>
            </a:extLst>
          </p:cNvPr>
          <p:cNvGrpSpPr/>
          <p:nvPr/>
        </p:nvGrpSpPr>
        <p:grpSpPr>
          <a:xfrm>
            <a:off x="8630194" y="3188411"/>
            <a:ext cx="2464526" cy="2946770"/>
            <a:chOff x="8630194" y="3432257"/>
            <a:chExt cx="2464526" cy="2946770"/>
          </a:xfrm>
        </p:grpSpPr>
        <p:sp>
          <p:nvSpPr>
            <p:cNvPr id="12" name="Rectangle: Rounded Corners 11">
              <a:extLst>
                <a:ext uri="{FF2B5EF4-FFF2-40B4-BE49-F238E27FC236}">
                  <a16:creationId xmlns:a16="http://schemas.microsoft.com/office/drawing/2014/main" id="{7F3EBA51-CAEF-4434-9D74-188DCA906708}"/>
                </a:ext>
              </a:extLst>
            </p:cNvPr>
            <p:cNvSpPr/>
            <p:nvPr/>
          </p:nvSpPr>
          <p:spPr>
            <a:xfrm>
              <a:off x="8630194" y="3792582"/>
              <a:ext cx="2464526" cy="2586445"/>
            </a:xfrm>
            <a:prstGeom prst="roundRect">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E2273D-3DF8-47C6-9240-2DFB2E1AD903}"/>
                </a:ext>
              </a:extLst>
            </p:cNvPr>
            <p:cNvSpPr txBox="1"/>
            <p:nvPr/>
          </p:nvSpPr>
          <p:spPr>
            <a:xfrm>
              <a:off x="9039497" y="3432257"/>
              <a:ext cx="1663337" cy="338554"/>
            </a:xfrm>
            <a:prstGeom prst="rect">
              <a:avLst/>
            </a:prstGeom>
            <a:noFill/>
          </p:spPr>
          <p:txBody>
            <a:bodyPr wrap="square" rtlCol="0">
              <a:spAutoFit/>
            </a:bodyPr>
            <a:lstStyle/>
            <a:p>
              <a:r>
                <a:rPr lang="en-US" sz="1600" b="1" dirty="0">
                  <a:solidFill>
                    <a:schemeClr val="tx2"/>
                  </a:solidFill>
                  <a:latin typeface="+mj-lt"/>
                </a:rPr>
                <a:t>Opportunity Youth</a:t>
              </a:r>
            </a:p>
          </p:txBody>
        </p:sp>
        <p:sp>
          <p:nvSpPr>
            <p:cNvPr id="19" name="Rectangle 18">
              <a:extLst>
                <a:ext uri="{FF2B5EF4-FFF2-40B4-BE49-F238E27FC236}">
                  <a16:creationId xmlns:a16="http://schemas.microsoft.com/office/drawing/2014/main" id="{B31162C2-9195-4A38-823D-1636F1EE2A74}"/>
                </a:ext>
              </a:extLst>
            </p:cNvPr>
            <p:cNvSpPr/>
            <p:nvPr/>
          </p:nvSpPr>
          <p:spPr>
            <a:xfrm>
              <a:off x="8795656" y="3999298"/>
              <a:ext cx="2151017" cy="2062103"/>
            </a:xfrm>
            <a:prstGeom prst="rect">
              <a:avLst/>
            </a:prstGeom>
          </p:spPr>
          <p:txBody>
            <a:bodyPr wrap="square">
              <a:spAutoFit/>
            </a:bodyPr>
            <a:lstStyle/>
            <a:p>
              <a:pPr lvl="0">
                <a:defRPr/>
              </a:pPr>
              <a:r>
                <a:rPr lang="en-US" sz="1600" dirty="0">
                  <a:latin typeface="+mj-lt"/>
                  <a:cs typeface="Calibri" panose="020F0502020204030204" pitchFamily="34" charset="0"/>
                </a:rPr>
                <a:t>Grants </a:t>
              </a:r>
              <a:r>
                <a:rPr lang="en-US" sz="1600" dirty="0">
                  <a:solidFill>
                    <a:srgbClr val="C00000"/>
                  </a:solidFill>
                  <a:latin typeface="+mj-lt"/>
                  <a:cs typeface="Calibri" panose="020F0502020204030204" pitchFamily="34" charset="0"/>
                </a:rPr>
                <a:t>(</a:t>
              </a:r>
              <a:r>
                <a:rPr lang="en-US" sz="1600" dirty="0">
                  <a:solidFill>
                    <a:srgbClr val="FF0000"/>
                  </a:solidFill>
                  <a:latin typeface="+mj-lt"/>
                  <a:cs typeface="Calibri" panose="020F0502020204030204" pitchFamily="34" charset="0"/>
                </a:rPr>
                <a:t>16%)</a:t>
              </a:r>
            </a:p>
            <a:p>
              <a:pPr lvl="0">
                <a:defRPr/>
              </a:pPr>
              <a:endParaRPr lang="en-US" sz="1600" dirty="0">
                <a:solidFill>
                  <a:srgbClr val="FF0000"/>
                </a:solidFill>
                <a:latin typeface="+mj-lt"/>
                <a:cs typeface="Calibri" panose="020F0502020204030204" pitchFamily="34" charset="0"/>
              </a:endParaRPr>
            </a:p>
            <a:p>
              <a:pPr lvl="0">
                <a:defRPr/>
              </a:pPr>
              <a:r>
                <a:rPr lang="en-US" sz="1600" dirty="0">
                  <a:latin typeface="+mj-lt"/>
                  <a:cs typeface="Calibri" panose="020F0502020204030204" pitchFamily="34" charset="0"/>
                </a:rPr>
                <a:t>Transportation (24%)</a:t>
              </a:r>
            </a:p>
            <a:p>
              <a:pPr lvl="0">
                <a:defRPr/>
              </a:pPr>
              <a:endParaRPr lang="en-US" sz="1600" b="1" dirty="0">
                <a:latin typeface="+mj-lt"/>
                <a:cs typeface="Calibri" panose="020F0502020204030204" pitchFamily="34" charset="0"/>
              </a:endParaRPr>
            </a:p>
            <a:p>
              <a:pPr lvl="0">
                <a:defRPr/>
              </a:pPr>
              <a:r>
                <a:rPr lang="en-US" sz="1600" dirty="0">
                  <a:latin typeface="+mj-lt"/>
                  <a:cs typeface="Calibri" panose="020F0502020204030204" pitchFamily="34" charset="0"/>
                </a:rPr>
                <a:t>[Opportunities for] work (10%)</a:t>
              </a:r>
            </a:p>
            <a:p>
              <a:pPr lvl="0">
                <a:defRPr/>
              </a:pPr>
              <a:endParaRPr lang="en-US" sz="1600" dirty="0">
                <a:latin typeface="+mj-lt"/>
                <a:cs typeface="Calibri" panose="020F0502020204030204" pitchFamily="34" charset="0"/>
              </a:endParaRPr>
            </a:p>
            <a:p>
              <a:pPr lvl="0">
                <a:defRPr/>
              </a:pPr>
              <a:r>
                <a:rPr lang="en-US" sz="1600" dirty="0">
                  <a:latin typeface="+mj-lt"/>
                  <a:cs typeface="Calibri" panose="020F0502020204030204" pitchFamily="34" charset="0"/>
                </a:rPr>
                <a:t>[Not getting] rich </a:t>
              </a:r>
              <a:r>
                <a:rPr lang="en-US" sz="1600" b="1" dirty="0">
                  <a:solidFill>
                    <a:srgbClr val="0070C0"/>
                  </a:solidFill>
                  <a:latin typeface="+mj-lt"/>
                  <a:cs typeface="Calibri" panose="020F0502020204030204" pitchFamily="34" charset="0"/>
                </a:rPr>
                <a:t>(9%)</a:t>
              </a:r>
            </a:p>
          </p:txBody>
        </p:sp>
      </p:grpSp>
      <p:grpSp>
        <p:nvGrpSpPr>
          <p:cNvPr id="29" name="Group 28">
            <a:extLst>
              <a:ext uri="{FF2B5EF4-FFF2-40B4-BE49-F238E27FC236}">
                <a16:creationId xmlns:a16="http://schemas.microsoft.com/office/drawing/2014/main" id="{EF967B17-3583-4FEC-9018-2C49CFDC273D}"/>
              </a:ext>
            </a:extLst>
          </p:cNvPr>
          <p:cNvGrpSpPr/>
          <p:nvPr/>
        </p:nvGrpSpPr>
        <p:grpSpPr>
          <a:xfrm>
            <a:off x="1018909" y="6471794"/>
            <a:ext cx="1611080" cy="276999"/>
            <a:chOff x="1018909" y="6471794"/>
            <a:chExt cx="1611080" cy="276999"/>
          </a:xfrm>
        </p:grpSpPr>
        <p:sp>
          <p:nvSpPr>
            <p:cNvPr id="20" name="TextBox 19">
              <a:extLst>
                <a:ext uri="{FF2B5EF4-FFF2-40B4-BE49-F238E27FC236}">
                  <a16:creationId xmlns:a16="http://schemas.microsoft.com/office/drawing/2014/main" id="{6CF778C2-39BA-4204-8626-A9AEB63E7614}"/>
                </a:ext>
              </a:extLst>
            </p:cNvPr>
            <p:cNvSpPr txBox="1"/>
            <p:nvPr/>
          </p:nvSpPr>
          <p:spPr>
            <a:xfrm>
              <a:off x="1184367" y="6471794"/>
              <a:ext cx="1445622" cy="276999"/>
            </a:xfrm>
            <a:prstGeom prst="rect">
              <a:avLst/>
            </a:prstGeom>
            <a:noFill/>
          </p:spPr>
          <p:txBody>
            <a:bodyPr wrap="square" rtlCol="0">
              <a:spAutoFit/>
            </a:bodyPr>
            <a:lstStyle/>
            <a:p>
              <a:r>
                <a:rPr lang="en-US" sz="1200" dirty="0">
                  <a:latin typeface="+mj-lt"/>
                </a:rPr>
                <a:t>Higher than average</a:t>
              </a:r>
            </a:p>
          </p:txBody>
        </p:sp>
        <p:sp>
          <p:nvSpPr>
            <p:cNvPr id="23" name="Rectangle 22">
              <a:extLst>
                <a:ext uri="{FF2B5EF4-FFF2-40B4-BE49-F238E27FC236}">
                  <a16:creationId xmlns:a16="http://schemas.microsoft.com/office/drawing/2014/main" id="{70D9CDBD-A1C7-475D-8BFB-54435409DB12}"/>
                </a:ext>
              </a:extLst>
            </p:cNvPr>
            <p:cNvSpPr/>
            <p:nvPr/>
          </p:nvSpPr>
          <p:spPr>
            <a:xfrm flipV="1">
              <a:off x="1018909" y="6532807"/>
              <a:ext cx="226421" cy="1549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40D152F6-EEBD-4E0E-BBC9-64E22985094E}"/>
              </a:ext>
            </a:extLst>
          </p:cNvPr>
          <p:cNvGrpSpPr/>
          <p:nvPr/>
        </p:nvGrpSpPr>
        <p:grpSpPr>
          <a:xfrm>
            <a:off x="1018909" y="6253337"/>
            <a:ext cx="1611080" cy="276999"/>
            <a:chOff x="2812870" y="6471794"/>
            <a:chExt cx="1611080" cy="276999"/>
          </a:xfrm>
        </p:grpSpPr>
        <p:sp>
          <p:nvSpPr>
            <p:cNvPr id="22" name="TextBox 21">
              <a:extLst>
                <a:ext uri="{FF2B5EF4-FFF2-40B4-BE49-F238E27FC236}">
                  <a16:creationId xmlns:a16="http://schemas.microsoft.com/office/drawing/2014/main" id="{7B1F0B93-841C-40BA-9C4B-DFD92B813F51}"/>
                </a:ext>
              </a:extLst>
            </p:cNvPr>
            <p:cNvSpPr txBox="1"/>
            <p:nvPr/>
          </p:nvSpPr>
          <p:spPr>
            <a:xfrm>
              <a:off x="2978328" y="6471794"/>
              <a:ext cx="1445622" cy="276999"/>
            </a:xfrm>
            <a:prstGeom prst="rect">
              <a:avLst/>
            </a:prstGeom>
            <a:noFill/>
          </p:spPr>
          <p:txBody>
            <a:bodyPr wrap="square" rtlCol="0">
              <a:spAutoFit/>
            </a:bodyPr>
            <a:lstStyle/>
            <a:p>
              <a:r>
                <a:rPr lang="en-US" sz="1200" dirty="0">
                  <a:latin typeface="+mj-lt"/>
                </a:rPr>
                <a:t>Lower than average</a:t>
              </a:r>
            </a:p>
          </p:txBody>
        </p:sp>
        <p:sp>
          <p:nvSpPr>
            <p:cNvPr id="24" name="Rectangle 23">
              <a:extLst>
                <a:ext uri="{FF2B5EF4-FFF2-40B4-BE49-F238E27FC236}">
                  <a16:creationId xmlns:a16="http://schemas.microsoft.com/office/drawing/2014/main" id="{3A234759-3315-400B-8032-B42E7C0DFB43}"/>
                </a:ext>
              </a:extLst>
            </p:cNvPr>
            <p:cNvSpPr/>
            <p:nvPr/>
          </p:nvSpPr>
          <p:spPr>
            <a:xfrm flipV="1">
              <a:off x="2812870" y="6532807"/>
              <a:ext cx="226421" cy="1549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0552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C5FB71F-8B28-4118-B74E-C6EBFA673690}"/>
              </a:ext>
            </a:extLst>
          </p:cNvPr>
          <p:cNvSpPr txBox="1">
            <a:spLocks/>
          </p:cNvSpPr>
          <p:nvPr/>
        </p:nvSpPr>
        <p:spPr>
          <a:xfrm>
            <a:off x="838200" y="365125"/>
            <a:ext cx="10515600" cy="6889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tx2"/>
                </a:solidFill>
              </a:rPr>
              <a:t>Overarching Program Messages Work, But Are Strengthened By Tailoring to Audiences</a:t>
            </a:r>
          </a:p>
        </p:txBody>
      </p:sp>
      <p:sp>
        <p:nvSpPr>
          <p:cNvPr id="10" name="TextBox 9">
            <a:extLst>
              <a:ext uri="{FF2B5EF4-FFF2-40B4-BE49-F238E27FC236}">
                <a16:creationId xmlns:a16="http://schemas.microsoft.com/office/drawing/2014/main" id="{ABC09949-9348-4EAB-89B8-747A6266FB85}"/>
              </a:ext>
            </a:extLst>
          </p:cNvPr>
          <p:cNvSpPr txBox="1"/>
          <p:nvPr/>
        </p:nvSpPr>
        <p:spPr>
          <a:xfrm rot="16200000">
            <a:off x="156830" y="2918032"/>
            <a:ext cx="1054969" cy="307777"/>
          </a:xfrm>
          <a:prstGeom prst="rect">
            <a:avLst/>
          </a:prstGeom>
          <a:noFill/>
        </p:spPr>
        <p:txBody>
          <a:bodyPr wrap="none" rtlCol="0" anchor="ctr">
            <a:spAutoFit/>
          </a:bodyPr>
          <a:lstStyle/>
          <a:p>
            <a:pPr algn="ctr"/>
            <a:r>
              <a:rPr lang="en-US" sz="1400" b="1" dirty="0">
                <a:solidFill>
                  <a:prstClr val="black">
                    <a:lumMod val="75000"/>
                    <a:lumOff val="25000"/>
                  </a:prstClr>
                </a:solidFill>
                <a:latin typeface="+mj-lt"/>
                <a:cs typeface="Calibri" panose="020F0502020204030204" pitchFamily="34" charset="0"/>
              </a:rPr>
              <a:t>What Works</a:t>
            </a:r>
          </a:p>
        </p:txBody>
      </p:sp>
      <p:grpSp>
        <p:nvGrpSpPr>
          <p:cNvPr id="22" name="Group 21">
            <a:extLst>
              <a:ext uri="{FF2B5EF4-FFF2-40B4-BE49-F238E27FC236}">
                <a16:creationId xmlns:a16="http://schemas.microsoft.com/office/drawing/2014/main" id="{5C18D047-72BF-417A-8FC8-67B6B21027B4}"/>
              </a:ext>
            </a:extLst>
          </p:cNvPr>
          <p:cNvGrpSpPr/>
          <p:nvPr/>
        </p:nvGrpSpPr>
        <p:grpSpPr>
          <a:xfrm>
            <a:off x="8493034" y="1568152"/>
            <a:ext cx="2743200" cy="4250074"/>
            <a:chOff x="8493034" y="1568152"/>
            <a:chExt cx="2743200" cy="4250074"/>
          </a:xfrm>
        </p:grpSpPr>
        <p:sp>
          <p:nvSpPr>
            <p:cNvPr id="4" name="Rectangle: Rounded Corners 3">
              <a:extLst>
                <a:ext uri="{FF2B5EF4-FFF2-40B4-BE49-F238E27FC236}">
                  <a16:creationId xmlns:a16="http://schemas.microsoft.com/office/drawing/2014/main" id="{F3882DBC-CD3F-4515-990B-6AD18354CB04}"/>
                </a:ext>
              </a:extLst>
            </p:cNvPr>
            <p:cNvSpPr/>
            <p:nvPr/>
          </p:nvSpPr>
          <p:spPr>
            <a:xfrm>
              <a:off x="8493034" y="2342530"/>
              <a:ext cx="2743200" cy="1412873"/>
            </a:xfrm>
            <a:prstGeom prst="roundRect">
              <a:avLst>
                <a:gd name="adj" fmla="val 9552"/>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prstClr val="black"/>
                  </a:solidFill>
                  <a:latin typeface="Calibri" panose="020F0502020204030204" pitchFamily="34" charset="0"/>
                  <a:cs typeface="Calibri" panose="020F0502020204030204" pitchFamily="34" charset="0"/>
                </a:rPr>
                <a:t>Aspiring </a:t>
              </a:r>
              <a:r>
                <a:rPr lang="en-US" sz="1400">
                  <a:solidFill>
                    <a:prstClr val="black"/>
                  </a:solidFill>
                  <a:latin typeface="Calibri" panose="020F0502020204030204" pitchFamily="34" charset="0"/>
                  <a:cs typeface="Calibri" panose="020F0502020204030204" pitchFamily="34" charset="0"/>
                </a:rPr>
                <a:t>– Programs </a:t>
              </a:r>
              <a:r>
                <a:rPr lang="en-US" sz="1400" dirty="0">
                  <a:solidFill>
                    <a:prstClr val="black"/>
                  </a:solidFill>
                  <a:latin typeface="Calibri" panose="020F0502020204030204" pitchFamily="34" charset="0"/>
                  <a:cs typeface="Calibri" panose="020F0502020204030204" pitchFamily="34" charset="0"/>
                </a:rPr>
                <a:t>are flexible, you decide, and you have options for the future.</a:t>
              </a:r>
            </a:p>
          </p:txBody>
        </p:sp>
        <p:sp>
          <p:nvSpPr>
            <p:cNvPr id="8" name="Rectangle: Rounded Corners 7">
              <a:extLst>
                <a:ext uri="{FF2B5EF4-FFF2-40B4-BE49-F238E27FC236}">
                  <a16:creationId xmlns:a16="http://schemas.microsoft.com/office/drawing/2014/main" id="{0ADE2E18-643A-4154-8884-653D41F515F0}"/>
                </a:ext>
              </a:extLst>
            </p:cNvPr>
            <p:cNvSpPr/>
            <p:nvPr/>
          </p:nvSpPr>
          <p:spPr>
            <a:xfrm>
              <a:off x="8493034" y="1568152"/>
              <a:ext cx="2743200" cy="623256"/>
            </a:xfrm>
            <a:prstGeom prst="roundRect">
              <a:avLst>
                <a:gd name="adj" fmla="val 19461"/>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buClr>
                  <a:srgbClr val="0067B1"/>
                </a:buClr>
                <a:buSzPct val="105000"/>
              </a:pPr>
              <a:r>
                <a:rPr lang="en-US" altLang="en-US" sz="2000" b="1" dirty="0">
                  <a:solidFill>
                    <a:schemeClr val="bg1"/>
                  </a:solidFill>
                  <a:latin typeface="Calibri" panose="020F0502020204030204" pitchFamily="34" charset="0"/>
                  <a:cs typeface="Calibri" panose="020F0502020204030204" pitchFamily="34" charset="0"/>
                </a:rPr>
                <a:t>Opportunity Youth</a:t>
              </a:r>
              <a:endParaRPr lang="en-US" altLang="en-US" sz="1200" b="1" dirty="0">
                <a:solidFill>
                  <a:schemeClr val="bg1"/>
                </a:solidFill>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70606149-6FD5-4277-9E87-4563E3D5758B}"/>
                </a:ext>
              </a:extLst>
            </p:cNvPr>
            <p:cNvSpPr/>
            <p:nvPr/>
          </p:nvSpPr>
          <p:spPr>
            <a:xfrm>
              <a:off x="8493034" y="4215859"/>
              <a:ext cx="2743200" cy="1602367"/>
            </a:xfrm>
            <a:prstGeom prst="roundRect">
              <a:avLst>
                <a:gd name="adj" fmla="val 13406"/>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Flexibility</a:t>
              </a:r>
            </a:p>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Financial aid</a:t>
              </a:r>
            </a:p>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Free tutoring</a:t>
              </a:r>
            </a:p>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Opportunities</a:t>
              </a:r>
            </a:p>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Your work matters</a:t>
              </a:r>
            </a:p>
          </p:txBody>
        </p:sp>
      </p:grpSp>
      <p:grpSp>
        <p:nvGrpSpPr>
          <p:cNvPr id="21" name="Group 20">
            <a:extLst>
              <a:ext uri="{FF2B5EF4-FFF2-40B4-BE49-F238E27FC236}">
                <a16:creationId xmlns:a16="http://schemas.microsoft.com/office/drawing/2014/main" id="{90CB428C-5D28-472C-8214-46204D7CF5AA}"/>
              </a:ext>
            </a:extLst>
          </p:cNvPr>
          <p:cNvGrpSpPr/>
          <p:nvPr/>
        </p:nvGrpSpPr>
        <p:grpSpPr>
          <a:xfrm>
            <a:off x="4724400" y="1568152"/>
            <a:ext cx="2743200" cy="4250075"/>
            <a:chOff x="4724400" y="1568152"/>
            <a:chExt cx="2743200" cy="4250075"/>
          </a:xfrm>
        </p:grpSpPr>
        <p:sp>
          <p:nvSpPr>
            <p:cNvPr id="5" name="Rectangle: Rounded Corners 4">
              <a:extLst>
                <a:ext uri="{FF2B5EF4-FFF2-40B4-BE49-F238E27FC236}">
                  <a16:creationId xmlns:a16="http://schemas.microsoft.com/office/drawing/2014/main" id="{356F7E12-6E24-4A72-9985-4BC059B21D48}"/>
                </a:ext>
              </a:extLst>
            </p:cNvPr>
            <p:cNvSpPr/>
            <p:nvPr/>
          </p:nvSpPr>
          <p:spPr>
            <a:xfrm>
              <a:off x="4724400" y="2342530"/>
              <a:ext cx="2743200" cy="1412873"/>
            </a:xfrm>
            <a:prstGeom prst="roundRect">
              <a:avLst>
                <a:gd name="adj" fmla="val 680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prstClr val="black"/>
                  </a:solidFill>
                  <a:latin typeface="Calibri" panose="020F0502020204030204" pitchFamily="34" charset="0"/>
                  <a:cs typeface="Calibri" panose="020F0502020204030204" pitchFamily="34" charset="0"/>
                </a:rPr>
                <a:t>Encouragement </a:t>
              </a:r>
              <a:r>
                <a:rPr lang="en-US" sz="1400" dirty="0">
                  <a:solidFill>
                    <a:prstClr val="black"/>
                  </a:solidFill>
                  <a:latin typeface="Calibri" panose="020F0502020204030204" pitchFamily="34" charset="0"/>
                  <a:cs typeface="Calibri" panose="020F0502020204030204" pitchFamily="34" charset="0"/>
                </a:rPr>
                <a:t>– Programs help you succeed and get you on the path to a good job.</a:t>
              </a:r>
            </a:p>
          </p:txBody>
        </p:sp>
        <p:sp>
          <p:nvSpPr>
            <p:cNvPr id="9" name="Rectangle: Rounded Corners 8">
              <a:extLst>
                <a:ext uri="{FF2B5EF4-FFF2-40B4-BE49-F238E27FC236}">
                  <a16:creationId xmlns:a16="http://schemas.microsoft.com/office/drawing/2014/main" id="{BB7AAE7D-655F-4FDE-9923-9B0E8F79AA67}"/>
                </a:ext>
              </a:extLst>
            </p:cNvPr>
            <p:cNvSpPr/>
            <p:nvPr/>
          </p:nvSpPr>
          <p:spPr>
            <a:xfrm>
              <a:off x="4724400" y="1568152"/>
              <a:ext cx="2743200" cy="623256"/>
            </a:xfrm>
            <a:prstGeom prst="roundRect">
              <a:avLst>
                <a:gd name="adj" fmla="val 13973"/>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buClr>
                  <a:srgbClr val="0067B1"/>
                </a:buClr>
                <a:buSzPct val="105000"/>
              </a:pPr>
              <a:r>
                <a:rPr lang="en-US" altLang="en-US" sz="2000" b="1" dirty="0">
                  <a:solidFill>
                    <a:schemeClr val="bg1"/>
                  </a:solidFill>
                  <a:latin typeface="Calibri" panose="020F0502020204030204" pitchFamily="34" charset="0"/>
                  <a:cs typeface="Calibri" panose="020F0502020204030204" pitchFamily="34" charset="0"/>
                </a:rPr>
                <a:t>Unemployed</a:t>
              </a:r>
              <a:endParaRPr lang="en-US" altLang="en-US" sz="1200" b="1" dirty="0">
                <a:solidFill>
                  <a:schemeClr val="bg1"/>
                </a:solidFill>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BD2C4788-BFDD-44AF-8207-7443417BDF44}"/>
                </a:ext>
              </a:extLst>
            </p:cNvPr>
            <p:cNvSpPr/>
            <p:nvPr/>
          </p:nvSpPr>
          <p:spPr>
            <a:xfrm>
              <a:off x="4724400" y="4218153"/>
              <a:ext cx="2743200" cy="1600074"/>
            </a:xfrm>
            <a:prstGeom prst="roundRect">
              <a:avLst>
                <a:gd name="adj" fmla="val 82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Flexibility</a:t>
              </a:r>
            </a:p>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Real-world skills</a:t>
              </a:r>
            </a:p>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Financial aid</a:t>
              </a:r>
            </a:p>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Free tutoring</a:t>
              </a:r>
            </a:p>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Job placement</a:t>
              </a:r>
            </a:p>
          </p:txBody>
        </p:sp>
      </p:grpSp>
      <p:grpSp>
        <p:nvGrpSpPr>
          <p:cNvPr id="20" name="Group 19">
            <a:extLst>
              <a:ext uri="{FF2B5EF4-FFF2-40B4-BE49-F238E27FC236}">
                <a16:creationId xmlns:a16="http://schemas.microsoft.com/office/drawing/2014/main" id="{4E8E5F9E-BFC8-4915-9A88-B985CF7E7940}"/>
              </a:ext>
            </a:extLst>
          </p:cNvPr>
          <p:cNvGrpSpPr/>
          <p:nvPr/>
        </p:nvGrpSpPr>
        <p:grpSpPr>
          <a:xfrm>
            <a:off x="955766" y="1568152"/>
            <a:ext cx="2743200" cy="4243685"/>
            <a:chOff x="955766" y="1568152"/>
            <a:chExt cx="2743200" cy="4243685"/>
          </a:xfrm>
        </p:grpSpPr>
        <p:sp>
          <p:nvSpPr>
            <p:cNvPr id="6" name="Rectangle: Rounded Corners 5">
              <a:extLst>
                <a:ext uri="{FF2B5EF4-FFF2-40B4-BE49-F238E27FC236}">
                  <a16:creationId xmlns:a16="http://schemas.microsoft.com/office/drawing/2014/main" id="{C6A12AE1-7B4A-4EBC-BF7B-E8508027BCD3}"/>
                </a:ext>
              </a:extLst>
            </p:cNvPr>
            <p:cNvSpPr/>
            <p:nvPr/>
          </p:nvSpPr>
          <p:spPr>
            <a:xfrm>
              <a:off x="955766" y="2333847"/>
              <a:ext cx="2743200" cy="1458783"/>
            </a:xfrm>
            <a:prstGeom prst="roundRect">
              <a:avLst>
                <a:gd name="adj" fmla="val 9503"/>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prstClr val="black"/>
                  </a:solidFill>
                  <a:latin typeface="Calibri" panose="020F0502020204030204" pitchFamily="34" charset="0"/>
                  <a:cs typeface="Calibri" panose="020F0502020204030204" pitchFamily="34" charset="0"/>
                </a:rPr>
                <a:t>Practical reassurance </a:t>
              </a:r>
              <a:r>
                <a:rPr lang="en-US" sz="1400" dirty="0">
                  <a:solidFill>
                    <a:prstClr val="black"/>
                  </a:solidFill>
                  <a:latin typeface="Calibri" panose="020F0502020204030204" pitchFamily="34" charset="0"/>
                  <a:cs typeface="Calibri" panose="020F0502020204030204" pitchFamily="34" charset="0"/>
                </a:rPr>
                <a:t>– Programs are flexible, and your goals are achievable.</a:t>
              </a:r>
            </a:p>
          </p:txBody>
        </p:sp>
        <p:sp>
          <p:nvSpPr>
            <p:cNvPr id="7" name="Rectangle: Rounded Corners 6">
              <a:extLst>
                <a:ext uri="{FF2B5EF4-FFF2-40B4-BE49-F238E27FC236}">
                  <a16:creationId xmlns:a16="http://schemas.microsoft.com/office/drawing/2014/main" id="{6EC5616A-3F99-43D7-9628-3BE679BC1DBA}"/>
                </a:ext>
              </a:extLst>
            </p:cNvPr>
            <p:cNvSpPr/>
            <p:nvPr/>
          </p:nvSpPr>
          <p:spPr>
            <a:xfrm>
              <a:off x="955766" y="1568152"/>
              <a:ext cx="2743200" cy="62325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buClr>
                  <a:srgbClr val="0067B1"/>
                </a:buClr>
                <a:buSzPct val="105000"/>
              </a:pPr>
              <a:r>
                <a:rPr lang="en-US" altLang="en-US" sz="2000" b="1" dirty="0">
                  <a:solidFill>
                    <a:prstClr val="white"/>
                  </a:solidFill>
                  <a:latin typeface="Calibri" panose="020F0502020204030204" pitchFamily="34" charset="0"/>
                  <a:cs typeface="Calibri" panose="020F0502020204030204" pitchFamily="34" charset="0"/>
                </a:rPr>
                <a:t>Underemployed</a:t>
              </a:r>
              <a:endParaRPr lang="en-US" altLang="en-US" sz="1200" i="1" dirty="0">
                <a:solidFill>
                  <a:prstClr val="white"/>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58384EB2-7223-4A0E-B8BF-203EC58A8AAE}"/>
                </a:ext>
              </a:extLst>
            </p:cNvPr>
            <p:cNvSpPr/>
            <p:nvPr/>
          </p:nvSpPr>
          <p:spPr>
            <a:xfrm>
              <a:off x="955766" y="4207176"/>
              <a:ext cx="2743200" cy="1604661"/>
            </a:xfrm>
            <a:prstGeom prst="roundRect">
              <a:avLst>
                <a:gd name="adj" fmla="val 9612"/>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Flexibility </a:t>
              </a:r>
            </a:p>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Real-world skills</a:t>
              </a:r>
            </a:p>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Be marketable</a:t>
              </a:r>
            </a:p>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Financial aid</a:t>
              </a:r>
            </a:p>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Free tutoring</a:t>
              </a:r>
            </a:p>
            <a:p>
              <a:pPr marL="285750" indent="-285750">
                <a:buFont typeface="Arial" panose="020B0604020202020204" pitchFamily="34" charset="0"/>
                <a:buChar char="•"/>
              </a:pPr>
              <a:r>
                <a:rPr lang="en-US" sz="1400" dirty="0">
                  <a:solidFill>
                    <a:prstClr val="black"/>
                  </a:solidFill>
                  <a:latin typeface="Calibri" panose="020F0502020204030204" pitchFamily="34" charset="0"/>
                  <a:cs typeface="Calibri" panose="020F0502020204030204" pitchFamily="34" charset="0"/>
                </a:rPr>
                <a:t>Good jobs</a:t>
              </a:r>
            </a:p>
          </p:txBody>
        </p:sp>
      </p:grpSp>
      <p:sp>
        <p:nvSpPr>
          <p:cNvPr id="14" name="TextBox 13">
            <a:extLst>
              <a:ext uri="{FF2B5EF4-FFF2-40B4-BE49-F238E27FC236}">
                <a16:creationId xmlns:a16="http://schemas.microsoft.com/office/drawing/2014/main" id="{53D64655-1EEB-4187-ADA8-AC17DAA1AECD}"/>
              </a:ext>
            </a:extLst>
          </p:cNvPr>
          <p:cNvSpPr txBox="1"/>
          <p:nvPr/>
        </p:nvSpPr>
        <p:spPr>
          <a:xfrm rot="16200000">
            <a:off x="87259" y="4841344"/>
            <a:ext cx="1194109" cy="307777"/>
          </a:xfrm>
          <a:prstGeom prst="rect">
            <a:avLst/>
          </a:prstGeom>
          <a:noFill/>
        </p:spPr>
        <p:txBody>
          <a:bodyPr wrap="none" rtlCol="0" anchor="ctr">
            <a:spAutoFit/>
          </a:bodyPr>
          <a:lstStyle/>
          <a:p>
            <a:pPr algn="ctr"/>
            <a:r>
              <a:rPr lang="en-US" sz="1400" b="1" dirty="0">
                <a:solidFill>
                  <a:prstClr val="black">
                    <a:lumMod val="75000"/>
                    <a:lumOff val="25000"/>
                  </a:prstClr>
                </a:solidFill>
                <a:latin typeface="Calibri" panose="020F0502020204030204" pitchFamily="34" charset="0"/>
                <a:cs typeface="Calibri" panose="020F0502020204030204" pitchFamily="34" charset="0"/>
              </a:rPr>
              <a:t>Key Language</a:t>
            </a:r>
          </a:p>
        </p:txBody>
      </p:sp>
    </p:spTree>
    <p:extLst>
      <p:ext uri="{BB962C8B-B14F-4D97-AF65-F5344CB8AC3E}">
        <p14:creationId xmlns:p14="http://schemas.microsoft.com/office/powerpoint/2010/main" val="2111088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social media post&#10;&#10;Description automatically generated">
            <a:extLst>
              <a:ext uri="{FF2B5EF4-FFF2-40B4-BE49-F238E27FC236}">
                <a16:creationId xmlns:a16="http://schemas.microsoft.com/office/drawing/2014/main" id="{86B0751B-EAA8-4618-A00D-EE6DF8F4B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833" y="602518"/>
            <a:ext cx="9834334" cy="5652965"/>
          </a:xfrm>
          <a:prstGeom prst="rect">
            <a:avLst/>
          </a:prstGeom>
        </p:spPr>
      </p:pic>
    </p:spTree>
    <p:extLst>
      <p:ext uri="{BB962C8B-B14F-4D97-AF65-F5344CB8AC3E}">
        <p14:creationId xmlns:p14="http://schemas.microsoft.com/office/powerpoint/2010/main" val="463041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AC25A-39C8-4E42-8575-F7D906C53001}"/>
              </a:ext>
            </a:extLst>
          </p:cNvPr>
          <p:cNvSpPr>
            <a:spLocks noGrp="1"/>
          </p:cNvSpPr>
          <p:nvPr>
            <p:ph type="title"/>
          </p:nvPr>
        </p:nvSpPr>
        <p:spPr/>
        <p:txBody>
          <a:bodyPr/>
          <a:lstStyle/>
          <a:p>
            <a:r>
              <a:rPr lang="en-US" dirty="0">
                <a:latin typeface="+mj-lt"/>
              </a:rPr>
              <a:t>Messengers and Communication Channels</a:t>
            </a:r>
          </a:p>
        </p:txBody>
      </p:sp>
    </p:spTree>
    <p:extLst>
      <p:ext uri="{BB962C8B-B14F-4D97-AF65-F5344CB8AC3E}">
        <p14:creationId xmlns:p14="http://schemas.microsoft.com/office/powerpoint/2010/main" val="3006774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BB320E-6D8B-4842-99A0-3B175B8EE583}"/>
              </a:ext>
            </a:extLst>
          </p:cNvPr>
          <p:cNvSpPr txBox="1">
            <a:spLocks/>
          </p:cNvSpPr>
          <p:nvPr/>
        </p:nvSpPr>
        <p:spPr>
          <a:xfrm>
            <a:off x="838200" y="365125"/>
            <a:ext cx="10515600" cy="6889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tx2"/>
                </a:solidFill>
              </a:rPr>
              <a:t>Messengers Also Matter in Gaining Trust: The Most Trusted Sources are Not Always the Most Used, and the Most Used are Not Necessarily the Most Trusted</a:t>
            </a:r>
          </a:p>
        </p:txBody>
      </p:sp>
      <p:grpSp>
        <p:nvGrpSpPr>
          <p:cNvPr id="26" name="Group 25">
            <a:extLst>
              <a:ext uri="{FF2B5EF4-FFF2-40B4-BE49-F238E27FC236}">
                <a16:creationId xmlns:a16="http://schemas.microsoft.com/office/drawing/2014/main" id="{93D6E1A9-4399-4DC4-8C28-0C9DB59A233D}"/>
              </a:ext>
            </a:extLst>
          </p:cNvPr>
          <p:cNvGrpSpPr/>
          <p:nvPr/>
        </p:nvGrpSpPr>
        <p:grpSpPr>
          <a:xfrm>
            <a:off x="8382813" y="1700694"/>
            <a:ext cx="3687436" cy="3896656"/>
            <a:chOff x="8382813" y="1682227"/>
            <a:chExt cx="3687436" cy="3896656"/>
          </a:xfrm>
        </p:grpSpPr>
        <p:sp>
          <p:nvSpPr>
            <p:cNvPr id="7" name="TextBox 6">
              <a:extLst>
                <a:ext uri="{FF2B5EF4-FFF2-40B4-BE49-F238E27FC236}">
                  <a16:creationId xmlns:a16="http://schemas.microsoft.com/office/drawing/2014/main" id="{C77B3D5C-4EFE-45DA-9ADD-6C6E27E97577}"/>
                </a:ext>
              </a:extLst>
            </p:cNvPr>
            <p:cNvSpPr txBox="1"/>
            <p:nvPr/>
          </p:nvSpPr>
          <p:spPr>
            <a:xfrm>
              <a:off x="9176628" y="1682227"/>
              <a:ext cx="2502918" cy="430887"/>
            </a:xfrm>
            <a:prstGeom prst="rect">
              <a:avLst/>
            </a:prstGeom>
            <a:noFill/>
          </p:spPr>
          <p:txBody>
            <a:bodyPr wrap="square" rtlCol="0">
              <a:spAutoFit/>
            </a:bodyPr>
            <a:lstStyle/>
            <a:p>
              <a:r>
                <a:rPr lang="en-US" sz="2200" dirty="0">
                  <a:solidFill>
                    <a:schemeClr val="tx2"/>
                  </a:solidFill>
                </a:rPr>
                <a:t>Trusted, </a:t>
              </a:r>
              <a:r>
                <a:rPr lang="en-US" sz="2200" b="1" dirty="0">
                  <a:solidFill>
                    <a:schemeClr val="tx2"/>
                  </a:solidFill>
                </a:rPr>
                <a:t>Not</a:t>
              </a:r>
              <a:r>
                <a:rPr lang="en-US" sz="2200" dirty="0">
                  <a:solidFill>
                    <a:schemeClr val="tx2"/>
                  </a:solidFill>
                </a:rPr>
                <a:t> Used</a:t>
              </a:r>
            </a:p>
          </p:txBody>
        </p:sp>
        <p:sp>
          <p:nvSpPr>
            <p:cNvPr id="9" name="TextBox 8">
              <a:extLst>
                <a:ext uri="{FF2B5EF4-FFF2-40B4-BE49-F238E27FC236}">
                  <a16:creationId xmlns:a16="http://schemas.microsoft.com/office/drawing/2014/main" id="{50C7F04A-17FC-4E4A-9196-29A39E39A327}"/>
                </a:ext>
              </a:extLst>
            </p:cNvPr>
            <p:cNvSpPr txBox="1"/>
            <p:nvPr/>
          </p:nvSpPr>
          <p:spPr>
            <a:xfrm>
              <a:off x="9588883" y="2183023"/>
              <a:ext cx="1747340" cy="2308324"/>
            </a:xfrm>
            <a:prstGeom prst="rect">
              <a:avLst/>
            </a:prstGeom>
            <a:noFill/>
          </p:spPr>
          <p:txBody>
            <a:bodyPr wrap="square" rtlCol="0">
              <a:spAutoFit/>
            </a:bodyPr>
            <a:lstStyle/>
            <a:p>
              <a:r>
                <a:rPr lang="en-US" dirty="0">
                  <a:solidFill>
                    <a:schemeClr val="tx2"/>
                  </a:solidFill>
                </a:rPr>
                <a:t>Church/religious organization </a:t>
              </a:r>
            </a:p>
            <a:p>
              <a:endParaRPr lang="en-US" dirty="0">
                <a:solidFill>
                  <a:schemeClr val="tx2"/>
                </a:solidFill>
              </a:endParaRPr>
            </a:p>
            <a:p>
              <a:r>
                <a:rPr lang="en-US" dirty="0">
                  <a:solidFill>
                    <a:schemeClr val="tx2"/>
                  </a:solidFill>
                </a:rPr>
                <a:t>School counselor</a:t>
              </a:r>
            </a:p>
            <a:p>
              <a:endParaRPr lang="en-US" dirty="0">
                <a:solidFill>
                  <a:schemeClr val="tx2"/>
                </a:solidFill>
              </a:endParaRPr>
            </a:p>
            <a:p>
              <a:r>
                <a:rPr lang="en-US" dirty="0">
                  <a:solidFill>
                    <a:schemeClr val="tx2"/>
                  </a:solidFill>
                </a:rPr>
                <a:t>Nonprofit organization</a:t>
              </a:r>
            </a:p>
          </p:txBody>
        </p:sp>
        <p:pic>
          <p:nvPicPr>
            <p:cNvPr id="11" name="Picture 10">
              <a:extLst>
                <a:ext uri="{FF2B5EF4-FFF2-40B4-BE49-F238E27FC236}">
                  <a16:creationId xmlns:a16="http://schemas.microsoft.com/office/drawing/2014/main" id="{344CBCEA-15C9-4D6D-8A2D-CC5117F4CF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061" y="2357165"/>
              <a:ext cx="842790" cy="822960"/>
            </a:xfrm>
            <a:prstGeom prst="rect">
              <a:avLst/>
            </a:prstGeom>
          </p:spPr>
        </p:pic>
        <p:sp>
          <p:nvSpPr>
            <p:cNvPr id="17" name="TextBox 16">
              <a:extLst>
                <a:ext uri="{FF2B5EF4-FFF2-40B4-BE49-F238E27FC236}">
                  <a16:creationId xmlns:a16="http://schemas.microsoft.com/office/drawing/2014/main" id="{4DFCC776-E1EB-48E2-95D4-C8F861524757}"/>
                </a:ext>
              </a:extLst>
            </p:cNvPr>
            <p:cNvSpPr txBox="1"/>
            <p:nvPr/>
          </p:nvSpPr>
          <p:spPr>
            <a:xfrm>
              <a:off x="11362506" y="2217044"/>
              <a:ext cx="707743" cy="369332"/>
            </a:xfrm>
            <a:prstGeom prst="rect">
              <a:avLst/>
            </a:prstGeom>
            <a:noFill/>
          </p:spPr>
          <p:txBody>
            <a:bodyPr wrap="square" rtlCol="0">
              <a:spAutoFit/>
            </a:bodyPr>
            <a:lstStyle/>
            <a:p>
              <a:r>
                <a:rPr lang="en-US" dirty="0">
                  <a:solidFill>
                    <a:schemeClr val="tx2"/>
                  </a:solidFill>
                </a:rPr>
                <a:t>4%</a:t>
              </a:r>
            </a:p>
          </p:txBody>
        </p:sp>
        <p:sp>
          <p:nvSpPr>
            <p:cNvPr id="18" name="TextBox 17">
              <a:extLst>
                <a:ext uri="{FF2B5EF4-FFF2-40B4-BE49-F238E27FC236}">
                  <a16:creationId xmlns:a16="http://schemas.microsoft.com/office/drawing/2014/main" id="{90E76C38-735C-4DA1-848A-32D18EDEC3E7}"/>
                </a:ext>
              </a:extLst>
            </p:cNvPr>
            <p:cNvSpPr txBox="1"/>
            <p:nvPr/>
          </p:nvSpPr>
          <p:spPr>
            <a:xfrm>
              <a:off x="11362506" y="3023572"/>
              <a:ext cx="707743" cy="369332"/>
            </a:xfrm>
            <a:prstGeom prst="rect">
              <a:avLst/>
            </a:prstGeom>
            <a:noFill/>
          </p:spPr>
          <p:txBody>
            <a:bodyPr wrap="square" rtlCol="0">
              <a:spAutoFit/>
            </a:bodyPr>
            <a:lstStyle/>
            <a:p>
              <a:r>
                <a:rPr lang="en-US" dirty="0">
                  <a:solidFill>
                    <a:schemeClr val="tx2"/>
                  </a:solidFill>
                </a:rPr>
                <a:t>6%</a:t>
              </a:r>
            </a:p>
          </p:txBody>
        </p:sp>
        <p:sp>
          <p:nvSpPr>
            <p:cNvPr id="22" name="TextBox 21">
              <a:extLst>
                <a:ext uri="{FF2B5EF4-FFF2-40B4-BE49-F238E27FC236}">
                  <a16:creationId xmlns:a16="http://schemas.microsoft.com/office/drawing/2014/main" id="{AFF2810C-E553-45A3-9E29-CD3A6E5006DD}"/>
                </a:ext>
              </a:extLst>
            </p:cNvPr>
            <p:cNvSpPr txBox="1"/>
            <p:nvPr/>
          </p:nvSpPr>
          <p:spPr>
            <a:xfrm>
              <a:off x="11362506" y="3805081"/>
              <a:ext cx="707743" cy="369332"/>
            </a:xfrm>
            <a:prstGeom prst="rect">
              <a:avLst/>
            </a:prstGeom>
            <a:noFill/>
          </p:spPr>
          <p:txBody>
            <a:bodyPr wrap="square" rtlCol="0">
              <a:spAutoFit/>
            </a:bodyPr>
            <a:lstStyle/>
            <a:p>
              <a:r>
                <a:rPr lang="en-US" dirty="0">
                  <a:solidFill>
                    <a:schemeClr val="tx2"/>
                  </a:solidFill>
                </a:rPr>
                <a:t>6%</a:t>
              </a:r>
            </a:p>
          </p:txBody>
        </p:sp>
        <p:sp>
          <p:nvSpPr>
            <p:cNvPr id="23" name="Rectangular Callout 40">
              <a:extLst>
                <a:ext uri="{FF2B5EF4-FFF2-40B4-BE49-F238E27FC236}">
                  <a16:creationId xmlns:a16="http://schemas.microsoft.com/office/drawing/2014/main" id="{798D9270-F177-4322-A7B3-3162F6A2AAB2}"/>
                </a:ext>
              </a:extLst>
            </p:cNvPr>
            <p:cNvSpPr/>
            <p:nvPr/>
          </p:nvSpPr>
          <p:spPr>
            <a:xfrm>
              <a:off x="8382813" y="4583973"/>
              <a:ext cx="2781576" cy="994910"/>
            </a:xfrm>
            <a:prstGeom prst="wedgeRectCallout">
              <a:avLst>
                <a:gd name="adj1" fmla="val -6277"/>
                <a:gd name="adj2" fmla="val -9007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rPr>
                <a:t>Highly trusted source for underemployed and unemployed adults, but not trusted by opportunity youth </a:t>
              </a:r>
            </a:p>
          </p:txBody>
        </p:sp>
      </p:grpSp>
      <p:sp>
        <p:nvSpPr>
          <p:cNvPr id="5" name="TextBox 4">
            <a:extLst>
              <a:ext uri="{FF2B5EF4-FFF2-40B4-BE49-F238E27FC236}">
                <a16:creationId xmlns:a16="http://schemas.microsoft.com/office/drawing/2014/main" id="{7EEA86C3-1FFC-4826-ADB2-4992A0CDCA53}"/>
              </a:ext>
            </a:extLst>
          </p:cNvPr>
          <p:cNvSpPr txBox="1"/>
          <p:nvPr/>
        </p:nvSpPr>
        <p:spPr>
          <a:xfrm>
            <a:off x="1035426" y="1700694"/>
            <a:ext cx="2314401" cy="430887"/>
          </a:xfrm>
          <a:prstGeom prst="rect">
            <a:avLst/>
          </a:prstGeom>
          <a:noFill/>
        </p:spPr>
        <p:txBody>
          <a:bodyPr wrap="square" rtlCol="0">
            <a:spAutoFit/>
          </a:bodyPr>
          <a:lstStyle/>
          <a:p>
            <a:r>
              <a:rPr lang="en-US" sz="2200" dirty="0">
                <a:solidFill>
                  <a:schemeClr val="tx2"/>
                </a:solidFill>
              </a:rPr>
              <a:t>Used and Trusted</a:t>
            </a:r>
          </a:p>
        </p:txBody>
      </p:sp>
      <p:sp>
        <p:nvSpPr>
          <p:cNvPr id="8" name="TextBox 7">
            <a:extLst>
              <a:ext uri="{FF2B5EF4-FFF2-40B4-BE49-F238E27FC236}">
                <a16:creationId xmlns:a16="http://schemas.microsoft.com/office/drawing/2014/main" id="{9AFC7EFE-531A-44CE-8909-71CD20F2352B}"/>
              </a:ext>
            </a:extLst>
          </p:cNvPr>
          <p:cNvSpPr txBox="1"/>
          <p:nvPr/>
        </p:nvSpPr>
        <p:spPr>
          <a:xfrm>
            <a:off x="1610433" y="2203333"/>
            <a:ext cx="2110818" cy="2308324"/>
          </a:xfrm>
          <a:prstGeom prst="rect">
            <a:avLst/>
          </a:prstGeom>
          <a:noFill/>
        </p:spPr>
        <p:txBody>
          <a:bodyPr wrap="square" rtlCol="0">
            <a:spAutoFit/>
          </a:bodyPr>
          <a:lstStyle/>
          <a:p>
            <a:r>
              <a:rPr lang="en-US" dirty="0">
                <a:solidFill>
                  <a:schemeClr val="tx2"/>
                </a:solidFill>
              </a:rPr>
              <a:t>Friends/co-workers</a:t>
            </a:r>
          </a:p>
          <a:p>
            <a:endParaRPr lang="en-US" dirty="0">
              <a:solidFill>
                <a:schemeClr val="tx2"/>
              </a:solidFill>
            </a:endParaRPr>
          </a:p>
          <a:p>
            <a:endParaRPr lang="en-US" dirty="0">
              <a:solidFill>
                <a:schemeClr val="tx2"/>
              </a:solidFill>
            </a:endParaRPr>
          </a:p>
          <a:p>
            <a:r>
              <a:rPr lang="en-US" dirty="0">
                <a:solidFill>
                  <a:schemeClr val="tx2"/>
                </a:solidFill>
              </a:rPr>
              <a:t>Family members</a:t>
            </a:r>
          </a:p>
          <a:p>
            <a:endParaRPr lang="en-US" dirty="0">
              <a:solidFill>
                <a:schemeClr val="tx2"/>
              </a:solidFill>
            </a:endParaRPr>
          </a:p>
          <a:p>
            <a:r>
              <a:rPr lang="en-US" dirty="0">
                <a:solidFill>
                  <a:schemeClr val="tx2"/>
                </a:solidFill>
              </a:rPr>
              <a:t>Career services and </a:t>
            </a:r>
          </a:p>
          <a:p>
            <a:r>
              <a:rPr lang="en-US" dirty="0">
                <a:solidFill>
                  <a:schemeClr val="tx2"/>
                </a:solidFill>
              </a:rPr>
              <a:t>job placement centers</a:t>
            </a:r>
          </a:p>
        </p:txBody>
      </p:sp>
      <p:pic>
        <p:nvPicPr>
          <p:cNvPr id="10" name="Picture 9">
            <a:extLst>
              <a:ext uri="{FF2B5EF4-FFF2-40B4-BE49-F238E27FC236}">
                <a16:creationId xmlns:a16="http://schemas.microsoft.com/office/drawing/2014/main" id="{97CECD85-1053-4FC1-BFDE-9A484162DE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908" y="2417606"/>
            <a:ext cx="691578" cy="822960"/>
          </a:xfrm>
          <a:prstGeom prst="rect">
            <a:avLst/>
          </a:prstGeom>
        </p:spPr>
      </p:pic>
      <p:sp>
        <p:nvSpPr>
          <p:cNvPr id="12" name="TextBox 11">
            <a:extLst>
              <a:ext uri="{FF2B5EF4-FFF2-40B4-BE49-F238E27FC236}">
                <a16:creationId xmlns:a16="http://schemas.microsoft.com/office/drawing/2014/main" id="{BE2293B0-BACD-4EDC-8A2D-255AAA483C5F}"/>
              </a:ext>
            </a:extLst>
          </p:cNvPr>
          <p:cNvSpPr txBox="1"/>
          <p:nvPr/>
        </p:nvSpPr>
        <p:spPr>
          <a:xfrm>
            <a:off x="3561306" y="2209423"/>
            <a:ext cx="707743" cy="369332"/>
          </a:xfrm>
          <a:prstGeom prst="rect">
            <a:avLst/>
          </a:prstGeom>
          <a:noFill/>
        </p:spPr>
        <p:txBody>
          <a:bodyPr wrap="square" rtlCol="0">
            <a:spAutoFit/>
          </a:bodyPr>
          <a:lstStyle/>
          <a:p>
            <a:r>
              <a:rPr lang="en-US" dirty="0">
                <a:solidFill>
                  <a:schemeClr val="tx2"/>
                </a:solidFill>
              </a:rPr>
              <a:t>31%</a:t>
            </a:r>
          </a:p>
        </p:txBody>
      </p:sp>
      <p:sp>
        <p:nvSpPr>
          <p:cNvPr id="13" name="TextBox 12">
            <a:extLst>
              <a:ext uri="{FF2B5EF4-FFF2-40B4-BE49-F238E27FC236}">
                <a16:creationId xmlns:a16="http://schemas.microsoft.com/office/drawing/2014/main" id="{5236ACA1-074B-4AC5-8E05-D4F365963244}"/>
              </a:ext>
            </a:extLst>
          </p:cNvPr>
          <p:cNvSpPr txBox="1"/>
          <p:nvPr/>
        </p:nvSpPr>
        <p:spPr>
          <a:xfrm>
            <a:off x="3561306" y="3025045"/>
            <a:ext cx="707743" cy="369332"/>
          </a:xfrm>
          <a:prstGeom prst="rect">
            <a:avLst/>
          </a:prstGeom>
          <a:noFill/>
        </p:spPr>
        <p:txBody>
          <a:bodyPr wrap="square" rtlCol="0">
            <a:spAutoFit/>
          </a:bodyPr>
          <a:lstStyle/>
          <a:p>
            <a:r>
              <a:rPr lang="en-US" dirty="0">
                <a:solidFill>
                  <a:schemeClr val="tx2"/>
                </a:solidFill>
              </a:rPr>
              <a:t>27%</a:t>
            </a:r>
          </a:p>
        </p:txBody>
      </p:sp>
      <p:sp>
        <p:nvSpPr>
          <p:cNvPr id="21" name="Rectangular Callout 38">
            <a:extLst>
              <a:ext uri="{FF2B5EF4-FFF2-40B4-BE49-F238E27FC236}">
                <a16:creationId xmlns:a16="http://schemas.microsoft.com/office/drawing/2014/main" id="{BB99092C-6BFF-4DA3-9949-F578C8876728}"/>
              </a:ext>
            </a:extLst>
          </p:cNvPr>
          <p:cNvSpPr/>
          <p:nvPr/>
        </p:nvSpPr>
        <p:spPr>
          <a:xfrm>
            <a:off x="286645" y="4583409"/>
            <a:ext cx="2379197" cy="1086221"/>
          </a:xfrm>
          <a:prstGeom prst="wedgeRectCallout">
            <a:avLst>
              <a:gd name="adj1" fmla="val -1101"/>
              <a:gd name="adj2" fmla="val -95449"/>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rPr>
              <a:t>Career services and job placement centers used extensively by unemployed adults but not other target populations</a:t>
            </a:r>
          </a:p>
        </p:txBody>
      </p:sp>
      <p:sp>
        <p:nvSpPr>
          <p:cNvPr id="24" name="TextBox 23">
            <a:extLst>
              <a:ext uri="{FF2B5EF4-FFF2-40B4-BE49-F238E27FC236}">
                <a16:creationId xmlns:a16="http://schemas.microsoft.com/office/drawing/2014/main" id="{22F75825-6F6D-4779-9B82-CEC19B6527C2}"/>
              </a:ext>
            </a:extLst>
          </p:cNvPr>
          <p:cNvSpPr txBox="1"/>
          <p:nvPr/>
        </p:nvSpPr>
        <p:spPr>
          <a:xfrm>
            <a:off x="3557252" y="3691041"/>
            <a:ext cx="707743" cy="369332"/>
          </a:xfrm>
          <a:prstGeom prst="rect">
            <a:avLst/>
          </a:prstGeom>
          <a:noFill/>
        </p:spPr>
        <p:txBody>
          <a:bodyPr wrap="square" rtlCol="0">
            <a:spAutoFit/>
          </a:bodyPr>
          <a:lstStyle/>
          <a:p>
            <a:r>
              <a:rPr lang="en-US" dirty="0">
                <a:solidFill>
                  <a:schemeClr val="tx2"/>
                </a:solidFill>
              </a:rPr>
              <a:t>16%</a:t>
            </a:r>
          </a:p>
        </p:txBody>
      </p:sp>
      <p:grpSp>
        <p:nvGrpSpPr>
          <p:cNvPr id="27" name="Group 26">
            <a:extLst>
              <a:ext uri="{FF2B5EF4-FFF2-40B4-BE49-F238E27FC236}">
                <a16:creationId xmlns:a16="http://schemas.microsoft.com/office/drawing/2014/main" id="{0C677DC8-295C-4892-B29D-4AF5FDFC74A7}"/>
              </a:ext>
            </a:extLst>
          </p:cNvPr>
          <p:cNvGrpSpPr/>
          <p:nvPr/>
        </p:nvGrpSpPr>
        <p:grpSpPr>
          <a:xfrm>
            <a:off x="4484875" y="1700694"/>
            <a:ext cx="3901531" cy="3726986"/>
            <a:chOff x="4484875" y="1682227"/>
            <a:chExt cx="3901531" cy="3726986"/>
          </a:xfrm>
        </p:grpSpPr>
        <p:sp>
          <p:nvSpPr>
            <p:cNvPr id="14" name="TextBox 13">
              <a:extLst>
                <a:ext uri="{FF2B5EF4-FFF2-40B4-BE49-F238E27FC236}">
                  <a16:creationId xmlns:a16="http://schemas.microsoft.com/office/drawing/2014/main" id="{811C582B-BACD-4D77-AEE3-75E51C67E4B7}"/>
                </a:ext>
              </a:extLst>
            </p:cNvPr>
            <p:cNvSpPr txBox="1"/>
            <p:nvPr/>
          </p:nvSpPr>
          <p:spPr>
            <a:xfrm>
              <a:off x="7675071" y="2184866"/>
              <a:ext cx="707743" cy="369332"/>
            </a:xfrm>
            <a:prstGeom prst="rect">
              <a:avLst/>
            </a:prstGeom>
            <a:noFill/>
          </p:spPr>
          <p:txBody>
            <a:bodyPr wrap="square" rtlCol="0">
              <a:spAutoFit/>
            </a:bodyPr>
            <a:lstStyle/>
            <a:p>
              <a:r>
                <a:rPr lang="en-US" dirty="0">
                  <a:solidFill>
                    <a:schemeClr val="tx2"/>
                  </a:solidFill>
                </a:rPr>
                <a:t>37%</a:t>
              </a:r>
            </a:p>
          </p:txBody>
        </p:sp>
        <p:sp>
          <p:nvSpPr>
            <p:cNvPr id="15" name="TextBox 14">
              <a:extLst>
                <a:ext uri="{FF2B5EF4-FFF2-40B4-BE49-F238E27FC236}">
                  <a16:creationId xmlns:a16="http://schemas.microsoft.com/office/drawing/2014/main" id="{A260BB4A-3518-499D-B5B8-3AA56A452C07}"/>
                </a:ext>
              </a:extLst>
            </p:cNvPr>
            <p:cNvSpPr txBox="1"/>
            <p:nvPr/>
          </p:nvSpPr>
          <p:spPr>
            <a:xfrm>
              <a:off x="7678663" y="3065546"/>
              <a:ext cx="707743" cy="369332"/>
            </a:xfrm>
            <a:prstGeom prst="rect">
              <a:avLst/>
            </a:prstGeom>
            <a:noFill/>
          </p:spPr>
          <p:txBody>
            <a:bodyPr wrap="square" rtlCol="0">
              <a:spAutoFit/>
            </a:bodyPr>
            <a:lstStyle/>
            <a:p>
              <a:r>
                <a:rPr lang="en-US" dirty="0">
                  <a:solidFill>
                    <a:schemeClr val="tx2"/>
                  </a:solidFill>
                </a:rPr>
                <a:t>28%</a:t>
              </a:r>
            </a:p>
          </p:txBody>
        </p:sp>
        <p:sp>
          <p:nvSpPr>
            <p:cNvPr id="16" name="TextBox 15">
              <a:extLst>
                <a:ext uri="{FF2B5EF4-FFF2-40B4-BE49-F238E27FC236}">
                  <a16:creationId xmlns:a16="http://schemas.microsoft.com/office/drawing/2014/main" id="{25B30234-ABB5-4CD6-A0C3-B1F5A0197018}"/>
                </a:ext>
              </a:extLst>
            </p:cNvPr>
            <p:cNvSpPr txBox="1"/>
            <p:nvPr/>
          </p:nvSpPr>
          <p:spPr>
            <a:xfrm>
              <a:off x="7675070" y="3818308"/>
              <a:ext cx="707743" cy="369332"/>
            </a:xfrm>
            <a:prstGeom prst="rect">
              <a:avLst/>
            </a:prstGeom>
            <a:noFill/>
          </p:spPr>
          <p:txBody>
            <a:bodyPr wrap="square" rtlCol="0">
              <a:spAutoFit/>
            </a:bodyPr>
            <a:lstStyle/>
            <a:p>
              <a:r>
                <a:rPr lang="en-US" dirty="0">
                  <a:solidFill>
                    <a:schemeClr val="tx2"/>
                  </a:solidFill>
                </a:rPr>
                <a:t>25%</a:t>
              </a:r>
            </a:p>
          </p:txBody>
        </p:sp>
        <p:grpSp>
          <p:nvGrpSpPr>
            <p:cNvPr id="2" name="Group 1">
              <a:extLst>
                <a:ext uri="{FF2B5EF4-FFF2-40B4-BE49-F238E27FC236}">
                  <a16:creationId xmlns:a16="http://schemas.microsoft.com/office/drawing/2014/main" id="{F982C94C-8F09-479C-95AC-0BA91BDAE061}"/>
                </a:ext>
              </a:extLst>
            </p:cNvPr>
            <p:cNvGrpSpPr/>
            <p:nvPr/>
          </p:nvGrpSpPr>
          <p:grpSpPr>
            <a:xfrm>
              <a:off x="4484875" y="1682227"/>
              <a:ext cx="3501534" cy="3726986"/>
              <a:chOff x="4484875" y="1682227"/>
              <a:chExt cx="3501534" cy="3726986"/>
            </a:xfrm>
          </p:grpSpPr>
          <p:sp>
            <p:nvSpPr>
              <p:cNvPr id="4" name="TextBox 3">
                <a:extLst>
                  <a:ext uri="{FF2B5EF4-FFF2-40B4-BE49-F238E27FC236}">
                    <a16:creationId xmlns:a16="http://schemas.microsoft.com/office/drawing/2014/main" id="{30224F84-6C76-42B0-8E07-B59B052E4DC8}"/>
                  </a:ext>
                </a:extLst>
              </p:cNvPr>
              <p:cNvSpPr txBox="1"/>
              <p:nvPr/>
            </p:nvSpPr>
            <p:spPr>
              <a:xfrm>
                <a:off x="5867469" y="2184866"/>
                <a:ext cx="2118940" cy="2031325"/>
              </a:xfrm>
              <a:prstGeom prst="rect">
                <a:avLst/>
              </a:prstGeom>
              <a:noFill/>
            </p:spPr>
            <p:txBody>
              <a:bodyPr wrap="square" rtlCol="0">
                <a:spAutoFit/>
              </a:bodyPr>
              <a:lstStyle/>
              <a:p>
                <a:r>
                  <a:rPr lang="en-US" dirty="0">
                    <a:solidFill>
                      <a:schemeClr val="tx2"/>
                    </a:solidFill>
                  </a:rPr>
                  <a:t>Online job board postings </a:t>
                </a:r>
              </a:p>
              <a:p>
                <a:endParaRPr lang="en-US" dirty="0">
                  <a:solidFill>
                    <a:schemeClr val="tx2"/>
                  </a:solidFill>
                </a:endParaRPr>
              </a:p>
              <a:p>
                <a:r>
                  <a:rPr lang="en-US" dirty="0">
                    <a:solidFill>
                      <a:schemeClr val="tx2"/>
                    </a:solidFill>
                  </a:rPr>
                  <a:t>Classifieds/other advertising </a:t>
                </a:r>
              </a:p>
              <a:p>
                <a:endParaRPr lang="en-US" dirty="0">
                  <a:solidFill>
                    <a:schemeClr val="tx2"/>
                  </a:solidFill>
                </a:endParaRPr>
              </a:p>
              <a:p>
                <a:r>
                  <a:rPr lang="en-US" dirty="0">
                    <a:solidFill>
                      <a:schemeClr val="tx2"/>
                    </a:solidFill>
                  </a:rPr>
                  <a:t>Social media</a:t>
                </a:r>
              </a:p>
            </p:txBody>
          </p:sp>
          <p:sp>
            <p:nvSpPr>
              <p:cNvPr id="6" name="TextBox 5">
                <a:extLst>
                  <a:ext uri="{FF2B5EF4-FFF2-40B4-BE49-F238E27FC236}">
                    <a16:creationId xmlns:a16="http://schemas.microsoft.com/office/drawing/2014/main" id="{23A69A68-6124-410B-88A1-E7FF816DF28B}"/>
                  </a:ext>
                </a:extLst>
              </p:cNvPr>
              <p:cNvSpPr txBox="1"/>
              <p:nvPr/>
            </p:nvSpPr>
            <p:spPr>
              <a:xfrm>
                <a:off x="5011768" y="1682227"/>
                <a:ext cx="2502918" cy="430887"/>
              </a:xfrm>
              <a:prstGeom prst="rect">
                <a:avLst/>
              </a:prstGeom>
              <a:noFill/>
            </p:spPr>
            <p:txBody>
              <a:bodyPr wrap="square" rtlCol="0">
                <a:spAutoFit/>
              </a:bodyPr>
              <a:lstStyle/>
              <a:p>
                <a:r>
                  <a:rPr lang="en-US" sz="2200" dirty="0">
                    <a:solidFill>
                      <a:schemeClr val="tx2"/>
                    </a:solidFill>
                  </a:rPr>
                  <a:t>Used, </a:t>
                </a:r>
                <a:r>
                  <a:rPr lang="en-US" sz="2200" b="1" dirty="0">
                    <a:solidFill>
                      <a:schemeClr val="tx2"/>
                    </a:solidFill>
                  </a:rPr>
                  <a:t>Not </a:t>
                </a:r>
                <a:r>
                  <a:rPr lang="en-US" sz="2200" dirty="0">
                    <a:solidFill>
                      <a:schemeClr val="tx2"/>
                    </a:solidFill>
                  </a:rPr>
                  <a:t>Trusted</a:t>
                </a:r>
              </a:p>
            </p:txBody>
          </p:sp>
          <p:sp>
            <p:nvSpPr>
              <p:cNvPr id="20" name="Rectangular Callout 37">
                <a:extLst>
                  <a:ext uri="{FF2B5EF4-FFF2-40B4-BE49-F238E27FC236}">
                    <a16:creationId xmlns:a16="http://schemas.microsoft.com/office/drawing/2014/main" id="{415689E5-8116-45A6-B1A0-767051A389E2}"/>
                  </a:ext>
                </a:extLst>
              </p:cNvPr>
              <p:cNvSpPr/>
              <p:nvPr/>
            </p:nvSpPr>
            <p:spPr>
              <a:xfrm>
                <a:off x="4484875" y="4567138"/>
                <a:ext cx="1663222" cy="842075"/>
              </a:xfrm>
              <a:prstGeom prst="wedgeRectCallout">
                <a:avLst>
                  <a:gd name="adj1" fmla="val 43019"/>
                  <a:gd name="adj2" fmla="val -9330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rPr>
                  <a:t>Most used source by opportunity youth, but the least trusted</a:t>
                </a:r>
              </a:p>
            </p:txBody>
          </p:sp>
          <p:pic>
            <p:nvPicPr>
              <p:cNvPr id="25" name="Picture 24">
                <a:extLst>
                  <a:ext uri="{FF2B5EF4-FFF2-40B4-BE49-F238E27FC236}">
                    <a16:creationId xmlns:a16="http://schemas.microsoft.com/office/drawing/2014/main" id="{6003A54A-1307-47F4-8B1B-44308DC467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4944" y="2399139"/>
                <a:ext cx="1199526" cy="822960"/>
              </a:xfrm>
              <a:prstGeom prst="rect">
                <a:avLst/>
              </a:prstGeom>
            </p:spPr>
          </p:pic>
        </p:grpSp>
      </p:grpSp>
    </p:spTree>
    <p:extLst>
      <p:ext uri="{BB962C8B-B14F-4D97-AF65-F5344CB8AC3E}">
        <p14:creationId xmlns:p14="http://schemas.microsoft.com/office/powerpoint/2010/main" val="16367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D585-E804-4ECE-BC7A-09014E9CE1DA}"/>
              </a:ext>
            </a:extLst>
          </p:cNvPr>
          <p:cNvSpPr txBox="1">
            <a:spLocks/>
          </p:cNvSpPr>
          <p:nvPr/>
        </p:nvSpPr>
        <p:spPr>
          <a:xfrm>
            <a:off x="838200" y="365125"/>
            <a:ext cx="10515600" cy="6889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tx2"/>
                </a:solidFill>
              </a:rPr>
              <a:t>In the Field: The Right Messages with the Right Messengers </a:t>
            </a:r>
          </a:p>
        </p:txBody>
      </p:sp>
      <p:sp>
        <p:nvSpPr>
          <p:cNvPr id="4" name="TextBox 3">
            <a:extLst>
              <a:ext uri="{FF2B5EF4-FFF2-40B4-BE49-F238E27FC236}">
                <a16:creationId xmlns:a16="http://schemas.microsoft.com/office/drawing/2014/main" id="{5D18A452-4D8A-4DB4-9616-29D1EBB6F13D}"/>
              </a:ext>
            </a:extLst>
          </p:cNvPr>
          <p:cNvSpPr txBox="1"/>
          <p:nvPr/>
        </p:nvSpPr>
        <p:spPr>
          <a:xfrm>
            <a:off x="7329608" y="1886860"/>
            <a:ext cx="3553251" cy="584775"/>
          </a:xfrm>
          <a:prstGeom prst="rect">
            <a:avLst/>
          </a:prstGeom>
          <a:noFill/>
        </p:spPr>
        <p:txBody>
          <a:bodyPr wrap="square" rtlCol="0">
            <a:spAutoFit/>
          </a:bodyPr>
          <a:lstStyle/>
          <a:p>
            <a:r>
              <a:rPr lang="en-US" sz="1600" i="1" dirty="0">
                <a:latin typeface="+mj-lt"/>
              </a:rPr>
              <a:t>Generation USA offers short-term skills training based on regional demand</a:t>
            </a:r>
          </a:p>
        </p:txBody>
      </p:sp>
      <p:sp>
        <p:nvSpPr>
          <p:cNvPr id="5" name="TextBox 4">
            <a:extLst>
              <a:ext uri="{FF2B5EF4-FFF2-40B4-BE49-F238E27FC236}">
                <a16:creationId xmlns:a16="http://schemas.microsoft.com/office/drawing/2014/main" id="{954BA97F-530A-41BA-9EDD-3736FA6C896E}"/>
              </a:ext>
            </a:extLst>
          </p:cNvPr>
          <p:cNvSpPr txBox="1"/>
          <p:nvPr/>
        </p:nvSpPr>
        <p:spPr>
          <a:xfrm>
            <a:off x="838200" y="2131121"/>
            <a:ext cx="4306347" cy="584775"/>
          </a:xfrm>
          <a:prstGeom prst="rect">
            <a:avLst/>
          </a:prstGeom>
          <a:noFill/>
        </p:spPr>
        <p:txBody>
          <a:bodyPr wrap="square" rtlCol="0">
            <a:spAutoFit/>
          </a:bodyPr>
          <a:lstStyle/>
          <a:p>
            <a:r>
              <a:rPr lang="en-US" sz="1600" i="1" dirty="0">
                <a:latin typeface="+mj-lt"/>
              </a:rPr>
              <a:t>Accelerated Skills Training Program provides short-term, niche skills training for low-income adults</a:t>
            </a:r>
          </a:p>
        </p:txBody>
      </p:sp>
      <p:pic>
        <p:nvPicPr>
          <p:cNvPr id="6" name="Picture 6" descr="Image result for valencia college images">
            <a:extLst>
              <a:ext uri="{FF2B5EF4-FFF2-40B4-BE49-F238E27FC236}">
                <a16:creationId xmlns:a16="http://schemas.microsoft.com/office/drawing/2014/main" id="{E57C3566-53B9-46E6-97FA-C7DF39F78E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975" r="912" b="37307"/>
          <a:stretch/>
        </p:blipFill>
        <p:spPr bwMode="auto">
          <a:xfrm>
            <a:off x="879207" y="1793097"/>
            <a:ext cx="1817254" cy="282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drawing&#10;&#10;Description automatically generated">
            <a:extLst>
              <a:ext uri="{FF2B5EF4-FFF2-40B4-BE49-F238E27FC236}">
                <a16:creationId xmlns:a16="http://schemas.microsoft.com/office/drawing/2014/main" id="{E23374C9-6594-4878-94C5-94E7BA3CB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954" y="1830221"/>
            <a:ext cx="698052" cy="698052"/>
          </a:xfrm>
          <a:prstGeom prst="rect">
            <a:avLst/>
          </a:prstGeom>
        </p:spPr>
      </p:pic>
      <p:pic>
        <p:nvPicPr>
          <p:cNvPr id="10" name="Picture 9" descr="A person wearing a hat&#10;&#10;Description automatically generated">
            <a:extLst>
              <a:ext uri="{FF2B5EF4-FFF2-40B4-BE49-F238E27FC236}">
                <a16:creationId xmlns:a16="http://schemas.microsoft.com/office/drawing/2014/main" id="{F4FD0AE0-ECBD-4ADA-92F5-AE079E04E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4568" y="2813251"/>
            <a:ext cx="2411552" cy="1369003"/>
          </a:xfrm>
          <a:prstGeom prst="rect">
            <a:avLst/>
          </a:prstGeom>
        </p:spPr>
      </p:pic>
      <p:grpSp>
        <p:nvGrpSpPr>
          <p:cNvPr id="17" name="Group 16">
            <a:extLst>
              <a:ext uri="{FF2B5EF4-FFF2-40B4-BE49-F238E27FC236}">
                <a16:creationId xmlns:a16="http://schemas.microsoft.com/office/drawing/2014/main" id="{2A9786A7-5E43-47E3-A766-41C02689BEFF}"/>
              </a:ext>
            </a:extLst>
          </p:cNvPr>
          <p:cNvGrpSpPr/>
          <p:nvPr/>
        </p:nvGrpSpPr>
        <p:grpSpPr>
          <a:xfrm>
            <a:off x="3237875" y="2934328"/>
            <a:ext cx="2415673" cy="1802567"/>
            <a:chOff x="838199" y="3338730"/>
            <a:chExt cx="4186382" cy="3519270"/>
          </a:xfrm>
        </p:grpSpPr>
        <p:pic>
          <p:nvPicPr>
            <p:cNvPr id="14" name="Picture 13" descr="A screenshot of a cell phone&#10;&#10;Description automatically generated">
              <a:extLst>
                <a:ext uri="{FF2B5EF4-FFF2-40B4-BE49-F238E27FC236}">
                  <a16:creationId xmlns:a16="http://schemas.microsoft.com/office/drawing/2014/main" id="{DD89BDA2-D9DB-4849-9409-569FF2E55059}"/>
                </a:ext>
              </a:extLst>
            </p:cNvPr>
            <p:cNvPicPr>
              <a:picLocks noChangeAspect="1"/>
            </p:cNvPicPr>
            <p:nvPr/>
          </p:nvPicPr>
          <p:blipFill rotWithShape="1">
            <a:blip r:embed="rId5">
              <a:extLst>
                <a:ext uri="{28A0092B-C50C-407E-A947-70E740481C1C}">
                  <a14:useLocalDpi xmlns:a14="http://schemas.microsoft.com/office/drawing/2010/main" val="0"/>
                </a:ext>
              </a:extLst>
            </a:blip>
            <a:srcRect l="7767" t="9485" r="50000" b="8201"/>
            <a:stretch/>
          </p:blipFill>
          <p:spPr>
            <a:xfrm>
              <a:off x="838199" y="3338730"/>
              <a:ext cx="2408361" cy="3038325"/>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6538E05A-4E98-4BC2-9BD1-1D3BDAA97F3D}"/>
                </a:ext>
              </a:extLst>
            </p:cNvPr>
            <p:cNvPicPr>
              <a:picLocks noChangeAspect="1"/>
            </p:cNvPicPr>
            <p:nvPr/>
          </p:nvPicPr>
          <p:blipFill rotWithShape="1">
            <a:blip r:embed="rId5">
              <a:extLst>
                <a:ext uri="{28A0092B-C50C-407E-A947-70E740481C1C}">
                  <a14:useLocalDpi xmlns:a14="http://schemas.microsoft.com/office/drawing/2010/main" val="0"/>
                </a:ext>
              </a:extLst>
            </a:blip>
            <a:srcRect l="50297" t="9504" r="7656" b="9113"/>
            <a:stretch/>
          </p:blipFill>
          <p:spPr>
            <a:xfrm>
              <a:off x="2599442" y="3819675"/>
              <a:ext cx="2425139" cy="3038325"/>
            </a:xfrm>
            <a:prstGeom prst="rect">
              <a:avLst/>
            </a:prstGeom>
          </p:spPr>
        </p:pic>
      </p:grpSp>
      <p:sp>
        <p:nvSpPr>
          <p:cNvPr id="9" name="TextBox 8">
            <a:extLst>
              <a:ext uri="{FF2B5EF4-FFF2-40B4-BE49-F238E27FC236}">
                <a16:creationId xmlns:a16="http://schemas.microsoft.com/office/drawing/2014/main" id="{6EF195FF-361F-4163-8007-16F712920384}"/>
              </a:ext>
            </a:extLst>
          </p:cNvPr>
          <p:cNvSpPr txBox="1"/>
          <p:nvPr/>
        </p:nvSpPr>
        <p:spPr>
          <a:xfrm>
            <a:off x="838200" y="1319138"/>
            <a:ext cx="5257800" cy="369332"/>
          </a:xfrm>
          <a:prstGeom prst="rect">
            <a:avLst/>
          </a:prstGeom>
          <a:noFill/>
        </p:spPr>
        <p:txBody>
          <a:bodyPr wrap="square" rtlCol="0">
            <a:spAutoFit/>
          </a:bodyPr>
          <a:lstStyle/>
          <a:p>
            <a:r>
              <a:rPr lang="en-US" b="1" dirty="0"/>
              <a:t>Strategy 1: Increasing Use of Highly Trusted Sources </a:t>
            </a:r>
          </a:p>
        </p:txBody>
      </p:sp>
      <p:sp>
        <p:nvSpPr>
          <p:cNvPr id="20" name="TextBox 19">
            <a:extLst>
              <a:ext uri="{FF2B5EF4-FFF2-40B4-BE49-F238E27FC236}">
                <a16:creationId xmlns:a16="http://schemas.microsoft.com/office/drawing/2014/main" id="{8DCF56B2-6930-4BFD-AB46-E364271B5333}"/>
              </a:ext>
            </a:extLst>
          </p:cNvPr>
          <p:cNvSpPr txBox="1"/>
          <p:nvPr/>
        </p:nvSpPr>
        <p:spPr>
          <a:xfrm>
            <a:off x="6623954" y="1315548"/>
            <a:ext cx="5568045" cy="369332"/>
          </a:xfrm>
          <a:prstGeom prst="rect">
            <a:avLst/>
          </a:prstGeom>
          <a:noFill/>
        </p:spPr>
        <p:txBody>
          <a:bodyPr wrap="square" rtlCol="0">
            <a:spAutoFit/>
          </a:bodyPr>
          <a:lstStyle/>
          <a:p>
            <a:r>
              <a:rPr lang="en-US" b="1" dirty="0"/>
              <a:t>Strategy 2: Increasing Trust in Highly Used Sources </a:t>
            </a:r>
          </a:p>
        </p:txBody>
      </p:sp>
      <p:grpSp>
        <p:nvGrpSpPr>
          <p:cNvPr id="12" name="Group 11">
            <a:extLst>
              <a:ext uri="{FF2B5EF4-FFF2-40B4-BE49-F238E27FC236}">
                <a16:creationId xmlns:a16="http://schemas.microsoft.com/office/drawing/2014/main" id="{A4ADC349-B654-4644-8144-B4840EFB6D7E}"/>
              </a:ext>
            </a:extLst>
          </p:cNvPr>
          <p:cNvGrpSpPr/>
          <p:nvPr/>
        </p:nvGrpSpPr>
        <p:grpSpPr>
          <a:xfrm>
            <a:off x="1025565" y="2980545"/>
            <a:ext cx="2118845" cy="954107"/>
            <a:chOff x="1025565" y="2980545"/>
            <a:chExt cx="2118845" cy="954107"/>
          </a:xfrm>
        </p:grpSpPr>
        <p:pic>
          <p:nvPicPr>
            <p:cNvPr id="13" name="Graphic 12" descr="Checkmark">
              <a:extLst>
                <a:ext uri="{FF2B5EF4-FFF2-40B4-BE49-F238E27FC236}">
                  <a16:creationId xmlns:a16="http://schemas.microsoft.com/office/drawing/2014/main" id="{7D189236-85DE-4716-B643-EC64D78E52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5565" y="3320438"/>
              <a:ext cx="274320" cy="274320"/>
            </a:xfrm>
            <a:prstGeom prst="rect">
              <a:avLst/>
            </a:prstGeom>
          </p:spPr>
        </p:pic>
        <p:sp>
          <p:nvSpPr>
            <p:cNvPr id="15" name="TextBox 14">
              <a:extLst>
                <a:ext uri="{FF2B5EF4-FFF2-40B4-BE49-F238E27FC236}">
                  <a16:creationId xmlns:a16="http://schemas.microsoft.com/office/drawing/2014/main" id="{C3FDBCFD-41E7-4796-805F-59D61C375C4E}"/>
                </a:ext>
              </a:extLst>
            </p:cNvPr>
            <p:cNvSpPr txBox="1"/>
            <p:nvPr/>
          </p:nvSpPr>
          <p:spPr>
            <a:xfrm>
              <a:off x="1377301" y="2980545"/>
              <a:ext cx="1767109" cy="954107"/>
            </a:xfrm>
            <a:prstGeom prst="rect">
              <a:avLst/>
            </a:prstGeom>
            <a:noFill/>
          </p:spPr>
          <p:txBody>
            <a:bodyPr wrap="square" rtlCol="0">
              <a:spAutoFit/>
            </a:bodyPr>
            <a:lstStyle/>
            <a:p>
              <a:r>
                <a:rPr lang="en-US" sz="1400" dirty="0"/>
                <a:t>Message is affirming, but addresses barriers low-income adults face </a:t>
              </a:r>
            </a:p>
          </p:txBody>
        </p:sp>
      </p:grpSp>
      <p:grpSp>
        <p:nvGrpSpPr>
          <p:cNvPr id="18" name="Group 17">
            <a:extLst>
              <a:ext uri="{FF2B5EF4-FFF2-40B4-BE49-F238E27FC236}">
                <a16:creationId xmlns:a16="http://schemas.microsoft.com/office/drawing/2014/main" id="{A1BE3B50-664C-406F-864A-342C2C6DF8F2}"/>
              </a:ext>
            </a:extLst>
          </p:cNvPr>
          <p:cNvGrpSpPr/>
          <p:nvPr/>
        </p:nvGrpSpPr>
        <p:grpSpPr>
          <a:xfrm>
            <a:off x="1025565" y="4050447"/>
            <a:ext cx="2118844" cy="738664"/>
            <a:chOff x="1025565" y="4084477"/>
            <a:chExt cx="2118844" cy="738664"/>
          </a:xfrm>
        </p:grpSpPr>
        <p:pic>
          <p:nvPicPr>
            <p:cNvPr id="21" name="Graphic 20" descr="Checkmark">
              <a:extLst>
                <a:ext uri="{FF2B5EF4-FFF2-40B4-BE49-F238E27FC236}">
                  <a16:creationId xmlns:a16="http://schemas.microsoft.com/office/drawing/2014/main" id="{59DEC7B7-8511-44A3-8FE4-B6A2C2C5D0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5565" y="4316649"/>
              <a:ext cx="274320" cy="274320"/>
            </a:xfrm>
            <a:prstGeom prst="rect">
              <a:avLst/>
            </a:prstGeom>
          </p:spPr>
        </p:pic>
        <p:sp>
          <p:nvSpPr>
            <p:cNvPr id="22" name="TextBox 21">
              <a:extLst>
                <a:ext uri="{FF2B5EF4-FFF2-40B4-BE49-F238E27FC236}">
                  <a16:creationId xmlns:a16="http://schemas.microsoft.com/office/drawing/2014/main" id="{F486A4AD-7EBB-42A4-B410-B76114D1FDA7}"/>
                </a:ext>
              </a:extLst>
            </p:cNvPr>
            <p:cNvSpPr txBox="1"/>
            <p:nvPr/>
          </p:nvSpPr>
          <p:spPr>
            <a:xfrm>
              <a:off x="1377300" y="4084477"/>
              <a:ext cx="1767109" cy="738664"/>
            </a:xfrm>
            <a:prstGeom prst="rect">
              <a:avLst/>
            </a:prstGeom>
            <a:noFill/>
          </p:spPr>
          <p:txBody>
            <a:bodyPr wrap="square" rtlCol="0">
              <a:spAutoFit/>
            </a:bodyPr>
            <a:lstStyle/>
            <a:p>
              <a:r>
                <a:rPr lang="en-US" sz="1400" dirty="0"/>
                <a:t>Partnerships with </a:t>
              </a:r>
              <a:r>
                <a:rPr lang="en-US" sz="1400" b="1" dirty="0"/>
                <a:t>Goodwill</a:t>
              </a:r>
              <a:r>
                <a:rPr lang="en-US" sz="1400" dirty="0"/>
                <a:t> help to spread the word</a:t>
              </a:r>
            </a:p>
          </p:txBody>
        </p:sp>
      </p:grpSp>
      <p:grpSp>
        <p:nvGrpSpPr>
          <p:cNvPr id="11" name="Group 10">
            <a:extLst>
              <a:ext uri="{FF2B5EF4-FFF2-40B4-BE49-F238E27FC236}">
                <a16:creationId xmlns:a16="http://schemas.microsoft.com/office/drawing/2014/main" id="{C85EDFA7-ED34-46C9-AD28-89BD6B30F3E1}"/>
              </a:ext>
            </a:extLst>
          </p:cNvPr>
          <p:cNvGrpSpPr/>
          <p:nvPr/>
        </p:nvGrpSpPr>
        <p:grpSpPr>
          <a:xfrm>
            <a:off x="1025565" y="4904907"/>
            <a:ext cx="2118844" cy="954107"/>
            <a:chOff x="1025565" y="4904907"/>
            <a:chExt cx="2118844" cy="954107"/>
          </a:xfrm>
        </p:grpSpPr>
        <p:pic>
          <p:nvPicPr>
            <p:cNvPr id="23" name="Graphic 22" descr="Checkmark">
              <a:extLst>
                <a:ext uri="{FF2B5EF4-FFF2-40B4-BE49-F238E27FC236}">
                  <a16:creationId xmlns:a16="http://schemas.microsoft.com/office/drawing/2014/main" id="{190BE8AA-ED26-48C0-A7B4-A7B460E7C8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5565" y="5244800"/>
              <a:ext cx="274320" cy="274320"/>
            </a:xfrm>
            <a:prstGeom prst="rect">
              <a:avLst/>
            </a:prstGeom>
          </p:spPr>
        </p:pic>
        <p:sp>
          <p:nvSpPr>
            <p:cNvPr id="24" name="TextBox 23">
              <a:extLst>
                <a:ext uri="{FF2B5EF4-FFF2-40B4-BE49-F238E27FC236}">
                  <a16:creationId xmlns:a16="http://schemas.microsoft.com/office/drawing/2014/main" id="{0C737909-E540-47EF-8431-EAC45AAAEDD4}"/>
                </a:ext>
              </a:extLst>
            </p:cNvPr>
            <p:cNvSpPr txBox="1"/>
            <p:nvPr/>
          </p:nvSpPr>
          <p:spPr>
            <a:xfrm>
              <a:off x="1377300" y="4904907"/>
              <a:ext cx="1767109" cy="954107"/>
            </a:xfrm>
            <a:prstGeom prst="rect">
              <a:avLst/>
            </a:prstGeom>
            <a:noFill/>
          </p:spPr>
          <p:txBody>
            <a:bodyPr wrap="square" rtlCol="0">
              <a:spAutoFit/>
            </a:bodyPr>
            <a:lstStyle/>
            <a:p>
              <a:r>
                <a:rPr lang="en-US" sz="1400" dirty="0"/>
                <a:t>Partnerships with </a:t>
              </a:r>
              <a:r>
                <a:rPr lang="en-US" sz="1400" b="1" dirty="0"/>
                <a:t>employers</a:t>
              </a:r>
              <a:r>
                <a:rPr lang="en-US" sz="1400" dirty="0"/>
                <a:t> help to reach low-income incumbent workers</a:t>
              </a:r>
            </a:p>
          </p:txBody>
        </p:sp>
      </p:grpSp>
      <p:grpSp>
        <p:nvGrpSpPr>
          <p:cNvPr id="7" name="Group 6">
            <a:extLst>
              <a:ext uri="{FF2B5EF4-FFF2-40B4-BE49-F238E27FC236}">
                <a16:creationId xmlns:a16="http://schemas.microsoft.com/office/drawing/2014/main" id="{922D310E-8E37-43F5-81A7-9D29C4D15D42}"/>
              </a:ext>
            </a:extLst>
          </p:cNvPr>
          <p:cNvGrpSpPr/>
          <p:nvPr/>
        </p:nvGrpSpPr>
        <p:grpSpPr>
          <a:xfrm>
            <a:off x="6588270" y="2726493"/>
            <a:ext cx="2533198" cy="954107"/>
            <a:chOff x="6588270" y="2726493"/>
            <a:chExt cx="2533198" cy="954107"/>
          </a:xfrm>
        </p:grpSpPr>
        <p:pic>
          <p:nvPicPr>
            <p:cNvPr id="25" name="Graphic 24" descr="Checkmark">
              <a:extLst>
                <a:ext uri="{FF2B5EF4-FFF2-40B4-BE49-F238E27FC236}">
                  <a16:creationId xmlns:a16="http://schemas.microsoft.com/office/drawing/2014/main" id="{02AC1172-AD36-4FD7-A050-8260D3EFC3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8270" y="3066386"/>
              <a:ext cx="274320" cy="274320"/>
            </a:xfrm>
            <a:prstGeom prst="rect">
              <a:avLst/>
            </a:prstGeom>
          </p:spPr>
        </p:pic>
        <p:sp>
          <p:nvSpPr>
            <p:cNvPr id="26" name="TextBox 25">
              <a:extLst>
                <a:ext uri="{FF2B5EF4-FFF2-40B4-BE49-F238E27FC236}">
                  <a16:creationId xmlns:a16="http://schemas.microsoft.com/office/drawing/2014/main" id="{6FEA8EFC-C743-47E2-914C-1AA628F2C297}"/>
                </a:ext>
              </a:extLst>
            </p:cNvPr>
            <p:cNvSpPr txBox="1"/>
            <p:nvPr/>
          </p:nvSpPr>
          <p:spPr>
            <a:xfrm>
              <a:off x="6950486" y="2726493"/>
              <a:ext cx="2170982" cy="954107"/>
            </a:xfrm>
            <a:prstGeom prst="rect">
              <a:avLst/>
            </a:prstGeom>
            <a:noFill/>
          </p:spPr>
          <p:txBody>
            <a:bodyPr wrap="square" rtlCol="0">
              <a:spAutoFit/>
            </a:bodyPr>
            <a:lstStyle/>
            <a:p>
              <a:r>
                <a:rPr lang="en-US" sz="1400" dirty="0"/>
                <a:t>Messages focus on the program’s </a:t>
              </a:r>
              <a:r>
                <a:rPr lang="en-US" sz="1400" b="1" dirty="0"/>
                <a:t>free cost</a:t>
              </a:r>
              <a:r>
                <a:rPr lang="en-US" sz="1400" dirty="0"/>
                <a:t> and success stories from recent completers</a:t>
              </a:r>
            </a:p>
          </p:txBody>
        </p:sp>
      </p:grpSp>
      <p:grpSp>
        <p:nvGrpSpPr>
          <p:cNvPr id="3" name="Group 2">
            <a:extLst>
              <a:ext uri="{FF2B5EF4-FFF2-40B4-BE49-F238E27FC236}">
                <a16:creationId xmlns:a16="http://schemas.microsoft.com/office/drawing/2014/main" id="{493FC728-DAFA-4659-80FF-0E9D5EF61F7F}"/>
              </a:ext>
            </a:extLst>
          </p:cNvPr>
          <p:cNvGrpSpPr/>
          <p:nvPr/>
        </p:nvGrpSpPr>
        <p:grpSpPr>
          <a:xfrm>
            <a:off x="6623954" y="3773856"/>
            <a:ext cx="2610614" cy="1169551"/>
            <a:chOff x="6623954" y="3711636"/>
            <a:chExt cx="2610614" cy="1169551"/>
          </a:xfrm>
        </p:grpSpPr>
        <p:pic>
          <p:nvPicPr>
            <p:cNvPr id="27" name="Graphic 26" descr="Checkmark">
              <a:extLst>
                <a:ext uri="{FF2B5EF4-FFF2-40B4-BE49-F238E27FC236}">
                  <a16:creationId xmlns:a16="http://schemas.microsoft.com/office/drawing/2014/main" id="{F19F12D4-B107-4EB1-8C3B-5CED5E2843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23954" y="4159251"/>
              <a:ext cx="274320" cy="274320"/>
            </a:xfrm>
            <a:prstGeom prst="rect">
              <a:avLst/>
            </a:prstGeom>
          </p:spPr>
        </p:pic>
        <p:sp>
          <p:nvSpPr>
            <p:cNvPr id="28" name="TextBox 27">
              <a:extLst>
                <a:ext uri="{FF2B5EF4-FFF2-40B4-BE49-F238E27FC236}">
                  <a16:creationId xmlns:a16="http://schemas.microsoft.com/office/drawing/2014/main" id="{E6F6B7CE-FCC9-459F-ACCE-619F46E670DA}"/>
                </a:ext>
              </a:extLst>
            </p:cNvPr>
            <p:cNvSpPr txBox="1"/>
            <p:nvPr/>
          </p:nvSpPr>
          <p:spPr>
            <a:xfrm>
              <a:off x="6975690" y="3711636"/>
              <a:ext cx="2258878" cy="1169551"/>
            </a:xfrm>
            <a:prstGeom prst="rect">
              <a:avLst/>
            </a:prstGeom>
            <a:noFill/>
          </p:spPr>
          <p:txBody>
            <a:bodyPr wrap="square" rtlCol="0">
              <a:spAutoFit/>
            </a:bodyPr>
            <a:lstStyle/>
            <a:p>
              <a:r>
                <a:rPr lang="en-US" sz="1400" dirty="0"/>
                <a:t>Social media not trusted as a channel, but </a:t>
              </a:r>
              <a:r>
                <a:rPr lang="en-US" sz="1400" b="1" dirty="0"/>
                <a:t>testimonials</a:t>
              </a:r>
              <a:r>
                <a:rPr lang="en-US" sz="1400" dirty="0"/>
                <a:t> from real students from diverse backgrounds serve as “digital peers”  </a:t>
              </a:r>
            </a:p>
          </p:txBody>
        </p:sp>
      </p:grpSp>
      <p:grpSp>
        <p:nvGrpSpPr>
          <p:cNvPr id="19" name="Group 18">
            <a:extLst>
              <a:ext uri="{FF2B5EF4-FFF2-40B4-BE49-F238E27FC236}">
                <a16:creationId xmlns:a16="http://schemas.microsoft.com/office/drawing/2014/main" id="{E05DE3B1-CDE0-407D-94A8-91AF7C8BB32A}"/>
              </a:ext>
            </a:extLst>
          </p:cNvPr>
          <p:cNvGrpSpPr/>
          <p:nvPr/>
        </p:nvGrpSpPr>
        <p:grpSpPr>
          <a:xfrm>
            <a:off x="6623954" y="5036663"/>
            <a:ext cx="2673972" cy="954107"/>
            <a:chOff x="6534640" y="5036663"/>
            <a:chExt cx="2763286" cy="954107"/>
          </a:xfrm>
        </p:grpSpPr>
        <p:pic>
          <p:nvPicPr>
            <p:cNvPr id="29" name="Graphic 28" descr="Checkmark">
              <a:extLst>
                <a:ext uri="{FF2B5EF4-FFF2-40B4-BE49-F238E27FC236}">
                  <a16:creationId xmlns:a16="http://schemas.microsoft.com/office/drawing/2014/main" id="{8CD4CDD0-3161-4ACE-97D9-9FC15949073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34640" y="5376556"/>
              <a:ext cx="274320" cy="274320"/>
            </a:xfrm>
            <a:prstGeom prst="rect">
              <a:avLst/>
            </a:prstGeom>
          </p:spPr>
        </p:pic>
        <p:sp>
          <p:nvSpPr>
            <p:cNvPr id="30" name="TextBox 29">
              <a:extLst>
                <a:ext uri="{FF2B5EF4-FFF2-40B4-BE49-F238E27FC236}">
                  <a16:creationId xmlns:a16="http://schemas.microsoft.com/office/drawing/2014/main" id="{AD7B507A-ECE5-45CE-8B23-518AF67E5562}"/>
                </a:ext>
              </a:extLst>
            </p:cNvPr>
            <p:cNvSpPr txBox="1"/>
            <p:nvPr/>
          </p:nvSpPr>
          <p:spPr>
            <a:xfrm>
              <a:off x="6886375" y="5036663"/>
              <a:ext cx="2411551" cy="954107"/>
            </a:xfrm>
            <a:prstGeom prst="rect">
              <a:avLst/>
            </a:prstGeom>
            <a:noFill/>
          </p:spPr>
          <p:txBody>
            <a:bodyPr wrap="square" rtlCol="0">
              <a:spAutoFit/>
            </a:bodyPr>
            <a:lstStyle/>
            <a:p>
              <a:r>
                <a:rPr lang="en-US" sz="1400" dirty="0"/>
                <a:t>Approach has allowed Generation USA to source 50% - 60% of participants from these ad campaigns</a:t>
              </a:r>
            </a:p>
          </p:txBody>
        </p:sp>
      </p:grpSp>
    </p:spTree>
    <p:extLst>
      <p:ext uri="{BB962C8B-B14F-4D97-AF65-F5344CB8AC3E}">
        <p14:creationId xmlns:p14="http://schemas.microsoft.com/office/powerpoint/2010/main" val="3307991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301B-8F63-4758-BB83-EE0E8184BBB5}"/>
              </a:ext>
            </a:extLst>
          </p:cNvPr>
          <p:cNvSpPr>
            <a:spLocks noGrp="1"/>
          </p:cNvSpPr>
          <p:nvPr>
            <p:ph type="title"/>
          </p:nvPr>
        </p:nvSpPr>
        <p:spPr/>
        <p:txBody>
          <a:bodyPr/>
          <a:lstStyle/>
          <a:p>
            <a:r>
              <a:rPr lang="en-US" dirty="0">
                <a:latin typeface="+mj-lt"/>
              </a:rPr>
              <a:t>Final Takeaways</a:t>
            </a:r>
          </a:p>
        </p:txBody>
      </p:sp>
    </p:spTree>
    <p:extLst>
      <p:ext uri="{BB962C8B-B14F-4D97-AF65-F5344CB8AC3E}">
        <p14:creationId xmlns:p14="http://schemas.microsoft.com/office/powerpoint/2010/main" val="2689324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D4461E-309D-49C3-8EF3-DE85AAE6B734}"/>
              </a:ext>
            </a:extLst>
          </p:cNvPr>
          <p:cNvSpPr/>
          <p:nvPr/>
        </p:nvSpPr>
        <p:spPr>
          <a:xfrm>
            <a:off x="1505301" y="4561296"/>
            <a:ext cx="3586089" cy="1465209"/>
          </a:xfrm>
          <a:prstGeom prst="rect">
            <a:avLst/>
          </a:prstGeom>
          <a:ln w="19050">
            <a:noFill/>
          </a:ln>
        </p:spPr>
        <p:txBody>
          <a:bodyPr wrap="square">
            <a:spAutoFit/>
          </a:bodyPr>
          <a:lstStyle/>
          <a:p>
            <a:pPr marR="0" lvl="0" algn="ctr">
              <a:lnSpc>
                <a:spcPct val="107000"/>
              </a:lnSpc>
              <a:spcBef>
                <a:spcPts val="0"/>
              </a:spcBef>
              <a:spcAft>
                <a:spcPts val="0"/>
              </a:spcAft>
            </a:pPr>
            <a:r>
              <a:rPr lang="en-US" sz="1400" dirty="0">
                <a:latin typeface="+mj-lt"/>
                <a:ea typeface="Calibri" panose="020F0502020204030204" pitchFamily="34" charset="0"/>
                <a:cs typeface="Times New Roman" panose="02020603050405020304" pitchFamily="18" charset="0"/>
              </a:rPr>
              <a:t>STEM “categories” do not resonate as intended, and audiences often misinterpret what jobs fall within each category or hold stereotypes, impacting levels of interest. Instead, focus on about how the program can enable students’ success.</a:t>
            </a:r>
          </a:p>
        </p:txBody>
      </p:sp>
      <p:sp>
        <p:nvSpPr>
          <p:cNvPr id="3" name="Title 1">
            <a:extLst>
              <a:ext uri="{FF2B5EF4-FFF2-40B4-BE49-F238E27FC236}">
                <a16:creationId xmlns:a16="http://schemas.microsoft.com/office/drawing/2014/main" id="{F5F3C2BB-2417-4F29-BCB0-E1FBF213B5A3}"/>
              </a:ext>
            </a:extLst>
          </p:cNvPr>
          <p:cNvSpPr txBox="1">
            <a:spLocks/>
          </p:cNvSpPr>
          <p:nvPr/>
        </p:nvSpPr>
        <p:spPr>
          <a:xfrm>
            <a:off x="838200" y="365125"/>
            <a:ext cx="10515600" cy="6889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tx2"/>
                </a:solidFill>
              </a:rPr>
              <a:t>Our Research Revealed Key Insights Around Messages That Work</a:t>
            </a:r>
          </a:p>
        </p:txBody>
      </p:sp>
      <p:sp>
        <p:nvSpPr>
          <p:cNvPr id="4" name="TextBox 3">
            <a:extLst>
              <a:ext uri="{FF2B5EF4-FFF2-40B4-BE49-F238E27FC236}">
                <a16:creationId xmlns:a16="http://schemas.microsoft.com/office/drawing/2014/main" id="{712B5159-58D5-4DC8-8170-A4E590EC0D25}"/>
              </a:ext>
            </a:extLst>
          </p:cNvPr>
          <p:cNvSpPr txBox="1"/>
          <p:nvPr/>
        </p:nvSpPr>
        <p:spPr>
          <a:xfrm>
            <a:off x="1544625" y="1800097"/>
            <a:ext cx="3507441" cy="1384995"/>
          </a:xfrm>
          <a:prstGeom prst="rect">
            <a:avLst/>
          </a:prstGeom>
          <a:noFill/>
          <a:ln w="19050">
            <a:noFill/>
          </a:ln>
        </p:spPr>
        <p:txBody>
          <a:bodyPr wrap="square" rtlCol="0">
            <a:spAutoFit/>
          </a:bodyPr>
          <a:lstStyle/>
          <a:p>
            <a:pPr algn="ctr"/>
            <a:r>
              <a:rPr lang="en-US" sz="1400" dirty="0">
                <a:latin typeface="+mj-lt"/>
                <a:ea typeface="Calibri" panose="020F0502020204030204" pitchFamily="34" charset="0"/>
                <a:cs typeface="Times New Roman" panose="02020603050405020304" pitchFamily="18" charset="0"/>
              </a:rPr>
              <a:t>Pragmatism should lead in messages, but showing passion and providing encouragement should also be incorporated. Emphasize the </a:t>
            </a:r>
            <a:r>
              <a:rPr lang="en-US" sz="1400" i="1" dirty="0">
                <a:latin typeface="+mj-lt"/>
                <a:ea typeface="Calibri" panose="020F0502020204030204" pitchFamily="34" charset="0"/>
                <a:cs typeface="Times New Roman" panose="02020603050405020304" pitchFamily="18" charset="0"/>
              </a:rPr>
              <a:t>how</a:t>
            </a:r>
            <a:r>
              <a:rPr lang="en-US" sz="1400" dirty="0">
                <a:latin typeface="+mj-lt"/>
                <a:ea typeface="Calibri" panose="020F0502020204030204" pitchFamily="34" charset="0"/>
                <a:cs typeface="Times New Roman" panose="02020603050405020304" pitchFamily="18" charset="0"/>
              </a:rPr>
              <a:t> (e.g., flexibility, financial aid, and childcare) and the </a:t>
            </a:r>
            <a:r>
              <a:rPr lang="en-US" sz="1400" i="1" dirty="0">
                <a:latin typeface="+mj-lt"/>
                <a:ea typeface="Calibri" panose="020F0502020204030204" pitchFamily="34" charset="0"/>
                <a:cs typeface="Times New Roman" panose="02020603050405020304" pitchFamily="18" charset="0"/>
              </a:rPr>
              <a:t>what </a:t>
            </a:r>
            <a:r>
              <a:rPr lang="en-US" sz="1400" dirty="0">
                <a:latin typeface="+mj-lt"/>
                <a:ea typeface="Calibri" panose="020F0502020204030204" pitchFamily="34" charset="0"/>
                <a:cs typeface="Times New Roman" panose="02020603050405020304" pitchFamily="18" charset="0"/>
              </a:rPr>
              <a:t>(ROI, guarantees) alongside encouragement.</a:t>
            </a:r>
          </a:p>
        </p:txBody>
      </p:sp>
      <p:sp>
        <p:nvSpPr>
          <p:cNvPr id="5" name="Rectangle 4">
            <a:extLst>
              <a:ext uri="{FF2B5EF4-FFF2-40B4-BE49-F238E27FC236}">
                <a16:creationId xmlns:a16="http://schemas.microsoft.com/office/drawing/2014/main" id="{3AA74EE6-13F2-4F3C-9546-66A9AB4EE793}"/>
              </a:ext>
            </a:extLst>
          </p:cNvPr>
          <p:cNvSpPr/>
          <p:nvPr/>
        </p:nvSpPr>
        <p:spPr>
          <a:xfrm>
            <a:off x="7021964" y="1745595"/>
            <a:ext cx="3586089" cy="1465209"/>
          </a:xfrm>
          <a:prstGeom prst="rect">
            <a:avLst/>
          </a:prstGeom>
          <a:ln w="19050">
            <a:noFill/>
          </a:ln>
        </p:spPr>
        <p:txBody>
          <a:bodyPr wrap="square">
            <a:spAutoFit/>
          </a:bodyPr>
          <a:lstStyle/>
          <a:p>
            <a:pPr marR="0" lvl="0" algn="ctr">
              <a:lnSpc>
                <a:spcPct val="107000"/>
              </a:lnSpc>
              <a:spcBef>
                <a:spcPts val="0"/>
              </a:spcBef>
              <a:spcAft>
                <a:spcPts val="0"/>
              </a:spcAft>
            </a:pPr>
            <a:r>
              <a:rPr lang="en-US" sz="1400" dirty="0">
                <a:latin typeface="+mj-lt"/>
                <a:ea typeface="Calibri" panose="020F0502020204030204" pitchFamily="34" charset="0"/>
                <a:cs typeface="Times New Roman" panose="02020603050405020304" pitchFamily="18" charset="0"/>
              </a:rPr>
              <a:t>Messages should reinvigorate the picture of today’s new experiences and encourage audiences to revisit their perspectives. Personal experiences (that are often dated) and word of mouth impact impressions and interest levels for community colleges.</a:t>
            </a:r>
          </a:p>
        </p:txBody>
      </p:sp>
      <p:sp>
        <p:nvSpPr>
          <p:cNvPr id="6" name="Rectangle 5">
            <a:extLst>
              <a:ext uri="{FF2B5EF4-FFF2-40B4-BE49-F238E27FC236}">
                <a16:creationId xmlns:a16="http://schemas.microsoft.com/office/drawing/2014/main" id="{E9E2CC6B-703F-44A9-A0A0-49B1D7F7A069}"/>
              </a:ext>
            </a:extLst>
          </p:cNvPr>
          <p:cNvSpPr/>
          <p:nvPr/>
        </p:nvSpPr>
        <p:spPr>
          <a:xfrm>
            <a:off x="6945293" y="4568009"/>
            <a:ext cx="3818075" cy="1465209"/>
          </a:xfrm>
          <a:prstGeom prst="rect">
            <a:avLst/>
          </a:prstGeom>
          <a:ln w="19050">
            <a:noFill/>
          </a:ln>
        </p:spPr>
        <p:txBody>
          <a:bodyPr wrap="square">
            <a:spAutoFit/>
          </a:bodyPr>
          <a:lstStyle/>
          <a:p>
            <a:pPr marR="0" lvl="0" algn="ctr">
              <a:lnSpc>
                <a:spcPct val="107000"/>
              </a:lnSpc>
              <a:spcBef>
                <a:spcPts val="0"/>
              </a:spcBef>
              <a:spcAft>
                <a:spcPts val="0"/>
              </a:spcAft>
            </a:pPr>
            <a:r>
              <a:rPr lang="en-US" sz="1400" dirty="0">
                <a:latin typeface="+mj-lt"/>
                <a:ea typeface="Calibri" panose="020F0502020204030204" pitchFamily="34" charset="0"/>
                <a:cs typeface="Times New Roman" panose="02020603050405020304" pitchFamily="18" charset="0"/>
              </a:rPr>
              <a:t>Many approached messaging with a veil of cynicism based on their current employment situations. As a result, some positive, well-intentioned messaging came across as inauthentic and untrue. Messaging should provide concrete examples and mobilize word of mouth.</a:t>
            </a:r>
          </a:p>
        </p:txBody>
      </p:sp>
      <p:sp>
        <p:nvSpPr>
          <p:cNvPr id="7" name="Rectangle 6">
            <a:extLst>
              <a:ext uri="{FF2B5EF4-FFF2-40B4-BE49-F238E27FC236}">
                <a16:creationId xmlns:a16="http://schemas.microsoft.com/office/drawing/2014/main" id="{47D93767-0331-41B3-B1DB-D5AC35B851C6}"/>
              </a:ext>
            </a:extLst>
          </p:cNvPr>
          <p:cNvSpPr/>
          <p:nvPr/>
        </p:nvSpPr>
        <p:spPr>
          <a:xfrm>
            <a:off x="1428632" y="1236110"/>
            <a:ext cx="3818075" cy="2299422"/>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A7D2AE-704D-4BB2-B06E-38EA5CE955AB}"/>
              </a:ext>
            </a:extLst>
          </p:cNvPr>
          <p:cNvSpPr/>
          <p:nvPr/>
        </p:nvSpPr>
        <p:spPr>
          <a:xfrm>
            <a:off x="1428632" y="4051811"/>
            <a:ext cx="3818075" cy="2299422"/>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15A3397-CA56-49F2-9268-D9094BB75AC7}"/>
              </a:ext>
            </a:extLst>
          </p:cNvPr>
          <p:cNvSpPr/>
          <p:nvPr/>
        </p:nvSpPr>
        <p:spPr>
          <a:xfrm>
            <a:off x="6945295" y="1236110"/>
            <a:ext cx="3818075" cy="2299422"/>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F28CD3-FA0C-4483-8013-C3D3CB12DBD1}"/>
              </a:ext>
            </a:extLst>
          </p:cNvPr>
          <p:cNvSpPr/>
          <p:nvPr/>
        </p:nvSpPr>
        <p:spPr>
          <a:xfrm>
            <a:off x="6945295" y="4051811"/>
            <a:ext cx="3818075" cy="2299422"/>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C3D32ED-A1E1-436D-BB6F-2992A3D3DD5F}"/>
              </a:ext>
            </a:extLst>
          </p:cNvPr>
          <p:cNvSpPr txBox="1"/>
          <p:nvPr/>
        </p:nvSpPr>
        <p:spPr>
          <a:xfrm>
            <a:off x="1715589" y="1385927"/>
            <a:ext cx="3274422" cy="338554"/>
          </a:xfrm>
          <a:prstGeom prst="rect">
            <a:avLst/>
          </a:prstGeom>
          <a:noFill/>
        </p:spPr>
        <p:txBody>
          <a:bodyPr wrap="square" rtlCol="0">
            <a:spAutoFit/>
          </a:bodyPr>
          <a:lstStyle/>
          <a:p>
            <a:pPr algn="ctr"/>
            <a:r>
              <a:rPr lang="en-US" sz="1600" b="1" dirty="0">
                <a:solidFill>
                  <a:schemeClr val="tx2"/>
                </a:solidFill>
              </a:rPr>
              <a:t>Balance Pragmatism and Passion</a:t>
            </a:r>
          </a:p>
        </p:txBody>
      </p:sp>
      <p:sp>
        <p:nvSpPr>
          <p:cNvPr id="12" name="Rectangle 11">
            <a:extLst>
              <a:ext uri="{FF2B5EF4-FFF2-40B4-BE49-F238E27FC236}">
                <a16:creationId xmlns:a16="http://schemas.microsoft.com/office/drawing/2014/main" id="{AF31A626-8E81-4EAF-B3CD-B1C60CB963F4}"/>
              </a:ext>
            </a:extLst>
          </p:cNvPr>
          <p:cNvSpPr/>
          <p:nvPr/>
        </p:nvSpPr>
        <p:spPr>
          <a:xfrm>
            <a:off x="7675421" y="1407041"/>
            <a:ext cx="2357826" cy="338554"/>
          </a:xfrm>
          <a:prstGeom prst="rect">
            <a:avLst/>
          </a:prstGeom>
        </p:spPr>
        <p:txBody>
          <a:bodyPr wrap="none">
            <a:spAutoFit/>
          </a:bodyPr>
          <a:lstStyle/>
          <a:p>
            <a:pPr algn="ctr"/>
            <a:r>
              <a:rPr lang="en-US" sz="1600" b="1" dirty="0">
                <a:solidFill>
                  <a:schemeClr val="tx2"/>
                </a:solidFill>
              </a:rPr>
              <a:t>Reinvigorate Perspectives</a:t>
            </a:r>
          </a:p>
        </p:txBody>
      </p:sp>
      <p:sp>
        <p:nvSpPr>
          <p:cNvPr id="13" name="Rectangle 12">
            <a:extLst>
              <a:ext uri="{FF2B5EF4-FFF2-40B4-BE49-F238E27FC236}">
                <a16:creationId xmlns:a16="http://schemas.microsoft.com/office/drawing/2014/main" id="{14A71292-4C1C-4796-B972-EBA188F26D10}"/>
              </a:ext>
            </a:extLst>
          </p:cNvPr>
          <p:cNvSpPr/>
          <p:nvPr/>
        </p:nvSpPr>
        <p:spPr>
          <a:xfrm>
            <a:off x="7608475" y="4222742"/>
            <a:ext cx="2491709" cy="338554"/>
          </a:xfrm>
          <a:prstGeom prst="rect">
            <a:avLst/>
          </a:prstGeom>
        </p:spPr>
        <p:txBody>
          <a:bodyPr wrap="none">
            <a:spAutoFit/>
          </a:bodyPr>
          <a:lstStyle/>
          <a:p>
            <a:pPr algn="ctr"/>
            <a:r>
              <a:rPr lang="en-US" sz="1600" b="1" dirty="0">
                <a:solidFill>
                  <a:schemeClr val="tx2"/>
                </a:solidFill>
              </a:rPr>
              <a:t>Provide Concrete Examples</a:t>
            </a:r>
          </a:p>
        </p:txBody>
      </p:sp>
      <p:sp>
        <p:nvSpPr>
          <p:cNvPr id="14" name="Rectangle 13">
            <a:extLst>
              <a:ext uri="{FF2B5EF4-FFF2-40B4-BE49-F238E27FC236}">
                <a16:creationId xmlns:a16="http://schemas.microsoft.com/office/drawing/2014/main" id="{EA34D6F7-3E95-4077-909C-D9B0EA8689FB}"/>
              </a:ext>
            </a:extLst>
          </p:cNvPr>
          <p:cNvSpPr/>
          <p:nvPr/>
        </p:nvSpPr>
        <p:spPr>
          <a:xfrm>
            <a:off x="2164722" y="4191964"/>
            <a:ext cx="2345900" cy="338554"/>
          </a:xfrm>
          <a:prstGeom prst="rect">
            <a:avLst/>
          </a:prstGeom>
        </p:spPr>
        <p:txBody>
          <a:bodyPr wrap="none">
            <a:spAutoFit/>
          </a:bodyPr>
          <a:lstStyle/>
          <a:p>
            <a:pPr algn="ctr"/>
            <a:r>
              <a:rPr lang="en-US" sz="1600" b="1" dirty="0">
                <a:solidFill>
                  <a:schemeClr val="tx2"/>
                </a:solidFill>
              </a:rPr>
              <a:t>Focus on Student Success</a:t>
            </a:r>
          </a:p>
        </p:txBody>
      </p:sp>
      <p:grpSp>
        <p:nvGrpSpPr>
          <p:cNvPr id="19" name="Group 18">
            <a:extLst>
              <a:ext uri="{FF2B5EF4-FFF2-40B4-BE49-F238E27FC236}">
                <a16:creationId xmlns:a16="http://schemas.microsoft.com/office/drawing/2014/main" id="{4466DE46-823E-42D6-B9D4-3CC87741F979}"/>
              </a:ext>
            </a:extLst>
          </p:cNvPr>
          <p:cNvGrpSpPr/>
          <p:nvPr/>
        </p:nvGrpSpPr>
        <p:grpSpPr>
          <a:xfrm>
            <a:off x="1213412" y="1083125"/>
            <a:ext cx="583778" cy="574827"/>
            <a:chOff x="479335" y="1512682"/>
            <a:chExt cx="583778" cy="574827"/>
          </a:xfrm>
        </p:grpSpPr>
        <p:sp>
          <p:nvSpPr>
            <p:cNvPr id="17" name="Rectangle 16">
              <a:extLst>
                <a:ext uri="{FF2B5EF4-FFF2-40B4-BE49-F238E27FC236}">
                  <a16:creationId xmlns:a16="http://schemas.microsoft.com/office/drawing/2014/main" id="{11DEC5A1-FFE6-44C6-BB16-948CEEC53322}"/>
                </a:ext>
              </a:extLst>
            </p:cNvPr>
            <p:cNvSpPr/>
            <p:nvPr/>
          </p:nvSpPr>
          <p:spPr>
            <a:xfrm>
              <a:off x="479335" y="1512682"/>
              <a:ext cx="583778" cy="499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heckmark">
              <a:extLst>
                <a:ext uri="{FF2B5EF4-FFF2-40B4-BE49-F238E27FC236}">
                  <a16:creationId xmlns:a16="http://schemas.microsoft.com/office/drawing/2014/main" id="{C4350A1C-E7AF-46B0-BF6F-24D46471E7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8276" y="1512682"/>
              <a:ext cx="574827" cy="574827"/>
            </a:xfrm>
            <a:prstGeom prst="rect">
              <a:avLst/>
            </a:prstGeom>
          </p:spPr>
        </p:pic>
      </p:grpSp>
      <p:grpSp>
        <p:nvGrpSpPr>
          <p:cNvPr id="21" name="Group 20">
            <a:extLst>
              <a:ext uri="{FF2B5EF4-FFF2-40B4-BE49-F238E27FC236}">
                <a16:creationId xmlns:a16="http://schemas.microsoft.com/office/drawing/2014/main" id="{E4AA7370-7220-434B-87A0-B0F9B46B9E23}"/>
              </a:ext>
            </a:extLst>
          </p:cNvPr>
          <p:cNvGrpSpPr/>
          <p:nvPr/>
        </p:nvGrpSpPr>
        <p:grpSpPr>
          <a:xfrm>
            <a:off x="1217877" y="3904550"/>
            <a:ext cx="583778" cy="574827"/>
            <a:chOff x="479335" y="1512682"/>
            <a:chExt cx="583778" cy="574827"/>
          </a:xfrm>
        </p:grpSpPr>
        <p:sp>
          <p:nvSpPr>
            <p:cNvPr id="22" name="Rectangle 21">
              <a:extLst>
                <a:ext uri="{FF2B5EF4-FFF2-40B4-BE49-F238E27FC236}">
                  <a16:creationId xmlns:a16="http://schemas.microsoft.com/office/drawing/2014/main" id="{BE784672-358D-4BA9-A10A-3011937F6883}"/>
                </a:ext>
              </a:extLst>
            </p:cNvPr>
            <p:cNvSpPr/>
            <p:nvPr/>
          </p:nvSpPr>
          <p:spPr>
            <a:xfrm>
              <a:off x="479335" y="1512682"/>
              <a:ext cx="583778" cy="499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Checkmark">
              <a:extLst>
                <a:ext uri="{FF2B5EF4-FFF2-40B4-BE49-F238E27FC236}">
                  <a16:creationId xmlns:a16="http://schemas.microsoft.com/office/drawing/2014/main" id="{267B4387-2EC5-4B27-8965-F28900B043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8276" y="1512682"/>
              <a:ext cx="574827" cy="574827"/>
            </a:xfrm>
            <a:prstGeom prst="rect">
              <a:avLst/>
            </a:prstGeom>
          </p:spPr>
        </p:pic>
      </p:grpSp>
      <p:grpSp>
        <p:nvGrpSpPr>
          <p:cNvPr id="24" name="Group 23">
            <a:extLst>
              <a:ext uri="{FF2B5EF4-FFF2-40B4-BE49-F238E27FC236}">
                <a16:creationId xmlns:a16="http://schemas.microsoft.com/office/drawing/2014/main" id="{56C3C123-0735-4B0E-BAC3-3077CD289C18}"/>
              </a:ext>
            </a:extLst>
          </p:cNvPr>
          <p:cNvGrpSpPr/>
          <p:nvPr/>
        </p:nvGrpSpPr>
        <p:grpSpPr>
          <a:xfrm>
            <a:off x="6726580" y="1083125"/>
            <a:ext cx="583778" cy="574827"/>
            <a:chOff x="479335" y="1512682"/>
            <a:chExt cx="583778" cy="574827"/>
          </a:xfrm>
        </p:grpSpPr>
        <p:sp>
          <p:nvSpPr>
            <p:cNvPr id="25" name="Rectangle 24">
              <a:extLst>
                <a:ext uri="{FF2B5EF4-FFF2-40B4-BE49-F238E27FC236}">
                  <a16:creationId xmlns:a16="http://schemas.microsoft.com/office/drawing/2014/main" id="{FE612B82-41CA-416C-8E33-EAE9FA029D75}"/>
                </a:ext>
              </a:extLst>
            </p:cNvPr>
            <p:cNvSpPr/>
            <p:nvPr/>
          </p:nvSpPr>
          <p:spPr>
            <a:xfrm>
              <a:off x="479335" y="1512682"/>
              <a:ext cx="583778" cy="499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Checkmark">
              <a:extLst>
                <a:ext uri="{FF2B5EF4-FFF2-40B4-BE49-F238E27FC236}">
                  <a16:creationId xmlns:a16="http://schemas.microsoft.com/office/drawing/2014/main" id="{94128F8D-FCB1-4482-8D2B-1AB04532CA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8276" y="1512682"/>
              <a:ext cx="574827" cy="574827"/>
            </a:xfrm>
            <a:prstGeom prst="rect">
              <a:avLst/>
            </a:prstGeom>
          </p:spPr>
        </p:pic>
      </p:grpSp>
      <p:grpSp>
        <p:nvGrpSpPr>
          <p:cNvPr id="27" name="Group 26">
            <a:extLst>
              <a:ext uri="{FF2B5EF4-FFF2-40B4-BE49-F238E27FC236}">
                <a16:creationId xmlns:a16="http://schemas.microsoft.com/office/drawing/2014/main" id="{EE9BD248-F193-4822-893E-7D91493B6EC9}"/>
              </a:ext>
            </a:extLst>
          </p:cNvPr>
          <p:cNvGrpSpPr/>
          <p:nvPr/>
        </p:nvGrpSpPr>
        <p:grpSpPr>
          <a:xfrm>
            <a:off x="6740415" y="3864798"/>
            <a:ext cx="583778" cy="574827"/>
            <a:chOff x="479335" y="1512682"/>
            <a:chExt cx="583778" cy="574827"/>
          </a:xfrm>
        </p:grpSpPr>
        <p:sp>
          <p:nvSpPr>
            <p:cNvPr id="28" name="Rectangle 27">
              <a:extLst>
                <a:ext uri="{FF2B5EF4-FFF2-40B4-BE49-F238E27FC236}">
                  <a16:creationId xmlns:a16="http://schemas.microsoft.com/office/drawing/2014/main" id="{23F1851A-BDCA-4F70-8179-50FB24334E29}"/>
                </a:ext>
              </a:extLst>
            </p:cNvPr>
            <p:cNvSpPr/>
            <p:nvPr/>
          </p:nvSpPr>
          <p:spPr>
            <a:xfrm>
              <a:off x="479335" y="1512682"/>
              <a:ext cx="583778" cy="499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Checkmark">
              <a:extLst>
                <a:ext uri="{FF2B5EF4-FFF2-40B4-BE49-F238E27FC236}">
                  <a16:creationId xmlns:a16="http://schemas.microsoft.com/office/drawing/2014/main" id="{6CFCF5ED-34B7-4B08-9A61-63C6A9B1EF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8276" y="1512682"/>
              <a:ext cx="574827" cy="574827"/>
            </a:xfrm>
            <a:prstGeom prst="rect">
              <a:avLst/>
            </a:prstGeom>
          </p:spPr>
        </p:pic>
      </p:grpSp>
    </p:spTree>
    <p:extLst>
      <p:ext uri="{BB962C8B-B14F-4D97-AF65-F5344CB8AC3E}">
        <p14:creationId xmlns:p14="http://schemas.microsoft.com/office/powerpoint/2010/main" val="3186452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1948335-6EA1-4B7D-8B11-00CFCD934337}"/>
              </a:ext>
            </a:extLst>
          </p:cNvPr>
          <p:cNvGrpSpPr/>
          <p:nvPr/>
        </p:nvGrpSpPr>
        <p:grpSpPr>
          <a:xfrm>
            <a:off x="666750" y="1187553"/>
            <a:ext cx="4898454" cy="5381469"/>
            <a:chOff x="666750" y="1187553"/>
            <a:chExt cx="4898454" cy="5381469"/>
          </a:xfrm>
        </p:grpSpPr>
        <p:pic>
          <p:nvPicPr>
            <p:cNvPr id="27" name="Picture 26">
              <a:extLst>
                <a:ext uri="{FF2B5EF4-FFF2-40B4-BE49-F238E27FC236}">
                  <a16:creationId xmlns:a16="http://schemas.microsoft.com/office/drawing/2014/main" id="{185C8538-A2D7-4A35-95E5-1E4FF69464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8200" y="1246138"/>
              <a:ext cx="4541035" cy="5322884"/>
            </a:xfrm>
            <a:prstGeom prst="rect">
              <a:avLst/>
            </a:prstGeom>
          </p:spPr>
        </p:pic>
        <p:sp>
          <p:nvSpPr>
            <p:cNvPr id="28" name="Rectangle 27">
              <a:extLst>
                <a:ext uri="{FF2B5EF4-FFF2-40B4-BE49-F238E27FC236}">
                  <a16:creationId xmlns:a16="http://schemas.microsoft.com/office/drawing/2014/main" id="{6B04662A-1D35-4B47-BB2C-0B040ECB5200}"/>
                </a:ext>
              </a:extLst>
            </p:cNvPr>
            <p:cNvSpPr/>
            <p:nvPr/>
          </p:nvSpPr>
          <p:spPr>
            <a:xfrm>
              <a:off x="666750" y="1187553"/>
              <a:ext cx="4898454" cy="538146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BB3C8BF9-3AE4-4FF7-8D7B-F4B4C57C7D85}"/>
              </a:ext>
            </a:extLst>
          </p:cNvPr>
          <p:cNvSpPr txBox="1">
            <a:spLocks/>
          </p:cNvSpPr>
          <p:nvPr/>
        </p:nvSpPr>
        <p:spPr>
          <a:xfrm>
            <a:off x="838200" y="365125"/>
            <a:ext cx="10515600" cy="6889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tx2"/>
                </a:solidFill>
              </a:rPr>
              <a:t>Messaging Dos and Don’ts</a:t>
            </a:r>
          </a:p>
        </p:txBody>
      </p:sp>
      <p:cxnSp>
        <p:nvCxnSpPr>
          <p:cNvPr id="11" name="Straight Connector 10">
            <a:extLst>
              <a:ext uri="{FF2B5EF4-FFF2-40B4-BE49-F238E27FC236}">
                <a16:creationId xmlns:a16="http://schemas.microsoft.com/office/drawing/2014/main" id="{9F616A71-7B4A-4E93-9DA3-DA06FF67EE3D}"/>
              </a:ext>
            </a:extLst>
          </p:cNvPr>
          <p:cNvCxnSpPr>
            <a:cxnSpLocks/>
          </p:cNvCxnSpPr>
          <p:nvPr/>
        </p:nvCxnSpPr>
        <p:spPr>
          <a:xfrm flipV="1">
            <a:off x="6626797" y="1551709"/>
            <a:ext cx="1560536" cy="2141912"/>
          </a:xfrm>
          <a:prstGeom prst="line">
            <a:avLst/>
          </a:prstGeom>
          <a:noFill/>
          <a:ln w="28575" cap="flat" cmpd="sng" algn="ctr">
            <a:solidFill>
              <a:srgbClr val="4F81BD">
                <a:shade val="95000"/>
                <a:satMod val="105000"/>
              </a:srgbClr>
            </a:solidFill>
            <a:prstDash val="solid"/>
          </a:ln>
          <a:effectLst/>
        </p:spPr>
      </p:cxnSp>
      <p:cxnSp>
        <p:nvCxnSpPr>
          <p:cNvPr id="12" name="Straight Connector 11">
            <a:extLst>
              <a:ext uri="{FF2B5EF4-FFF2-40B4-BE49-F238E27FC236}">
                <a16:creationId xmlns:a16="http://schemas.microsoft.com/office/drawing/2014/main" id="{0A3979DB-6A28-42FE-977D-7A2483C15652}"/>
              </a:ext>
            </a:extLst>
          </p:cNvPr>
          <p:cNvCxnSpPr>
            <a:cxnSpLocks/>
          </p:cNvCxnSpPr>
          <p:nvPr/>
        </p:nvCxnSpPr>
        <p:spPr>
          <a:xfrm>
            <a:off x="6626797" y="3693621"/>
            <a:ext cx="1474401" cy="2023688"/>
          </a:xfrm>
          <a:prstGeom prst="line">
            <a:avLst/>
          </a:prstGeom>
          <a:noFill/>
          <a:ln w="28575" cap="flat" cmpd="sng" algn="ctr">
            <a:solidFill>
              <a:srgbClr val="4F81BD">
                <a:shade val="95000"/>
                <a:satMod val="105000"/>
              </a:srgbClr>
            </a:solidFill>
            <a:prstDash val="solid"/>
          </a:ln>
          <a:effectLst/>
        </p:spPr>
      </p:cxnSp>
      <p:sp>
        <p:nvSpPr>
          <p:cNvPr id="41" name="Rectangle 40">
            <a:extLst>
              <a:ext uri="{FF2B5EF4-FFF2-40B4-BE49-F238E27FC236}">
                <a16:creationId xmlns:a16="http://schemas.microsoft.com/office/drawing/2014/main" id="{EBBB6F1B-A5AC-4E40-8117-8B4FA3C5C737}"/>
              </a:ext>
            </a:extLst>
          </p:cNvPr>
          <p:cNvSpPr/>
          <p:nvPr/>
        </p:nvSpPr>
        <p:spPr>
          <a:xfrm>
            <a:off x="8321353" y="1335923"/>
            <a:ext cx="3669624" cy="871008"/>
          </a:xfrm>
          <a:prstGeom prst="rect">
            <a:avLst/>
          </a:prstGeom>
        </p:spPr>
        <p:txBody>
          <a:bodyPr wrap="square">
            <a:spAutoFit/>
          </a:bodyPr>
          <a:lstStyle/>
          <a:p>
            <a:pPr marL="285750" marR="0" lvl="0" indent="-285750">
              <a:lnSpc>
                <a:spcPct val="107000"/>
              </a:lnSpc>
              <a:spcBef>
                <a:spcPts val="0"/>
              </a:spcBef>
              <a:spcAft>
                <a:spcPts val="0"/>
              </a:spcAft>
              <a:buFont typeface="Arial" panose="020B0604020202020204" pitchFamily="34" charset="0"/>
              <a:buChar char="•"/>
            </a:pPr>
            <a:r>
              <a:rPr lang="en-US" sz="1600" dirty="0">
                <a:latin typeface="+mj-lt"/>
                <a:ea typeface="Calibri" panose="020F0502020204030204" pitchFamily="34" charset="0"/>
                <a:cs typeface="Times New Roman" panose="02020603050405020304" pitchFamily="18" charset="0"/>
              </a:rPr>
              <a:t>Be specific about skills students will learn and how they apply to the “real world.”</a:t>
            </a:r>
          </a:p>
        </p:txBody>
      </p:sp>
      <p:sp>
        <p:nvSpPr>
          <p:cNvPr id="44" name="Rectangle 43">
            <a:extLst>
              <a:ext uri="{FF2B5EF4-FFF2-40B4-BE49-F238E27FC236}">
                <a16:creationId xmlns:a16="http://schemas.microsoft.com/office/drawing/2014/main" id="{6D754AF0-391E-4F6E-8EC9-8920F0321393}"/>
              </a:ext>
            </a:extLst>
          </p:cNvPr>
          <p:cNvSpPr/>
          <p:nvPr/>
        </p:nvSpPr>
        <p:spPr>
          <a:xfrm>
            <a:off x="8321353" y="2977754"/>
            <a:ext cx="3203897" cy="344069"/>
          </a:xfrm>
          <a:prstGeom prst="rect">
            <a:avLst/>
          </a:prstGeom>
        </p:spPr>
        <p:txBody>
          <a:bodyPr wrap="square">
            <a:spAutoFit/>
          </a:bodyPr>
          <a:lstStyle/>
          <a:p>
            <a:pPr marL="285750" marR="0" lvl="0" indent="-285750">
              <a:lnSpc>
                <a:spcPct val="107000"/>
              </a:lnSpc>
              <a:spcBef>
                <a:spcPts val="0"/>
              </a:spcBef>
              <a:spcAft>
                <a:spcPts val="0"/>
              </a:spcAft>
              <a:buFont typeface="Arial" panose="020B0604020202020204" pitchFamily="34" charset="0"/>
              <a:buChar char="•"/>
            </a:pPr>
            <a:r>
              <a:rPr lang="en-US" sz="1600" dirty="0">
                <a:latin typeface="+mj-lt"/>
                <a:ea typeface="Calibri" panose="020F0502020204030204" pitchFamily="34" charset="0"/>
                <a:cs typeface="Times New Roman" panose="02020603050405020304" pitchFamily="18" charset="0"/>
              </a:rPr>
              <a:t>Highlight student supports.</a:t>
            </a:r>
          </a:p>
        </p:txBody>
      </p:sp>
      <p:sp>
        <p:nvSpPr>
          <p:cNvPr id="47" name="Rectangle 46">
            <a:extLst>
              <a:ext uri="{FF2B5EF4-FFF2-40B4-BE49-F238E27FC236}">
                <a16:creationId xmlns:a16="http://schemas.microsoft.com/office/drawing/2014/main" id="{FA6E2DE7-2895-41B1-8E71-9E2399749B11}"/>
              </a:ext>
            </a:extLst>
          </p:cNvPr>
          <p:cNvSpPr/>
          <p:nvPr/>
        </p:nvSpPr>
        <p:spPr>
          <a:xfrm>
            <a:off x="8321353" y="3535200"/>
            <a:ext cx="3669624" cy="607539"/>
          </a:xfrm>
          <a:prstGeom prst="rect">
            <a:avLst/>
          </a:prstGeom>
        </p:spPr>
        <p:txBody>
          <a:bodyPr wrap="square">
            <a:spAutoFit/>
          </a:bodyPr>
          <a:lstStyle/>
          <a:p>
            <a:pPr marL="285750" marR="0" lvl="0" indent="-285750">
              <a:lnSpc>
                <a:spcPct val="107000"/>
              </a:lnSpc>
              <a:spcBef>
                <a:spcPts val="0"/>
              </a:spcBef>
              <a:spcAft>
                <a:spcPts val="0"/>
              </a:spcAft>
              <a:buFont typeface="Arial" panose="020B0604020202020204" pitchFamily="34" charset="0"/>
              <a:buChar char="•"/>
            </a:pPr>
            <a:r>
              <a:rPr lang="en-US" sz="1600" dirty="0">
                <a:latin typeface="+mj-lt"/>
                <a:ea typeface="Calibri" panose="020F0502020204030204" pitchFamily="34" charset="0"/>
                <a:cs typeface="Times New Roman" panose="02020603050405020304" pitchFamily="18" charset="0"/>
              </a:rPr>
              <a:t>Mention your community and local partners.</a:t>
            </a:r>
          </a:p>
        </p:txBody>
      </p:sp>
      <p:sp>
        <p:nvSpPr>
          <p:cNvPr id="50" name="Rectangle 49">
            <a:extLst>
              <a:ext uri="{FF2B5EF4-FFF2-40B4-BE49-F238E27FC236}">
                <a16:creationId xmlns:a16="http://schemas.microsoft.com/office/drawing/2014/main" id="{EFFE9950-2BDF-4A7A-88E1-BCAAB3A71F46}"/>
              </a:ext>
            </a:extLst>
          </p:cNvPr>
          <p:cNvSpPr/>
          <p:nvPr/>
        </p:nvSpPr>
        <p:spPr>
          <a:xfrm>
            <a:off x="8321353" y="5177030"/>
            <a:ext cx="3669624" cy="871008"/>
          </a:xfrm>
          <a:prstGeom prst="rect">
            <a:avLst/>
          </a:prstGeom>
        </p:spPr>
        <p:txBody>
          <a:bodyPr wrap="square">
            <a:spAutoFit/>
          </a:bodyPr>
          <a:lstStyle/>
          <a:p>
            <a:pPr marL="285750" marR="0" lvl="0" indent="-285750">
              <a:lnSpc>
                <a:spcPct val="107000"/>
              </a:lnSpc>
              <a:spcBef>
                <a:spcPts val="0"/>
              </a:spcBef>
              <a:spcAft>
                <a:spcPts val="0"/>
              </a:spcAft>
              <a:buFont typeface="Arial" panose="020B0604020202020204" pitchFamily="34" charset="0"/>
              <a:buChar char="•"/>
            </a:pPr>
            <a:r>
              <a:rPr lang="en-US" sz="1600" dirty="0">
                <a:latin typeface="+mj-lt"/>
                <a:ea typeface="Calibri" panose="020F0502020204030204" pitchFamily="34" charset="0"/>
                <a:cs typeface="Times New Roman" panose="02020603050405020304" pitchFamily="18" charset="0"/>
              </a:rPr>
              <a:t>Use testimonials from students to make the message more believable and real.</a:t>
            </a:r>
          </a:p>
        </p:txBody>
      </p:sp>
      <p:sp>
        <p:nvSpPr>
          <p:cNvPr id="53" name="Rectangle 52">
            <a:extLst>
              <a:ext uri="{FF2B5EF4-FFF2-40B4-BE49-F238E27FC236}">
                <a16:creationId xmlns:a16="http://schemas.microsoft.com/office/drawing/2014/main" id="{2CA20726-66D7-4A94-8C38-75162C6874BF}"/>
              </a:ext>
            </a:extLst>
          </p:cNvPr>
          <p:cNvSpPr/>
          <p:nvPr/>
        </p:nvSpPr>
        <p:spPr>
          <a:xfrm>
            <a:off x="8321353" y="2420308"/>
            <a:ext cx="3276974" cy="344069"/>
          </a:xfrm>
          <a:prstGeom prst="rect">
            <a:avLst/>
          </a:prstGeom>
        </p:spPr>
        <p:txBody>
          <a:bodyPr wrap="square">
            <a:spAutoFit/>
          </a:bodyPr>
          <a:lstStyle/>
          <a:p>
            <a:pPr marL="285750" marR="0" lvl="0" indent="-285750">
              <a:lnSpc>
                <a:spcPct val="107000"/>
              </a:lnSpc>
              <a:spcBef>
                <a:spcPts val="0"/>
              </a:spcBef>
              <a:spcAft>
                <a:spcPts val="0"/>
              </a:spcAft>
              <a:buFont typeface="Arial" panose="020B0604020202020204" pitchFamily="34" charset="0"/>
              <a:buChar char="•"/>
            </a:pPr>
            <a:r>
              <a:rPr lang="en-US" sz="1600" dirty="0">
                <a:latin typeface="+mj-lt"/>
                <a:ea typeface="Calibri" panose="020F0502020204030204" pitchFamily="34" charset="0"/>
                <a:cs typeface="Times New Roman" panose="02020603050405020304" pitchFamily="18" charset="0"/>
              </a:rPr>
              <a:t>Provide personal encouragement.</a:t>
            </a:r>
          </a:p>
        </p:txBody>
      </p:sp>
      <p:sp>
        <p:nvSpPr>
          <p:cNvPr id="56" name="Rectangle 55">
            <a:extLst>
              <a:ext uri="{FF2B5EF4-FFF2-40B4-BE49-F238E27FC236}">
                <a16:creationId xmlns:a16="http://schemas.microsoft.com/office/drawing/2014/main" id="{97B12C39-30A2-4648-8164-CFAAE1C0CB98}"/>
              </a:ext>
            </a:extLst>
          </p:cNvPr>
          <p:cNvSpPr/>
          <p:nvPr/>
        </p:nvSpPr>
        <p:spPr>
          <a:xfrm>
            <a:off x="8321353" y="4356116"/>
            <a:ext cx="3784922" cy="607539"/>
          </a:xfrm>
          <a:prstGeom prst="rect">
            <a:avLst/>
          </a:prstGeom>
        </p:spPr>
        <p:txBody>
          <a:bodyPr wrap="square">
            <a:spAutoFit/>
          </a:bodyPr>
          <a:lstStyle/>
          <a:p>
            <a:pPr marL="285750" marR="0" lvl="0" indent="-285750">
              <a:lnSpc>
                <a:spcPct val="107000"/>
              </a:lnSpc>
              <a:spcBef>
                <a:spcPts val="0"/>
              </a:spcBef>
              <a:spcAft>
                <a:spcPts val="0"/>
              </a:spcAft>
              <a:buFont typeface="Arial" panose="020B0604020202020204" pitchFamily="34" charset="0"/>
              <a:buChar char="•"/>
            </a:pPr>
            <a:r>
              <a:rPr lang="en-US" sz="1600" dirty="0">
                <a:latin typeface="+mj-lt"/>
                <a:ea typeface="Calibri" panose="020F0502020204030204" pitchFamily="34" charset="0"/>
                <a:cs typeface="Times New Roman" panose="02020603050405020304" pitchFamily="18" charset="0"/>
              </a:rPr>
              <a:t>Provide real data about time-to-completion and post-graduation wages.</a:t>
            </a:r>
          </a:p>
        </p:txBody>
      </p:sp>
    </p:spTree>
    <p:extLst>
      <p:ext uri="{BB962C8B-B14F-4D97-AF65-F5344CB8AC3E}">
        <p14:creationId xmlns:p14="http://schemas.microsoft.com/office/powerpoint/2010/main" val="890558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42495E-921B-4247-A3DC-9C81F2347275}"/>
              </a:ext>
            </a:extLst>
          </p:cNvPr>
          <p:cNvSpPr>
            <a:spLocks noGrp="1"/>
          </p:cNvSpPr>
          <p:nvPr>
            <p:ph type="sldNum" sz="quarter" idx="12"/>
          </p:nvPr>
        </p:nvSpPr>
        <p:spPr/>
        <p:txBody>
          <a:bodyPr/>
          <a:lstStyle/>
          <a:p>
            <a:fld id="{7DD5E061-199A-4650-A6E5-638F69310C41}" type="slidenum">
              <a:rPr lang="en-US" smtClean="0"/>
              <a:pPr/>
              <a:t>3</a:t>
            </a:fld>
            <a:endParaRPr lang="en-US" dirty="0"/>
          </a:p>
        </p:txBody>
      </p:sp>
      <p:grpSp>
        <p:nvGrpSpPr>
          <p:cNvPr id="2" name="Group 1">
            <a:extLst>
              <a:ext uri="{FF2B5EF4-FFF2-40B4-BE49-F238E27FC236}">
                <a16:creationId xmlns:a16="http://schemas.microsoft.com/office/drawing/2014/main" id="{B013487B-9B63-4210-9EBD-AA9BAE077F86}"/>
              </a:ext>
            </a:extLst>
          </p:cNvPr>
          <p:cNvGrpSpPr/>
          <p:nvPr/>
        </p:nvGrpSpPr>
        <p:grpSpPr>
          <a:xfrm>
            <a:off x="946726" y="1321655"/>
            <a:ext cx="3971637" cy="2815207"/>
            <a:chOff x="946726" y="1321655"/>
            <a:chExt cx="3971637" cy="2815207"/>
          </a:xfrm>
        </p:grpSpPr>
        <p:sp>
          <p:nvSpPr>
            <p:cNvPr id="4" name="TextBox 3">
              <a:extLst>
                <a:ext uri="{FF2B5EF4-FFF2-40B4-BE49-F238E27FC236}">
                  <a16:creationId xmlns:a16="http://schemas.microsoft.com/office/drawing/2014/main" id="{68DFAA5E-409C-42F8-BE2D-96D5F6ACFC55}"/>
                </a:ext>
              </a:extLst>
            </p:cNvPr>
            <p:cNvSpPr txBox="1"/>
            <p:nvPr/>
          </p:nvSpPr>
          <p:spPr>
            <a:xfrm>
              <a:off x="1279236" y="1321655"/>
              <a:ext cx="3639127" cy="707886"/>
            </a:xfrm>
            <a:prstGeom prst="rect">
              <a:avLst/>
            </a:prstGeom>
            <a:noFill/>
          </p:spPr>
          <p:txBody>
            <a:bodyPr wrap="square" rtlCol="0">
              <a:spAutoFit/>
            </a:bodyPr>
            <a:lstStyle/>
            <a:p>
              <a:pPr algn="ctr"/>
              <a:r>
                <a:rPr lang="en-US" sz="2000" b="1" dirty="0">
                  <a:solidFill>
                    <a:schemeClr val="tx2"/>
                  </a:solidFill>
                  <a:latin typeface="Calibri Light" panose="020F0302020204030204" pitchFamily="34" charset="0"/>
                  <a:cs typeface="Calibri Light" panose="020F0302020204030204" pitchFamily="34" charset="0"/>
                </a:rPr>
                <a:t>Populations remain stranded in low wage work and poverty</a:t>
              </a:r>
            </a:p>
          </p:txBody>
        </p:sp>
        <p:grpSp>
          <p:nvGrpSpPr>
            <p:cNvPr id="40" name="Group 39">
              <a:extLst>
                <a:ext uri="{FF2B5EF4-FFF2-40B4-BE49-F238E27FC236}">
                  <a16:creationId xmlns:a16="http://schemas.microsoft.com/office/drawing/2014/main" id="{0C1BCB4A-A4AE-4573-ADEC-AAB8FE2F49A9}"/>
                </a:ext>
              </a:extLst>
            </p:cNvPr>
            <p:cNvGrpSpPr/>
            <p:nvPr/>
          </p:nvGrpSpPr>
          <p:grpSpPr>
            <a:xfrm>
              <a:off x="946726" y="2395223"/>
              <a:ext cx="3200401" cy="674306"/>
              <a:chOff x="946726" y="2395223"/>
              <a:chExt cx="3200401" cy="674306"/>
            </a:xfrm>
          </p:grpSpPr>
          <p:sp>
            <p:nvSpPr>
              <p:cNvPr id="10" name="TextBox 9">
                <a:extLst>
                  <a:ext uri="{FF2B5EF4-FFF2-40B4-BE49-F238E27FC236}">
                    <a16:creationId xmlns:a16="http://schemas.microsoft.com/office/drawing/2014/main" id="{6971F3AE-24D4-4E80-9677-2136039071DF}"/>
                  </a:ext>
                </a:extLst>
              </p:cNvPr>
              <p:cNvSpPr txBox="1"/>
              <p:nvPr/>
            </p:nvSpPr>
            <p:spPr>
              <a:xfrm>
                <a:off x="1559011" y="2484754"/>
                <a:ext cx="2588116" cy="584775"/>
              </a:xfrm>
              <a:prstGeom prst="rect">
                <a:avLst/>
              </a:prstGeom>
              <a:noFill/>
            </p:spPr>
            <p:txBody>
              <a:bodyPr wrap="square" rtlCol="0">
                <a:spAutoFit/>
              </a:bodyPr>
              <a:lstStyle/>
              <a:p>
                <a:r>
                  <a:rPr lang="en-US" sz="1600" b="1" dirty="0">
                    <a:solidFill>
                      <a:schemeClr val="accent1"/>
                    </a:solidFill>
                    <a:latin typeface="Calibri Light" panose="020F0302020204030204" pitchFamily="34" charset="0"/>
                    <a:cs typeface="Calibri Light" panose="020F0302020204030204" pitchFamily="34" charset="0"/>
                  </a:rPr>
                  <a:t>24.9% </a:t>
                </a:r>
                <a:r>
                  <a:rPr lang="en-US" sz="1600" dirty="0">
                    <a:latin typeface="Calibri Light" panose="020F0302020204030204" pitchFamily="34" charset="0"/>
                    <a:cs typeface="Calibri Light" panose="020F0302020204030204" pitchFamily="34" charset="0"/>
                  </a:rPr>
                  <a:t>of</a:t>
                </a:r>
                <a:r>
                  <a:rPr lang="en-US" sz="1600" b="1" dirty="0">
                    <a:solidFill>
                      <a:schemeClr val="accent1"/>
                    </a:solidFill>
                    <a:latin typeface="Calibri Light" panose="020F0302020204030204" pitchFamily="34" charset="0"/>
                    <a:cs typeface="Calibri Light" panose="020F0302020204030204" pitchFamily="34" charset="0"/>
                  </a:rPr>
                  <a:t> </a:t>
                </a:r>
                <a:r>
                  <a:rPr lang="en-US" sz="1600" dirty="0">
                    <a:latin typeface="Calibri Light" panose="020F0302020204030204" pitchFamily="34" charset="0"/>
                    <a:cs typeface="Calibri Light" panose="020F0302020204030204" pitchFamily="34" charset="0"/>
                  </a:rPr>
                  <a:t>children under age 5 in poverty</a:t>
                </a:r>
              </a:p>
            </p:txBody>
          </p:sp>
          <p:pic>
            <p:nvPicPr>
              <p:cNvPr id="16" name="Graphic 15" descr="Man with kid">
                <a:extLst>
                  <a:ext uri="{FF2B5EF4-FFF2-40B4-BE49-F238E27FC236}">
                    <a16:creationId xmlns:a16="http://schemas.microsoft.com/office/drawing/2014/main" id="{8666CA30-ACF5-4942-A23D-0EC739D207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6726" y="2395223"/>
                <a:ext cx="517616" cy="517616"/>
              </a:xfrm>
              <a:prstGeom prst="rect">
                <a:avLst/>
              </a:prstGeom>
            </p:spPr>
          </p:pic>
        </p:grpSp>
        <p:grpSp>
          <p:nvGrpSpPr>
            <p:cNvPr id="41" name="Group 40">
              <a:extLst>
                <a:ext uri="{FF2B5EF4-FFF2-40B4-BE49-F238E27FC236}">
                  <a16:creationId xmlns:a16="http://schemas.microsoft.com/office/drawing/2014/main" id="{9830AA6F-9703-4DE2-A8D2-18D624374646}"/>
                </a:ext>
              </a:extLst>
            </p:cNvPr>
            <p:cNvGrpSpPr/>
            <p:nvPr/>
          </p:nvGrpSpPr>
          <p:grpSpPr>
            <a:xfrm>
              <a:off x="946726" y="3552087"/>
              <a:ext cx="3774638" cy="584775"/>
              <a:chOff x="946726" y="3615804"/>
              <a:chExt cx="3774638" cy="584775"/>
            </a:xfrm>
          </p:grpSpPr>
          <p:sp>
            <p:nvSpPr>
              <p:cNvPr id="11" name="TextBox 10">
                <a:extLst>
                  <a:ext uri="{FF2B5EF4-FFF2-40B4-BE49-F238E27FC236}">
                    <a16:creationId xmlns:a16="http://schemas.microsoft.com/office/drawing/2014/main" id="{6B2902DC-4A77-4AA1-BFE1-50DC6E8AC867}"/>
                  </a:ext>
                </a:extLst>
              </p:cNvPr>
              <p:cNvSpPr txBox="1"/>
              <p:nvPr/>
            </p:nvSpPr>
            <p:spPr>
              <a:xfrm>
                <a:off x="1559011" y="3615804"/>
                <a:ext cx="3162353" cy="584775"/>
              </a:xfrm>
              <a:prstGeom prst="rect">
                <a:avLst/>
              </a:prstGeom>
              <a:noFill/>
            </p:spPr>
            <p:txBody>
              <a:bodyPr wrap="square" rtlCol="0">
                <a:spAutoFit/>
              </a:bodyPr>
              <a:lstStyle/>
              <a:p>
                <a:r>
                  <a:rPr lang="en-US" sz="1600" b="1" dirty="0">
                    <a:solidFill>
                      <a:schemeClr val="accent1"/>
                    </a:solidFill>
                    <a:latin typeface="Calibri Light" panose="020F0302020204030204" pitchFamily="34" charset="0"/>
                    <a:cs typeface="Calibri Light" panose="020F0302020204030204" pitchFamily="34" charset="0"/>
                  </a:rPr>
                  <a:t>10.3%</a:t>
                </a:r>
                <a:r>
                  <a:rPr lang="en-US" sz="1600" b="1" dirty="0">
                    <a:latin typeface="Calibri Light" panose="020F0302020204030204" pitchFamily="34" charset="0"/>
                    <a:cs typeface="Calibri Light" panose="020F0302020204030204" pitchFamily="34" charset="0"/>
                  </a:rPr>
                  <a:t> </a:t>
                </a:r>
                <a:r>
                  <a:rPr lang="en-US" sz="1600" dirty="0">
                    <a:latin typeface="Calibri Light" panose="020F0302020204030204" pitchFamily="34" charset="0"/>
                    <a:cs typeface="Calibri Light" panose="020F0302020204030204" pitchFamily="34" charset="0"/>
                  </a:rPr>
                  <a:t>of all adults are working poor or unemployed</a:t>
                </a:r>
              </a:p>
            </p:txBody>
          </p:sp>
          <p:pic>
            <p:nvPicPr>
              <p:cNvPr id="18" name="Graphic 17" descr="Users">
                <a:extLst>
                  <a:ext uri="{FF2B5EF4-FFF2-40B4-BE49-F238E27FC236}">
                    <a16:creationId xmlns:a16="http://schemas.microsoft.com/office/drawing/2014/main" id="{E4E61D54-FC83-4E1E-ACC1-FF883216DB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6726" y="3649383"/>
                <a:ext cx="517616" cy="517616"/>
              </a:xfrm>
              <a:prstGeom prst="rect">
                <a:avLst/>
              </a:prstGeom>
            </p:spPr>
          </p:pic>
        </p:grpSp>
      </p:grpSp>
      <p:sp>
        <p:nvSpPr>
          <p:cNvPr id="33" name="Title 1">
            <a:extLst>
              <a:ext uri="{FF2B5EF4-FFF2-40B4-BE49-F238E27FC236}">
                <a16:creationId xmlns:a16="http://schemas.microsoft.com/office/drawing/2014/main" id="{9A7FDB34-57F7-4207-90C9-0AF2D1C2D1E4}"/>
              </a:ext>
            </a:extLst>
          </p:cNvPr>
          <p:cNvSpPr txBox="1">
            <a:spLocks/>
          </p:cNvSpPr>
          <p:nvPr/>
        </p:nvSpPr>
        <p:spPr>
          <a:xfrm>
            <a:off x="838200" y="365125"/>
            <a:ext cx="10515600" cy="6889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44546A"/>
                </a:solidFill>
                <a:latin typeface="Calibri Light" panose="020F0302020204030204"/>
              </a:rPr>
              <a:t>There’s a Disconnect Between Available Talent and Employment</a:t>
            </a:r>
          </a:p>
        </p:txBody>
      </p:sp>
      <p:grpSp>
        <p:nvGrpSpPr>
          <p:cNvPr id="6" name="Group 5">
            <a:extLst>
              <a:ext uri="{FF2B5EF4-FFF2-40B4-BE49-F238E27FC236}">
                <a16:creationId xmlns:a16="http://schemas.microsoft.com/office/drawing/2014/main" id="{9F6B42AB-B3D3-4DCA-B296-3E19EBA197D6}"/>
              </a:ext>
            </a:extLst>
          </p:cNvPr>
          <p:cNvGrpSpPr/>
          <p:nvPr/>
        </p:nvGrpSpPr>
        <p:grpSpPr>
          <a:xfrm>
            <a:off x="6999585" y="1321655"/>
            <a:ext cx="4245689" cy="2905211"/>
            <a:chOff x="6999585" y="1321655"/>
            <a:chExt cx="4245689" cy="2905211"/>
          </a:xfrm>
        </p:grpSpPr>
        <p:sp>
          <p:nvSpPr>
            <p:cNvPr id="5" name="TextBox 4">
              <a:extLst>
                <a:ext uri="{FF2B5EF4-FFF2-40B4-BE49-F238E27FC236}">
                  <a16:creationId xmlns:a16="http://schemas.microsoft.com/office/drawing/2014/main" id="{B469026F-5D02-4622-B190-BDCF2561DEFD}"/>
                </a:ext>
              </a:extLst>
            </p:cNvPr>
            <p:cNvSpPr txBox="1"/>
            <p:nvPr/>
          </p:nvSpPr>
          <p:spPr>
            <a:xfrm>
              <a:off x="7633856" y="1321655"/>
              <a:ext cx="3029526" cy="707886"/>
            </a:xfrm>
            <a:prstGeom prst="rect">
              <a:avLst/>
            </a:prstGeom>
            <a:noFill/>
          </p:spPr>
          <p:txBody>
            <a:bodyPr wrap="square" rtlCol="0">
              <a:spAutoFit/>
            </a:bodyPr>
            <a:lstStyle/>
            <a:p>
              <a:pPr algn="ctr"/>
              <a:r>
                <a:rPr lang="en-US" sz="2000" b="1" dirty="0">
                  <a:solidFill>
                    <a:schemeClr val="tx2"/>
                  </a:solidFill>
                  <a:latin typeface="Calibri Light" panose="020F0302020204030204" pitchFamily="34" charset="0"/>
                  <a:cs typeface="Calibri Light" panose="020F0302020204030204" pitchFamily="34" charset="0"/>
                </a:rPr>
                <a:t>Yet employers struggle to find workers for good jobs </a:t>
              </a:r>
            </a:p>
          </p:txBody>
        </p:sp>
        <p:grpSp>
          <p:nvGrpSpPr>
            <p:cNvPr id="43" name="Group 42">
              <a:extLst>
                <a:ext uri="{FF2B5EF4-FFF2-40B4-BE49-F238E27FC236}">
                  <a16:creationId xmlns:a16="http://schemas.microsoft.com/office/drawing/2014/main" id="{93938BF3-9E9E-4AD0-B598-46153EA55365}"/>
                </a:ext>
              </a:extLst>
            </p:cNvPr>
            <p:cNvGrpSpPr/>
            <p:nvPr/>
          </p:nvGrpSpPr>
          <p:grpSpPr>
            <a:xfrm>
              <a:off x="7002083" y="2297096"/>
              <a:ext cx="4243191" cy="830997"/>
              <a:chOff x="7122156" y="2297096"/>
              <a:chExt cx="4243191" cy="830997"/>
            </a:xfrm>
          </p:grpSpPr>
          <p:sp>
            <p:nvSpPr>
              <p:cNvPr id="26" name="TextBox 25">
                <a:extLst>
                  <a:ext uri="{FF2B5EF4-FFF2-40B4-BE49-F238E27FC236}">
                    <a16:creationId xmlns:a16="http://schemas.microsoft.com/office/drawing/2014/main" id="{20CBF51F-14EB-4585-906B-563ED54F94D5}"/>
                  </a:ext>
                </a:extLst>
              </p:cNvPr>
              <p:cNvSpPr txBox="1"/>
              <p:nvPr/>
            </p:nvSpPr>
            <p:spPr>
              <a:xfrm>
                <a:off x="7753929" y="2297096"/>
                <a:ext cx="3611418" cy="830997"/>
              </a:xfrm>
              <a:prstGeom prst="rect">
                <a:avLst/>
              </a:prstGeom>
              <a:noFill/>
            </p:spPr>
            <p:txBody>
              <a:bodyPr wrap="square" rtlCol="0">
                <a:spAutoFit/>
              </a:bodyPr>
              <a:lstStyle/>
              <a:p>
                <a:r>
                  <a:rPr lang="en-US" sz="1600" b="1" dirty="0">
                    <a:solidFill>
                      <a:schemeClr val="accent1"/>
                    </a:solidFill>
                    <a:latin typeface="Calibri Light" panose="020F0302020204030204" pitchFamily="34" charset="0"/>
                    <a:cs typeface="Calibri Light" panose="020F0302020204030204" pitchFamily="34" charset="0"/>
                  </a:rPr>
                  <a:t>83%</a:t>
                </a:r>
                <a:r>
                  <a:rPr lang="en-US" sz="1600" dirty="0">
                    <a:latin typeface="Calibri Light" panose="020F0302020204030204" pitchFamily="34" charset="0"/>
                    <a:cs typeface="Calibri Light" panose="020F0302020204030204" pitchFamily="34" charset="0"/>
                  </a:rPr>
                  <a:t> increase in the number of good jobs for workers with associate‘s degrees between 1991 and 2016</a:t>
                </a:r>
              </a:p>
            </p:txBody>
          </p:sp>
          <p:pic>
            <p:nvPicPr>
              <p:cNvPr id="37" name="Graphic 36" descr="Upward trend">
                <a:extLst>
                  <a:ext uri="{FF2B5EF4-FFF2-40B4-BE49-F238E27FC236}">
                    <a16:creationId xmlns:a16="http://schemas.microsoft.com/office/drawing/2014/main" id="{9CE5F525-6C55-4362-8485-F2C1B3FEE4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2156" y="2453786"/>
                <a:ext cx="517616" cy="517616"/>
              </a:xfrm>
              <a:prstGeom prst="rect">
                <a:avLst/>
              </a:prstGeom>
            </p:spPr>
          </p:pic>
        </p:grpSp>
        <p:grpSp>
          <p:nvGrpSpPr>
            <p:cNvPr id="44" name="Group 43">
              <a:extLst>
                <a:ext uri="{FF2B5EF4-FFF2-40B4-BE49-F238E27FC236}">
                  <a16:creationId xmlns:a16="http://schemas.microsoft.com/office/drawing/2014/main" id="{BA7FA9A9-164F-4592-A22A-A4F0A979D60E}"/>
                </a:ext>
              </a:extLst>
            </p:cNvPr>
            <p:cNvGrpSpPr/>
            <p:nvPr/>
          </p:nvGrpSpPr>
          <p:grpSpPr>
            <a:xfrm>
              <a:off x="6999585" y="3395869"/>
              <a:ext cx="4144089" cy="830997"/>
              <a:chOff x="7119658" y="3395869"/>
              <a:chExt cx="4144089" cy="830997"/>
            </a:xfrm>
          </p:grpSpPr>
          <p:sp>
            <p:nvSpPr>
              <p:cNvPr id="27" name="TextBox 26">
                <a:extLst>
                  <a:ext uri="{FF2B5EF4-FFF2-40B4-BE49-F238E27FC236}">
                    <a16:creationId xmlns:a16="http://schemas.microsoft.com/office/drawing/2014/main" id="{200E2611-9D48-4EF9-814A-303E6C73AF0B}"/>
                  </a:ext>
                </a:extLst>
              </p:cNvPr>
              <p:cNvSpPr txBox="1"/>
              <p:nvPr/>
            </p:nvSpPr>
            <p:spPr>
              <a:xfrm>
                <a:off x="7753929" y="3395869"/>
                <a:ext cx="3509818" cy="830997"/>
              </a:xfrm>
              <a:prstGeom prst="rect">
                <a:avLst/>
              </a:prstGeom>
              <a:noFill/>
            </p:spPr>
            <p:txBody>
              <a:bodyPr wrap="square" rtlCol="0">
                <a:spAutoFit/>
              </a:bodyPr>
              <a:lstStyle/>
              <a:p>
                <a:r>
                  <a:rPr lang="en-US" sz="1600" b="1" dirty="0">
                    <a:solidFill>
                      <a:schemeClr val="accent1"/>
                    </a:solidFill>
                    <a:latin typeface="Calibri Light" panose="020F0302020204030204" pitchFamily="34" charset="0"/>
                    <a:cs typeface="Calibri Light" panose="020F0302020204030204" pitchFamily="34" charset="0"/>
                  </a:rPr>
                  <a:t>46% </a:t>
                </a:r>
                <a:r>
                  <a:rPr lang="en-US" sz="1600" dirty="0">
                    <a:latin typeface="Calibri Light" panose="020F0302020204030204" pitchFamily="34" charset="0"/>
                    <a:cs typeface="Calibri Light" panose="020F0302020204030204" pitchFamily="34" charset="0"/>
                  </a:rPr>
                  <a:t>of employers reported difficulty filling positions due to lack of available talent</a:t>
                </a:r>
              </a:p>
            </p:txBody>
          </p:sp>
          <p:pic>
            <p:nvPicPr>
              <p:cNvPr id="39" name="Graphic 38" descr="Briefcase">
                <a:extLst>
                  <a:ext uri="{FF2B5EF4-FFF2-40B4-BE49-F238E27FC236}">
                    <a16:creationId xmlns:a16="http://schemas.microsoft.com/office/drawing/2014/main" id="{3C7F354C-F6A9-4D27-B527-40DA961F9D5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19658" y="3552559"/>
                <a:ext cx="517616" cy="517616"/>
              </a:xfrm>
              <a:prstGeom prst="rect">
                <a:avLst/>
              </a:prstGeom>
            </p:spPr>
          </p:pic>
        </p:grpSp>
      </p:grpSp>
      <p:grpSp>
        <p:nvGrpSpPr>
          <p:cNvPr id="7" name="Group 6">
            <a:extLst>
              <a:ext uri="{FF2B5EF4-FFF2-40B4-BE49-F238E27FC236}">
                <a16:creationId xmlns:a16="http://schemas.microsoft.com/office/drawing/2014/main" id="{7F0AFDCF-5E0F-4A6D-AD1D-00E469609941}"/>
              </a:ext>
            </a:extLst>
          </p:cNvPr>
          <p:cNvGrpSpPr/>
          <p:nvPr/>
        </p:nvGrpSpPr>
        <p:grpSpPr>
          <a:xfrm>
            <a:off x="1080654" y="4899166"/>
            <a:ext cx="10030691" cy="1134549"/>
            <a:chOff x="1080654" y="4899166"/>
            <a:chExt cx="10030691" cy="1134549"/>
          </a:xfrm>
        </p:grpSpPr>
        <p:grpSp>
          <p:nvGrpSpPr>
            <p:cNvPr id="32" name="Group 31">
              <a:extLst>
                <a:ext uri="{FF2B5EF4-FFF2-40B4-BE49-F238E27FC236}">
                  <a16:creationId xmlns:a16="http://schemas.microsoft.com/office/drawing/2014/main" id="{54D1F83D-7D56-40E3-A793-EE53F0440A98}"/>
                </a:ext>
              </a:extLst>
            </p:cNvPr>
            <p:cNvGrpSpPr/>
            <p:nvPr/>
          </p:nvGrpSpPr>
          <p:grpSpPr>
            <a:xfrm>
              <a:off x="1080654" y="4899166"/>
              <a:ext cx="10030691" cy="1134549"/>
              <a:chOff x="1080655" y="5027979"/>
              <a:chExt cx="10030691" cy="1134549"/>
            </a:xfrm>
          </p:grpSpPr>
          <p:sp>
            <p:nvSpPr>
              <p:cNvPr id="29" name="Rectangle 28">
                <a:extLst>
                  <a:ext uri="{FF2B5EF4-FFF2-40B4-BE49-F238E27FC236}">
                    <a16:creationId xmlns:a16="http://schemas.microsoft.com/office/drawing/2014/main" id="{60E192BF-9F02-44FE-BED6-9872CE0854B8}"/>
                  </a:ext>
                </a:extLst>
              </p:cNvPr>
              <p:cNvSpPr/>
              <p:nvPr/>
            </p:nvSpPr>
            <p:spPr>
              <a:xfrm>
                <a:off x="1080655" y="5027979"/>
                <a:ext cx="10030691" cy="1134549"/>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4734C1E-1CB1-4D5E-8661-E8E29BB49DCF}"/>
                  </a:ext>
                </a:extLst>
              </p:cNvPr>
              <p:cNvSpPr txBox="1"/>
              <p:nvPr/>
            </p:nvSpPr>
            <p:spPr>
              <a:xfrm>
                <a:off x="3879273" y="5082411"/>
                <a:ext cx="4433454" cy="338554"/>
              </a:xfrm>
              <a:prstGeom prst="rect">
                <a:avLst/>
              </a:prstGeom>
              <a:noFill/>
            </p:spPr>
            <p:txBody>
              <a:bodyPr wrap="square" rtlCol="0">
                <a:spAutoFit/>
              </a:bodyPr>
              <a:lstStyle/>
              <a:p>
                <a:r>
                  <a:rPr lang="en-US" sz="1600" b="1" dirty="0">
                    <a:solidFill>
                      <a:schemeClr val="tx2"/>
                    </a:solidFill>
                  </a:rPr>
                  <a:t>Higher Education is the Surest Path Out of Poverty </a:t>
                </a:r>
              </a:p>
            </p:txBody>
          </p:sp>
        </p:grpSp>
        <p:pic>
          <p:nvPicPr>
            <p:cNvPr id="50" name="Graphic 49" descr="Dollar">
              <a:extLst>
                <a:ext uri="{FF2B5EF4-FFF2-40B4-BE49-F238E27FC236}">
                  <a16:creationId xmlns:a16="http://schemas.microsoft.com/office/drawing/2014/main" id="{68552BA7-742A-4FD4-B558-A03163CB09F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26308" y="5425997"/>
              <a:ext cx="457200" cy="457200"/>
            </a:xfrm>
            <a:prstGeom prst="rect">
              <a:avLst/>
            </a:prstGeom>
          </p:spPr>
        </p:pic>
        <p:sp>
          <p:nvSpPr>
            <p:cNvPr id="51" name="TextBox 50">
              <a:extLst>
                <a:ext uri="{FF2B5EF4-FFF2-40B4-BE49-F238E27FC236}">
                  <a16:creationId xmlns:a16="http://schemas.microsoft.com/office/drawing/2014/main" id="{E8AF68B5-2BC3-4070-AD40-248C4AD31B40}"/>
                </a:ext>
              </a:extLst>
            </p:cNvPr>
            <p:cNvSpPr txBox="1"/>
            <p:nvPr/>
          </p:nvSpPr>
          <p:spPr>
            <a:xfrm>
              <a:off x="1965036" y="5369097"/>
              <a:ext cx="4832928" cy="584775"/>
            </a:xfrm>
            <a:prstGeom prst="rect">
              <a:avLst/>
            </a:prstGeom>
            <a:noFill/>
          </p:spPr>
          <p:txBody>
            <a:bodyPr wrap="square" rtlCol="0">
              <a:spAutoFit/>
            </a:bodyPr>
            <a:lstStyle/>
            <a:p>
              <a:r>
                <a:rPr lang="en-US" sz="1600" dirty="0">
                  <a:latin typeface="Calibri Light" panose="020F0302020204030204" pitchFamily="34" charset="0"/>
                  <a:cs typeface="Calibri Light" panose="020F0302020204030204" pitchFamily="34" charset="0"/>
                </a:rPr>
                <a:t>Median weekly earnings increase significantly among workers with education beyond high school:   </a:t>
              </a:r>
            </a:p>
          </p:txBody>
        </p:sp>
        <p:sp>
          <p:nvSpPr>
            <p:cNvPr id="52" name="TextBox 51">
              <a:extLst>
                <a:ext uri="{FF2B5EF4-FFF2-40B4-BE49-F238E27FC236}">
                  <a16:creationId xmlns:a16="http://schemas.microsoft.com/office/drawing/2014/main" id="{955D6595-8788-43B3-8EDF-EC2A22CFCFC8}"/>
                </a:ext>
              </a:extLst>
            </p:cNvPr>
            <p:cNvSpPr txBox="1"/>
            <p:nvPr/>
          </p:nvSpPr>
          <p:spPr>
            <a:xfrm>
              <a:off x="7280563" y="5292152"/>
              <a:ext cx="3385128" cy="738664"/>
            </a:xfrm>
            <a:prstGeom prst="rect">
              <a:avLst/>
            </a:prstGeom>
            <a:noFill/>
          </p:spPr>
          <p:txBody>
            <a:bodyPr wrap="square" rtlCol="0">
              <a:spAutoFit/>
            </a:bodyPr>
            <a:lstStyle/>
            <a:p>
              <a:r>
                <a:rPr lang="en-US" sz="1400" b="1" dirty="0">
                  <a:latin typeface="Calibri Light" panose="020F0302020204030204" pitchFamily="34" charset="0"/>
                  <a:cs typeface="Calibri Light" panose="020F0302020204030204" pitchFamily="34" charset="0"/>
                </a:rPr>
                <a:t>$712/week </a:t>
              </a:r>
              <a:r>
                <a:rPr lang="en-US" sz="1400" dirty="0">
                  <a:latin typeface="Calibri Light" panose="020F0302020204030204" pitchFamily="34" charset="0"/>
                  <a:cs typeface="Calibri Light" panose="020F0302020204030204" pitchFamily="34" charset="0"/>
                </a:rPr>
                <a:t>with a high school diploma</a:t>
              </a:r>
            </a:p>
            <a:p>
              <a:r>
                <a:rPr lang="en-US" sz="1400" b="1" dirty="0">
                  <a:latin typeface="Calibri Light" panose="020F0302020204030204" pitchFamily="34" charset="0"/>
                  <a:cs typeface="Calibri Light" panose="020F0302020204030204" pitchFamily="34" charset="0"/>
                </a:rPr>
                <a:t>$836/week </a:t>
              </a:r>
              <a:r>
                <a:rPr lang="en-US" sz="1400" dirty="0">
                  <a:latin typeface="Calibri Light" panose="020F0302020204030204" pitchFamily="34" charset="0"/>
                  <a:cs typeface="Calibri Light" panose="020F0302020204030204" pitchFamily="34" charset="0"/>
                </a:rPr>
                <a:t>with an associate’s degree</a:t>
              </a:r>
            </a:p>
            <a:p>
              <a:r>
                <a:rPr lang="en-US" sz="1400" b="1" dirty="0">
                  <a:latin typeface="Calibri Light" panose="020F0302020204030204" pitchFamily="34" charset="0"/>
                  <a:cs typeface="Calibri Light" panose="020F0302020204030204" pitchFamily="34" charset="0"/>
                </a:rPr>
                <a:t>$1173/week </a:t>
              </a:r>
              <a:r>
                <a:rPr lang="en-US" sz="1400" dirty="0">
                  <a:latin typeface="Calibri Light" panose="020F0302020204030204" pitchFamily="34" charset="0"/>
                  <a:cs typeface="Calibri Light" panose="020F0302020204030204" pitchFamily="34" charset="0"/>
                </a:rPr>
                <a:t>with a bachelor’s degree </a:t>
              </a:r>
            </a:p>
          </p:txBody>
        </p:sp>
      </p:grpSp>
    </p:spTree>
    <p:extLst>
      <p:ext uri="{BB962C8B-B14F-4D97-AF65-F5344CB8AC3E}">
        <p14:creationId xmlns:p14="http://schemas.microsoft.com/office/powerpoint/2010/main" val="315033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11E2278-0B36-4B61-BDE5-FC30BDCAC467}"/>
              </a:ext>
            </a:extLst>
          </p:cNvPr>
          <p:cNvGrpSpPr/>
          <p:nvPr/>
        </p:nvGrpSpPr>
        <p:grpSpPr>
          <a:xfrm>
            <a:off x="474334" y="1832725"/>
            <a:ext cx="5514743" cy="3587513"/>
            <a:chOff x="474334" y="1832725"/>
            <a:chExt cx="5514743" cy="3587513"/>
          </a:xfrm>
        </p:grpSpPr>
        <p:pic>
          <p:nvPicPr>
            <p:cNvPr id="27" name="Picture 26">
              <a:extLst>
                <a:ext uri="{FF2B5EF4-FFF2-40B4-BE49-F238E27FC236}">
                  <a16:creationId xmlns:a16="http://schemas.microsoft.com/office/drawing/2014/main" id="{185C8538-A2D7-4A35-95E5-1E4FF69464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7695" y="1875219"/>
              <a:ext cx="4668020" cy="3502525"/>
            </a:xfrm>
            <a:prstGeom prst="rect">
              <a:avLst/>
            </a:prstGeom>
          </p:spPr>
        </p:pic>
        <p:sp>
          <p:nvSpPr>
            <p:cNvPr id="28" name="Rectangle 27">
              <a:extLst>
                <a:ext uri="{FF2B5EF4-FFF2-40B4-BE49-F238E27FC236}">
                  <a16:creationId xmlns:a16="http://schemas.microsoft.com/office/drawing/2014/main" id="{6B04662A-1D35-4B47-BB2C-0B040ECB5200}"/>
                </a:ext>
              </a:extLst>
            </p:cNvPr>
            <p:cNvSpPr/>
            <p:nvPr/>
          </p:nvSpPr>
          <p:spPr>
            <a:xfrm>
              <a:off x="474334" y="1832725"/>
              <a:ext cx="5514743" cy="358751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BB3C8BF9-3AE4-4FF7-8D7B-F4B4C57C7D85}"/>
              </a:ext>
            </a:extLst>
          </p:cNvPr>
          <p:cNvSpPr txBox="1">
            <a:spLocks/>
          </p:cNvSpPr>
          <p:nvPr/>
        </p:nvSpPr>
        <p:spPr>
          <a:xfrm>
            <a:off x="838200" y="392586"/>
            <a:ext cx="10515600" cy="6889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tx2"/>
                </a:solidFill>
              </a:rPr>
              <a:t>Key Messages</a:t>
            </a:r>
          </a:p>
        </p:txBody>
      </p:sp>
      <p:cxnSp>
        <p:nvCxnSpPr>
          <p:cNvPr id="11" name="Straight Connector 10">
            <a:extLst>
              <a:ext uri="{FF2B5EF4-FFF2-40B4-BE49-F238E27FC236}">
                <a16:creationId xmlns:a16="http://schemas.microsoft.com/office/drawing/2014/main" id="{9F616A71-7B4A-4E93-9DA3-DA06FF67EE3D}"/>
              </a:ext>
            </a:extLst>
          </p:cNvPr>
          <p:cNvCxnSpPr>
            <a:cxnSpLocks/>
          </p:cNvCxnSpPr>
          <p:nvPr/>
        </p:nvCxnSpPr>
        <p:spPr>
          <a:xfrm flipV="1">
            <a:off x="6202925" y="1287088"/>
            <a:ext cx="1560536" cy="2141912"/>
          </a:xfrm>
          <a:prstGeom prst="line">
            <a:avLst/>
          </a:prstGeom>
          <a:noFill/>
          <a:ln w="28575" cap="flat" cmpd="sng" algn="ctr">
            <a:solidFill>
              <a:srgbClr val="4F81BD">
                <a:shade val="95000"/>
                <a:satMod val="105000"/>
              </a:srgbClr>
            </a:solidFill>
            <a:prstDash val="solid"/>
          </a:ln>
          <a:effectLst/>
        </p:spPr>
      </p:cxnSp>
      <p:cxnSp>
        <p:nvCxnSpPr>
          <p:cNvPr id="12" name="Straight Connector 11">
            <a:extLst>
              <a:ext uri="{FF2B5EF4-FFF2-40B4-BE49-F238E27FC236}">
                <a16:creationId xmlns:a16="http://schemas.microsoft.com/office/drawing/2014/main" id="{0A3979DB-6A28-42FE-977D-7A2483C15652}"/>
              </a:ext>
            </a:extLst>
          </p:cNvPr>
          <p:cNvCxnSpPr>
            <a:cxnSpLocks/>
          </p:cNvCxnSpPr>
          <p:nvPr/>
        </p:nvCxnSpPr>
        <p:spPr>
          <a:xfrm>
            <a:off x="6202925" y="3429000"/>
            <a:ext cx="1474401" cy="2023688"/>
          </a:xfrm>
          <a:prstGeom prst="line">
            <a:avLst/>
          </a:prstGeom>
          <a:noFill/>
          <a:ln w="28575" cap="flat" cmpd="sng" algn="ctr">
            <a:solidFill>
              <a:srgbClr val="4F81BD">
                <a:shade val="95000"/>
                <a:satMod val="105000"/>
              </a:srgbClr>
            </a:solidFill>
            <a:prstDash val="solid"/>
          </a:ln>
          <a:effectLst/>
        </p:spPr>
      </p:cxnSp>
      <p:grpSp>
        <p:nvGrpSpPr>
          <p:cNvPr id="4" name="Group 3">
            <a:extLst>
              <a:ext uri="{FF2B5EF4-FFF2-40B4-BE49-F238E27FC236}">
                <a16:creationId xmlns:a16="http://schemas.microsoft.com/office/drawing/2014/main" id="{FD5EFB90-F647-4273-BF93-EE31158E5E89}"/>
              </a:ext>
            </a:extLst>
          </p:cNvPr>
          <p:cNvGrpSpPr/>
          <p:nvPr/>
        </p:nvGrpSpPr>
        <p:grpSpPr>
          <a:xfrm>
            <a:off x="8110680" y="277089"/>
            <a:ext cx="3121232" cy="2757077"/>
            <a:chOff x="8110680" y="727446"/>
            <a:chExt cx="3121232" cy="2757077"/>
          </a:xfrm>
        </p:grpSpPr>
        <p:sp>
          <p:nvSpPr>
            <p:cNvPr id="41" name="Rectangle 40">
              <a:extLst>
                <a:ext uri="{FF2B5EF4-FFF2-40B4-BE49-F238E27FC236}">
                  <a16:creationId xmlns:a16="http://schemas.microsoft.com/office/drawing/2014/main" id="{EBBB6F1B-A5AC-4E40-8117-8B4FA3C5C737}"/>
                </a:ext>
              </a:extLst>
            </p:cNvPr>
            <p:cNvSpPr/>
            <p:nvPr/>
          </p:nvSpPr>
          <p:spPr>
            <a:xfrm>
              <a:off x="8110680" y="727446"/>
              <a:ext cx="2614427" cy="375552"/>
            </a:xfrm>
            <a:prstGeom prst="rect">
              <a:avLst/>
            </a:prstGeom>
            <a:solidFill>
              <a:schemeClr val="tx2">
                <a:lumMod val="20000"/>
                <a:lumOff val="80000"/>
              </a:schemeClr>
            </a:solidFill>
          </p:spPr>
          <p:txBody>
            <a:bodyPr wrap="square">
              <a:spAutoFit/>
            </a:bodyPr>
            <a:lstStyle/>
            <a:p>
              <a:pPr marR="0" lvl="0" algn="ctr">
                <a:lnSpc>
                  <a:spcPct val="107000"/>
                </a:lnSpc>
                <a:spcBef>
                  <a:spcPts val="0"/>
                </a:spcBef>
                <a:spcAft>
                  <a:spcPts val="0"/>
                </a:spcAft>
              </a:pPr>
              <a:r>
                <a:rPr lang="en-US" b="1" dirty="0">
                  <a:latin typeface="+mj-lt"/>
                  <a:ea typeface="Calibri" panose="020F0502020204030204" pitchFamily="34" charset="0"/>
                  <a:cs typeface="Times New Roman" panose="02020603050405020304" pitchFamily="18" charset="0"/>
                </a:rPr>
                <a:t>Programs</a:t>
              </a:r>
              <a:r>
                <a:rPr lang="en-US" sz="1600" b="1" dirty="0">
                  <a:latin typeface="+mj-lt"/>
                  <a:ea typeface="Calibri" panose="020F0502020204030204" pitchFamily="34" charset="0"/>
                  <a:cs typeface="Times New Roman" panose="02020603050405020304" pitchFamily="18" charset="0"/>
                </a:rPr>
                <a:t> that fit your life</a:t>
              </a:r>
            </a:p>
          </p:txBody>
        </p:sp>
        <p:sp>
          <p:nvSpPr>
            <p:cNvPr id="2" name="TextBox 1">
              <a:extLst>
                <a:ext uri="{FF2B5EF4-FFF2-40B4-BE49-F238E27FC236}">
                  <a16:creationId xmlns:a16="http://schemas.microsoft.com/office/drawing/2014/main" id="{952B82BD-40F4-4A40-83C5-D35AD15E1318}"/>
                </a:ext>
              </a:extLst>
            </p:cNvPr>
            <p:cNvSpPr txBox="1"/>
            <p:nvPr/>
          </p:nvSpPr>
          <p:spPr>
            <a:xfrm>
              <a:off x="8110681" y="1174760"/>
              <a:ext cx="3121231" cy="1077218"/>
            </a:xfrm>
            <a:prstGeom prst="rect">
              <a:avLst/>
            </a:prstGeom>
            <a:noFill/>
            <a:ln>
              <a:solidFill>
                <a:schemeClr val="tx2"/>
              </a:solidFill>
              <a:prstDash val="lgDash"/>
            </a:ln>
          </p:spPr>
          <p:txBody>
            <a:bodyPr wrap="square" rtlCol="0">
              <a:spAutoFit/>
            </a:bodyPr>
            <a:lstStyle/>
            <a:p>
              <a:r>
                <a:rPr lang="en-US" sz="1600" b="1" dirty="0">
                  <a:latin typeface="+mj-lt"/>
                </a:rPr>
                <a:t>What works:</a:t>
              </a:r>
            </a:p>
            <a:p>
              <a:pPr marL="285750" indent="-285750">
                <a:buFont typeface="Arial" panose="020B0604020202020204" pitchFamily="34" charset="0"/>
                <a:buChar char="•"/>
              </a:pPr>
              <a:r>
                <a:rPr lang="en-US" sz="1600" dirty="0">
                  <a:latin typeface="+mj-lt"/>
                </a:rPr>
                <a:t>Personalized experience</a:t>
              </a:r>
            </a:p>
            <a:p>
              <a:pPr marL="285750" indent="-285750">
                <a:buFont typeface="Arial" panose="020B0604020202020204" pitchFamily="34" charset="0"/>
                <a:buChar char="•"/>
              </a:pPr>
              <a:r>
                <a:rPr lang="en-US" sz="1600" dirty="0">
                  <a:latin typeface="+mj-lt"/>
                </a:rPr>
                <a:t>Practical skills</a:t>
              </a:r>
            </a:p>
            <a:p>
              <a:pPr marL="285750" indent="-285750">
                <a:buFont typeface="Arial" panose="020B0604020202020204" pitchFamily="34" charset="0"/>
                <a:buChar char="•"/>
              </a:pPr>
              <a:r>
                <a:rPr lang="en-US" sz="1600" dirty="0">
                  <a:latin typeface="+mj-lt"/>
                </a:rPr>
                <a:t>Opportunity for mentorship</a:t>
              </a:r>
            </a:p>
          </p:txBody>
        </p:sp>
        <p:sp>
          <p:nvSpPr>
            <p:cNvPr id="16" name="TextBox 15">
              <a:extLst>
                <a:ext uri="{FF2B5EF4-FFF2-40B4-BE49-F238E27FC236}">
                  <a16:creationId xmlns:a16="http://schemas.microsoft.com/office/drawing/2014/main" id="{5E82F668-138D-4536-8E16-6E8269481883}"/>
                </a:ext>
              </a:extLst>
            </p:cNvPr>
            <p:cNvSpPr txBox="1"/>
            <p:nvPr/>
          </p:nvSpPr>
          <p:spPr>
            <a:xfrm>
              <a:off x="8110681" y="2407305"/>
              <a:ext cx="3121231" cy="1077218"/>
            </a:xfrm>
            <a:prstGeom prst="rect">
              <a:avLst/>
            </a:prstGeom>
            <a:noFill/>
            <a:ln>
              <a:solidFill>
                <a:schemeClr val="tx2"/>
              </a:solidFill>
              <a:prstDash val="lgDash"/>
            </a:ln>
          </p:spPr>
          <p:txBody>
            <a:bodyPr wrap="square" rtlCol="0">
              <a:spAutoFit/>
            </a:bodyPr>
            <a:lstStyle/>
            <a:p>
              <a:r>
                <a:rPr lang="en-US" sz="1600" b="1" dirty="0">
                  <a:latin typeface="+mj-lt"/>
                </a:rPr>
                <a:t>Key language:</a:t>
              </a:r>
            </a:p>
            <a:p>
              <a:pPr marL="285750" indent="-285750">
                <a:buFont typeface="Arial" panose="020B0604020202020204" pitchFamily="34" charset="0"/>
                <a:buChar char="•"/>
              </a:pPr>
              <a:r>
                <a:rPr lang="en-US" sz="1600" dirty="0">
                  <a:latin typeface="+mj-lt"/>
                </a:rPr>
                <a:t>Hands-on training</a:t>
              </a:r>
            </a:p>
            <a:p>
              <a:pPr marL="285750" indent="-285750">
                <a:buFont typeface="Arial" panose="020B0604020202020204" pitchFamily="34" charset="0"/>
                <a:buChar char="•"/>
              </a:pPr>
              <a:r>
                <a:rPr lang="en-US" sz="1600" dirty="0">
                  <a:latin typeface="+mj-lt"/>
                </a:rPr>
                <a:t>Internship</a:t>
              </a:r>
            </a:p>
            <a:p>
              <a:pPr marL="285750" indent="-285750">
                <a:buFont typeface="Arial" panose="020B0604020202020204" pitchFamily="34" charset="0"/>
                <a:buChar char="•"/>
              </a:pPr>
              <a:r>
                <a:rPr lang="en-US" sz="1600" dirty="0">
                  <a:latin typeface="+mj-lt"/>
                </a:rPr>
                <a:t>Flexibility</a:t>
              </a:r>
            </a:p>
          </p:txBody>
        </p:sp>
      </p:grpSp>
      <p:grpSp>
        <p:nvGrpSpPr>
          <p:cNvPr id="5" name="Group 4">
            <a:extLst>
              <a:ext uri="{FF2B5EF4-FFF2-40B4-BE49-F238E27FC236}">
                <a16:creationId xmlns:a16="http://schemas.microsoft.com/office/drawing/2014/main" id="{27489F29-D2FC-4D9F-B5C7-F238083DA588}"/>
              </a:ext>
            </a:extLst>
          </p:cNvPr>
          <p:cNvGrpSpPr/>
          <p:nvPr/>
        </p:nvGrpSpPr>
        <p:grpSpPr>
          <a:xfrm>
            <a:off x="8110680" y="3454406"/>
            <a:ext cx="3220519" cy="3011008"/>
            <a:chOff x="8110680" y="3690175"/>
            <a:chExt cx="3220519" cy="3011008"/>
          </a:xfrm>
        </p:grpSpPr>
        <p:sp>
          <p:nvSpPr>
            <p:cNvPr id="53" name="Rectangle 52">
              <a:extLst>
                <a:ext uri="{FF2B5EF4-FFF2-40B4-BE49-F238E27FC236}">
                  <a16:creationId xmlns:a16="http://schemas.microsoft.com/office/drawing/2014/main" id="{2CA20726-66D7-4A94-8C38-75162C6874BF}"/>
                </a:ext>
              </a:extLst>
            </p:cNvPr>
            <p:cNvSpPr/>
            <p:nvPr/>
          </p:nvSpPr>
          <p:spPr>
            <a:xfrm>
              <a:off x="8110680" y="3690175"/>
              <a:ext cx="2614427" cy="375552"/>
            </a:xfrm>
            <a:prstGeom prst="rect">
              <a:avLst/>
            </a:prstGeom>
            <a:solidFill>
              <a:schemeClr val="tx2">
                <a:lumMod val="20000"/>
                <a:lumOff val="80000"/>
              </a:schemeClr>
            </a:solidFill>
          </p:spPr>
          <p:txBody>
            <a:bodyPr wrap="square">
              <a:spAutoFit/>
            </a:bodyPr>
            <a:lstStyle/>
            <a:p>
              <a:pPr marR="0" lvl="0" algn="ctr">
                <a:lnSpc>
                  <a:spcPct val="107000"/>
                </a:lnSpc>
                <a:spcBef>
                  <a:spcPts val="0"/>
                </a:spcBef>
                <a:spcAft>
                  <a:spcPts val="0"/>
                </a:spcAft>
              </a:pPr>
              <a:r>
                <a:rPr lang="en-US" sz="1600" b="1" dirty="0">
                  <a:latin typeface="+mj-lt"/>
                  <a:ea typeface="Calibri" panose="020F0502020204030204" pitchFamily="34" charset="0"/>
                  <a:cs typeface="Times New Roman" panose="02020603050405020304" pitchFamily="18" charset="0"/>
                </a:rPr>
                <a:t>You’re </a:t>
              </a:r>
              <a:r>
                <a:rPr lang="en-US" b="1" dirty="0">
                  <a:latin typeface="+mj-lt"/>
                  <a:ea typeface="Calibri" panose="020F0502020204030204" pitchFamily="34" charset="0"/>
                  <a:cs typeface="Times New Roman" panose="02020603050405020304" pitchFamily="18" charset="0"/>
                </a:rPr>
                <a:t>worth</a:t>
              </a:r>
              <a:r>
                <a:rPr lang="en-US" sz="1600" b="1" dirty="0">
                  <a:latin typeface="+mj-lt"/>
                  <a:ea typeface="Calibri" panose="020F0502020204030204" pitchFamily="34" charset="0"/>
                  <a:cs typeface="Times New Roman" panose="02020603050405020304" pitchFamily="18" charset="0"/>
                </a:rPr>
                <a:t> the investment</a:t>
              </a:r>
            </a:p>
          </p:txBody>
        </p:sp>
        <p:sp>
          <p:nvSpPr>
            <p:cNvPr id="15" name="TextBox 14">
              <a:extLst>
                <a:ext uri="{FF2B5EF4-FFF2-40B4-BE49-F238E27FC236}">
                  <a16:creationId xmlns:a16="http://schemas.microsoft.com/office/drawing/2014/main" id="{D251923D-36C3-402D-B5E1-FAABF721543B}"/>
                </a:ext>
              </a:extLst>
            </p:cNvPr>
            <p:cNvSpPr txBox="1"/>
            <p:nvPr/>
          </p:nvSpPr>
          <p:spPr>
            <a:xfrm>
              <a:off x="8110681" y="4143993"/>
              <a:ext cx="2996327" cy="1077218"/>
            </a:xfrm>
            <a:prstGeom prst="rect">
              <a:avLst/>
            </a:prstGeom>
            <a:noFill/>
            <a:ln>
              <a:solidFill>
                <a:schemeClr val="tx2"/>
              </a:solidFill>
              <a:prstDash val="lgDash"/>
            </a:ln>
          </p:spPr>
          <p:txBody>
            <a:bodyPr wrap="square" rtlCol="0">
              <a:spAutoFit/>
            </a:bodyPr>
            <a:lstStyle/>
            <a:p>
              <a:r>
                <a:rPr lang="en-US" sz="1600" b="1" dirty="0">
                  <a:latin typeface="+mj-lt"/>
                </a:rPr>
                <a:t>What works:</a:t>
              </a:r>
            </a:p>
            <a:p>
              <a:pPr marL="285750" indent="-285750">
                <a:buFont typeface="Arial" panose="020B0604020202020204" pitchFamily="34" charset="0"/>
                <a:buChar char="•"/>
              </a:pPr>
              <a:r>
                <a:rPr lang="en-US" sz="1600" dirty="0">
                  <a:latin typeface="+mj-lt"/>
                </a:rPr>
                <a:t>Calling out specific supports</a:t>
              </a:r>
            </a:p>
            <a:p>
              <a:pPr marL="285750" indent="-285750">
                <a:buFont typeface="Arial" panose="020B0604020202020204" pitchFamily="34" charset="0"/>
                <a:buChar char="•"/>
              </a:pPr>
              <a:r>
                <a:rPr lang="en-US" sz="1600" dirty="0">
                  <a:latin typeface="+mj-lt"/>
                </a:rPr>
                <a:t>Timing/specifying time to completion</a:t>
              </a:r>
            </a:p>
          </p:txBody>
        </p:sp>
        <p:sp>
          <p:nvSpPr>
            <p:cNvPr id="17" name="TextBox 16">
              <a:extLst>
                <a:ext uri="{FF2B5EF4-FFF2-40B4-BE49-F238E27FC236}">
                  <a16:creationId xmlns:a16="http://schemas.microsoft.com/office/drawing/2014/main" id="{E738D2BF-30BB-47BB-874A-F3EA5AE3FDEF}"/>
                </a:ext>
              </a:extLst>
            </p:cNvPr>
            <p:cNvSpPr txBox="1"/>
            <p:nvPr/>
          </p:nvSpPr>
          <p:spPr>
            <a:xfrm>
              <a:off x="8110680" y="5377744"/>
              <a:ext cx="3220519" cy="1323439"/>
            </a:xfrm>
            <a:prstGeom prst="rect">
              <a:avLst/>
            </a:prstGeom>
            <a:noFill/>
            <a:ln>
              <a:solidFill>
                <a:schemeClr val="tx2"/>
              </a:solidFill>
              <a:prstDash val="lgDash"/>
            </a:ln>
          </p:spPr>
          <p:txBody>
            <a:bodyPr wrap="square" rtlCol="0">
              <a:spAutoFit/>
            </a:bodyPr>
            <a:lstStyle/>
            <a:p>
              <a:r>
                <a:rPr lang="en-US" sz="1600" b="1" dirty="0">
                  <a:latin typeface="+mj-lt"/>
                </a:rPr>
                <a:t>Key language:</a:t>
              </a:r>
            </a:p>
            <a:p>
              <a:pPr marL="285750" indent="-285750">
                <a:buFont typeface="Arial" panose="020B0604020202020204" pitchFamily="34" charset="0"/>
                <a:buChar char="•"/>
              </a:pPr>
              <a:r>
                <a:rPr lang="en-US" sz="1600" dirty="0">
                  <a:latin typeface="+mj-lt"/>
                </a:rPr>
                <a:t>Financial aid, grants, transportation, childcare</a:t>
              </a:r>
            </a:p>
            <a:p>
              <a:pPr marL="285750" indent="-285750">
                <a:buFont typeface="Arial" panose="020B0604020202020204" pitchFamily="34" charset="0"/>
                <a:buChar char="•"/>
              </a:pPr>
              <a:r>
                <a:rPr lang="en-US" sz="1600" dirty="0">
                  <a:latin typeface="+mj-lt"/>
                </a:rPr>
                <a:t>Stop living paycheck-to-paycheck</a:t>
              </a:r>
            </a:p>
            <a:p>
              <a:pPr marL="285750" indent="-285750">
                <a:buFont typeface="Arial" panose="020B0604020202020204" pitchFamily="34" charset="0"/>
                <a:buChar char="•"/>
              </a:pPr>
              <a:r>
                <a:rPr lang="en-US" sz="1600" dirty="0">
                  <a:latin typeface="+mj-lt"/>
                </a:rPr>
                <a:t>Brighter future</a:t>
              </a:r>
            </a:p>
          </p:txBody>
        </p:sp>
      </p:grpSp>
    </p:spTree>
    <p:extLst>
      <p:ext uri="{BB962C8B-B14F-4D97-AF65-F5344CB8AC3E}">
        <p14:creationId xmlns:p14="http://schemas.microsoft.com/office/powerpoint/2010/main" val="1581826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812D9A1F-AA27-4E23-8BE8-7B312D0CD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11" y="2290939"/>
            <a:ext cx="2403695" cy="3047145"/>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179607E9-FB7B-4D43-AA3B-61BE14CB0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115" y="3021538"/>
            <a:ext cx="2497907" cy="3222709"/>
          </a:xfrm>
          <a:prstGeom prst="rect">
            <a:avLst/>
          </a:prstGeom>
        </p:spPr>
      </p:pic>
      <p:pic>
        <p:nvPicPr>
          <p:cNvPr id="10" name="Picture 9" descr="A picture containing flower&#10;&#10;Description automatically generated">
            <a:extLst>
              <a:ext uri="{FF2B5EF4-FFF2-40B4-BE49-F238E27FC236}">
                <a16:creationId xmlns:a16="http://schemas.microsoft.com/office/drawing/2014/main" id="{BAA66A28-1E5D-466B-8D09-13D88A6865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6530" y="2290940"/>
            <a:ext cx="2403695" cy="3119611"/>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1B3EFF88-49AD-4C75-924D-AB7DF4B31C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2148" y="3021538"/>
            <a:ext cx="2497907" cy="3241883"/>
          </a:xfrm>
          <a:prstGeom prst="rect">
            <a:avLst/>
          </a:prstGeom>
        </p:spPr>
      </p:pic>
      <p:sp>
        <p:nvSpPr>
          <p:cNvPr id="13" name="TextBox 12">
            <a:extLst>
              <a:ext uri="{FF2B5EF4-FFF2-40B4-BE49-F238E27FC236}">
                <a16:creationId xmlns:a16="http://schemas.microsoft.com/office/drawing/2014/main" id="{F172FA50-6A4D-440A-A815-9DF6293B4F07}"/>
              </a:ext>
            </a:extLst>
          </p:cNvPr>
          <p:cNvSpPr txBox="1"/>
          <p:nvPr/>
        </p:nvSpPr>
        <p:spPr>
          <a:xfrm>
            <a:off x="609600" y="1316997"/>
            <a:ext cx="8968509" cy="461665"/>
          </a:xfrm>
          <a:prstGeom prst="rect">
            <a:avLst/>
          </a:prstGeom>
          <a:noFill/>
        </p:spPr>
        <p:txBody>
          <a:bodyPr wrap="square" rtlCol="0">
            <a:spAutoFit/>
          </a:bodyPr>
          <a:lstStyle/>
          <a:p>
            <a:r>
              <a:rPr lang="en-US" sz="2400" dirty="0">
                <a:latin typeface="+mj-lt"/>
              </a:rPr>
              <a:t>Visit our website at </a:t>
            </a:r>
            <a:r>
              <a:rPr lang="en-US" sz="2400" b="1" u="sng" dirty="0">
                <a:solidFill>
                  <a:schemeClr val="accent1"/>
                </a:solidFill>
                <a:latin typeface="+mj-lt"/>
              </a:rPr>
              <a:t>highered.aspeninstitute.org/research/</a:t>
            </a:r>
          </a:p>
        </p:txBody>
      </p:sp>
      <p:sp>
        <p:nvSpPr>
          <p:cNvPr id="14" name="Title 1">
            <a:extLst>
              <a:ext uri="{FF2B5EF4-FFF2-40B4-BE49-F238E27FC236}">
                <a16:creationId xmlns:a16="http://schemas.microsoft.com/office/drawing/2014/main" id="{1A8AA782-FFCC-4BEF-85B3-BDA417DD19D0}"/>
              </a:ext>
            </a:extLst>
          </p:cNvPr>
          <p:cNvSpPr txBox="1">
            <a:spLocks/>
          </p:cNvSpPr>
          <p:nvPr/>
        </p:nvSpPr>
        <p:spPr>
          <a:xfrm>
            <a:off x="838200" y="365125"/>
            <a:ext cx="10515600" cy="6889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tx2"/>
                </a:solidFill>
              </a:rPr>
              <a:t>To Access Aspen CEP’s Materials</a:t>
            </a:r>
          </a:p>
        </p:txBody>
      </p:sp>
    </p:spTree>
    <p:extLst>
      <p:ext uri="{BB962C8B-B14F-4D97-AF65-F5344CB8AC3E}">
        <p14:creationId xmlns:p14="http://schemas.microsoft.com/office/powerpoint/2010/main" val="3557423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C1DC4A-8490-4D7A-9B83-761F454C1851}"/>
              </a:ext>
            </a:extLst>
          </p:cNvPr>
          <p:cNvSpPr/>
          <p:nvPr/>
        </p:nvSpPr>
        <p:spPr>
          <a:xfrm>
            <a:off x="7088906" y="2352043"/>
            <a:ext cx="4387273" cy="21539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ADEF139-30FE-4B6B-A8CF-1CEEA72F08AC}"/>
              </a:ext>
            </a:extLst>
          </p:cNvPr>
          <p:cNvGrpSpPr/>
          <p:nvPr/>
        </p:nvGrpSpPr>
        <p:grpSpPr>
          <a:xfrm>
            <a:off x="597661" y="2012910"/>
            <a:ext cx="5842236" cy="779434"/>
            <a:chOff x="726966" y="2128211"/>
            <a:chExt cx="5842236" cy="779434"/>
          </a:xfrm>
        </p:grpSpPr>
        <p:pic>
          <p:nvPicPr>
            <p:cNvPr id="6" name="Picture 5" descr="A picture containing graphics, drawing&#10;&#10;Description automatically generated">
              <a:extLst>
                <a:ext uri="{FF2B5EF4-FFF2-40B4-BE49-F238E27FC236}">
                  <a16:creationId xmlns:a16="http://schemas.microsoft.com/office/drawing/2014/main" id="{D67C57D1-6DCB-44EE-99E5-6CE6D613B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966" y="2180333"/>
              <a:ext cx="634421" cy="634421"/>
            </a:xfrm>
            <a:prstGeom prst="rect">
              <a:avLst/>
            </a:prstGeom>
          </p:spPr>
        </p:pic>
        <p:grpSp>
          <p:nvGrpSpPr>
            <p:cNvPr id="14" name="Group 13">
              <a:extLst>
                <a:ext uri="{FF2B5EF4-FFF2-40B4-BE49-F238E27FC236}">
                  <a16:creationId xmlns:a16="http://schemas.microsoft.com/office/drawing/2014/main" id="{06583F6F-5017-4E0E-BE40-AF9E29966AE0}"/>
                </a:ext>
              </a:extLst>
            </p:cNvPr>
            <p:cNvGrpSpPr/>
            <p:nvPr/>
          </p:nvGrpSpPr>
          <p:grpSpPr>
            <a:xfrm>
              <a:off x="1522557" y="2128211"/>
              <a:ext cx="5046645" cy="779434"/>
              <a:chOff x="1522557" y="2128211"/>
              <a:chExt cx="5046645" cy="779434"/>
            </a:xfrm>
          </p:grpSpPr>
          <p:sp>
            <p:nvSpPr>
              <p:cNvPr id="10" name="TextBox 9">
                <a:extLst>
                  <a:ext uri="{FF2B5EF4-FFF2-40B4-BE49-F238E27FC236}">
                    <a16:creationId xmlns:a16="http://schemas.microsoft.com/office/drawing/2014/main" id="{70456D7F-5976-4C6F-A4DE-4E6C9AB3393B}"/>
                  </a:ext>
                </a:extLst>
              </p:cNvPr>
              <p:cNvSpPr txBox="1"/>
              <p:nvPr/>
            </p:nvSpPr>
            <p:spPr>
              <a:xfrm>
                <a:off x="1522557" y="2128211"/>
                <a:ext cx="5046645" cy="369332"/>
              </a:xfrm>
              <a:prstGeom prst="rect">
                <a:avLst/>
              </a:prstGeom>
              <a:noFill/>
            </p:spPr>
            <p:txBody>
              <a:bodyPr wrap="square" rtlCol="0">
                <a:spAutoFit/>
              </a:bodyPr>
              <a:lstStyle/>
              <a:p>
                <a:r>
                  <a:rPr lang="en-US" dirty="0">
                    <a:latin typeface="+mj-lt"/>
                  </a:rPr>
                  <a:t>Aspen CEP: </a:t>
                </a:r>
                <a:r>
                  <a:rPr lang="en-US" dirty="0">
                    <a:latin typeface="+mj-lt"/>
                    <a:hlinkClick r:id="rId3"/>
                  </a:rPr>
                  <a:t>linkedin.com/showcase/</a:t>
                </a:r>
                <a:r>
                  <a:rPr lang="en-US" dirty="0" err="1">
                    <a:latin typeface="+mj-lt"/>
                    <a:hlinkClick r:id="rId3"/>
                  </a:rPr>
                  <a:t>aspenhighered</a:t>
                </a:r>
                <a:r>
                  <a:rPr lang="en-US" dirty="0">
                    <a:latin typeface="+mj-lt"/>
                    <a:hlinkClick r:id="rId3"/>
                  </a:rPr>
                  <a:t>/</a:t>
                </a:r>
                <a:endParaRPr lang="en-US" dirty="0">
                  <a:latin typeface="+mj-lt"/>
                </a:endParaRPr>
              </a:p>
            </p:txBody>
          </p:sp>
          <p:sp>
            <p:nvSpPr>
              <p:cNvPr id="12" name="TextBox 11">
                <a:extLst>
                  <a:ext uri="{FF2B5EF4-FFF2-40B4-BE49-F238E27FC236}">
                    <a16:creationId xmlns:a16="http://schemas.microsoft.com/office/drawing/2014/main" id="{212912A8-F77B-4AD8-B080-890F497557ED}"/>
                  </a:ext>
                </a:extLst>
              </p:cNvPr>
              <p:cNvSpPr txBox="1"/>
              <p:nvPr/>
            </p:nvSpPr>
            <p:spPr>
              <a:xfrm>
                <a:off x="1522557" y="2538313"/>
                <a:ext cx="5046645" cy="369332"/>
              </a:xfrm>
              <a:prstGeom prst="rect">
                <a:avLst/>
              </a:prstGeom>
              <a:noFill/>
            </p:spPr>
            <p:txBody>
              <a:bodyPr wrap="square" rtlCol="0">
                <a:spAutoFit/>
              </a:bodyPr>
              <a:lstStyle/>
              <a:p>
                <a:r>
                  <a:rPr lang="en-US" dirty="0">
                    <a:latin typeface="+mj-lt"/>
                  </a:rPr>
                  <a:t>Tess Henthorne: </a:t>
                </a:r>
                <a:r>
                  <a:rPr lang="en-US" dirty="0">
                    <a:latin typeface="+mj-lt"/>
                    <a:hlinkClick r:id="rId4"/>
                  </a:rPr>
                  <a:t>linkedin.com/in/</a:t>
                </a:r>
                <a:r>
                  <a:rPr lang="en-US" dirty="0" err="1">
                    <a:latin typeface="+mj-lt"/>
                    <a:hlinkClick r:id="rId4"/>
                  </a:rPr>
                  <a:t>tess-henthorne</a:t>
                </a:r>
                <a:r>
                  <a:rPr lang="en-US" dirty="0">
                    <a:latin typeface="+mj-lt"/>
                    <a:hlinkClick r:id="rId4"/>
                  </a:rPr>
                  <a:t>/</a:t>
                </a:r>
                <a:endParaRPr lang="en-US" dirty="0">
                  <a:latin typeface="+mj-lt"/>
                </a:endParaRPr>
              </a:p>
            </p:txBody>
          </p:sp>
        </p:grpSp>
      </p:grpSp>
      <p:grpSp>
        <p:nvGrpSpPr>
          <p:cNvPr id="17" name="Group 16">
            <a:extLst>
              <a:ext uri="{FF2B5EF4-FFF2-40B4-BE49-F238E27FC236}">
                <a16:creationId xmlns:a16="http://schemas.microsoft.com/office/drawing/2014/main" id="{C2889C48-A2A9-48E2-AE19-1E3717D5323D}"/>
              </a:ext>
            </a:extLst>
          </p:cNvPr>
          <p:cNvGrpSpPr/>
          <p:nvPr/>
        </p:nvGrpSpPr>
        <p:grpSpPr>
          <a:xfrm>
            <a:off x="597661" y="3509348"/>
            <a:ext cx="2680634" cy="514671"/>
            <a:chOff x="752114" y="3806057"/>
            <a:chExt cx="2680634" cy="514671"/>
          </a:xfrm>
        </p:grpSpPr>
        <p:pic>
          <p:nvPicPr>
            <p:cNvPr id="8" name="Picture 7" descr="A picture containing graphics, drawing&#10;&#10;Description automatically generated">
              <a:extLst>
                <a:ext uri="{FF2B5EF4-FFF2-40B4-BE49-F238E27FC236}">
                  <a16:creationId xmlns:a16="http://schemas.microsoft.com/office/drawing/2014/main" id="{056879F1-6F29-47F9-9E8F-04B1D294DF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114" y="3806057"/>
              <a:ext cx="634421" cy="514671"/>
            </a:xfrm>
            <a:prstGeom prst="rect">
              <a:avLst/>
            </a:prstGeom>
          </p:spPr>
        </p:pic>
        <p:sp>
          <p:nvSpPr>
            <p:cNvPr id="13" name="TextBox 12">
              <a:extLst>
                <a:ext uri="{FF2B5EF4-FFF2-40B4-BE49-F238E27FC236}">
                  <a16:creationId xmlns:a16="http://schemas.microsoft.com/office/drawing/2014/main" id="{A74CFEEA-6233-40D6-8D9B-6099F68ED2C1}"/>
                </a:ext>
              </a:extLst>
            </p:cNvPr>
            <p:cNvSpPr txBox="1"/>
            <p:nvPr/>
          </p:nvSpPr>
          <p:spPr>
            <a:xfrm>
              <a:off x="1547706" y="3878726"/>
              <a:ext cx="1885042" cy="369332"/>
            </a:xfrm>
            <a:prstGeom prst="rect">
              <a:avLst/>
            </a:prstGeom>
            <a:noFill/>
          </p:spPr>
          <p:txBody>
            <a:bodyPr wrap="square" rtlCol="0">
              <a:spAutoFit/>
            </a:bodyPr>
            <a:lstStyle/>
            <a:p>
              <a:r>
                <a:rPr lang="en-US" dirty="0">
                  <a:latin typeface="+mj-lt"/>
                </a:rPr>
                <a:t>@</a:t>
              </a:r>
              <a:r>
                <a:rPr lang="en-US" dirty="0" err="1">
                  <a:latin typeface="+mj-lt"/>
                </a:rPr>
                <a:t>AspenHigherEd</a:t>
              </a:r>
              <a:endParaRPr lang="en-US" dirty="0">
                <a:latin typeface="+mj-lt"/>
              </a:endParaRPr>
            </a:p>
          </p:txBody>
        </p:sp>
      </p:grpSp>
      <p:grpSp>
        <p:nvGrpSpPr>
          <p:cNvPr id="22" name="Group 21">
            <a:extLst>
              <a:ext uri="{FF2B5EF4-FFF2-40B4-BE49-F238E27FC236}">
                <a16:creationId xmlns:a16="http://schemas.microsoft.com/office/drawing/2014/main" id="{B34F25B3-C482-4CF7-8FA4-8BAF58697D66}"/>
              </a:ext>
            </a:extLst>
          </p:cNvPr>
          <p:cNvGrpSpPr/>
          <p:nvPr/>
        </p:nvGrpSpPr>
        <p:grpSpPr>
          <a:xfrm>
            <a:off x="593777" y="4625184"/>
            <a:ext cx="4383227" cy="634422"/>
            <a:chOff x="726964" y="5114247"/>
            <a:chExt cx="4383227" cy="634422"/>
          </a:xfrm>
        </p:grpSpPr>
        <p:pic>
          <p:nvPicPr>
            <p:cNvPr id="16" name="Graphic 15" descr="Open envelope">
              <a:extLst>
                <a:ext uri="{FF2B5EF4-FFF2-40B4-BE49-F238E27FC236}">
                  <a16:creationId xmlns:a16="http://schemas.microsoft.com/office/drawing/2014/main" id="{55471469-0AD4-46FD-95B2-D972351A0B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6964" y="5114247"/>
              <a:ext cx="634422" cy="634422"/>
            </a:xfrm>
            <a:prstGeom prst="rect">
              <a:avLst/>
            </a:prstGeom>
          </p:spPr>
        </p:pic>
        <p:sp>
          <p:nvSpPr>
            <p:cNvPr id="20" name="Rectangle 19">
              <a:extLst>
                <a:ext uri="{FF2B5EF4-FFF2-40B4-BE49-F238E27FC236}">
                  <a16:creationId xmlns:a16="http://schemas.microsoft.com/office/drawing/2014/main" id="{0CBA9A8C-A102-47CE-9E98-863A2C7E2437}"/>
                </a:ext>
              </a:extLst>
            </p:cNvPr>
            <p:cNvSpPr/>
            <p:nvPr/>
          </p:nvSpPr>
          <p:spPr>
            <a:xfrm>
              <a:off x="1551588" y="5246792"/>
              <a:ext cx="3558603" cy="369332"/>
            </a:xfrm>
            <a:prstGeom prst="rect">
              <a:avLst/>
            </a:prstGeom>
          </p:spPr>
          <p:txBody>
            <a:bodyPr wrap="none">
              <a:spAutoFit/>
            </a:bodyPr>
            <a:lstStyle/>
            <a:p>
              <a:r>
                <a:rPr lang="en-US" dirty="0">
                  <a:latin typeface="+mj-lt"/>
                  <a:hlinkClick r:id="rId8"/>
                </a:rPr>
                <a:t>Tess.Henthorne@aspeninstitute.org</a:t>
              </a:r>
              <a:endParaRPr lang="en-US" dirty="0">
                <a:latin typeface="+mj-lt"/>
              </a:endParaRPr>
            </a:p>
          </p:txBody>
        </p:sp>
      </p:grpSp>
      <p:sp>
        <p:nvSpPr>
          <p:cNvPr id="24" name="Title 1">
            <a:extLst>
              <a:ext uri="{FF2B5EF4-FFF2-40B4-BE49-F238E27FC236}">
                <a16:creationId xmlns:a16="http://schemas.microsoft.com/office/drawing/2014/main" id="{5592212D-65F9-4DCA-93AA-037256E52611}"/>
              </a:ext>
            </a:extLst>
          </p:cNvPr>
          <p:cNvSpPr txBox="1">
            <a:spLocks/>
          </p:cNvSpPr>
          <p:nvPr/>
        </p:nvSpPr>
        <p:spPr>
          <a:xfrm>
            <a:off x="838200" y="365125"/>
            <a:ext cx="10515600" cy="6889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tx2"/>
                </a:solidFill>
              </a:rPr>
              <a:t>Connect With Aspen</a:t>
            </a:r>
          </a:p>
        </p:txBody>
      </p:sp>
      <p:sp>
        <p:nvSpPr>
          <p:cNvPr id="2" name="TextBox 1">
            <a:extLst>
              <a:ext uri="{FF2B5EF4-FFF2-40B4-BE49-F238E27FC236}">
                <a16:creationId xmlns:a16="http://schemas.microsoft.com/office/drawing/2014/main" id="{6D2157EA-B2EC-44B7-9814-CA712D5F6BCD}"/>
              </a:ext>
            </a:extLst>
          </p:cNvPr>
          <p:cNvSpPr txBox="1"/>
          <p:nvPr/>
        </p:nvSpPr>
        <p:spPr>
          <a:xfrm>
            <a:off x="7234689" y="2967335"/>
            <a:ext cx="4095707" cy="923330"/>
          </a:xfrm>
          <a:prstGeom prst="rect">
            <a:avLst/>
          </a:prstGeom>
          <a:noFill/>
        </p:spPr>
        <p:txBody>
          <a:bodyPr wrap="square" rtlCol="0">
            <a:spAutoFit/>
          </a:bodyPr>
          <a:lstStyle/>
          <a:p>
            <a:pPr algn="ctr"/>
            <a:r>
              <a:rPr lang="en-US" dirty="0">
                <a:latin typeface="+mj-lt"/>
              </a:rPr>
              <a:t>Follow along for updates on the Excellence and Equity in Community College STEM Award</a:t>
            </a:r>
          </a:p>
        </p:txBody>
      </p:sp>
    </p:spTree>
    <p:extLst>
      <p:ext uri="{BB962C8B-B14F-4D97-AF65-F5344CB8AC3E}">
        <p14:creationId xmlns:p14="http://schemas.microsoft.com/office/powerpoint/2010/main" val="627229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816602F-ED12-4CDB-9FC3-DBB4572E1568}"/>
              </a:ext>
            </a:extLst>
          </p:cNvPr>
          <p:cNvSpPr txBox="1"/>
          <p:nvPr/>
        </p:nvSpPr>
        <p:spPr>
          <a:xfrm>
            <a:off x="4336724" y="2921169"/>
            <a:ext cx="351855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497B"/>
                </a:solidFill>
                <a:effectLst/>
                <a:uLnTx/>
                <a:uFillTx/>
                <a:latin typeface="Calibri Light" panose="020F0302020204030204" pitchFamily="34" charset="0"/>
                <a:ea typeface="+mn-ea"/>
                <a:cs typeface="Calibri Light" panose="020F0302020204030204" pitchFamily="34" charset="0"/>
              </a:rPr>
              <a:t>Thank You!</a:t>
            </a:r>
          </a:p>
        </p:txBody>
      </p:sp>
    </p:spTree>
    <p:extLst>
      <p:ext uri="{BB962C8B-B14F-4D97-AF65-F5344CB8AC3E}">
        <p14:creationId xmlns:p14="http://schemas.microsoft.com/office/powerpoint/2010/main" val="3239921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68F977E5-03AB-4C62-A52F-806B8FEDC45C}"/>
              </a:ext>
            </a:extLst>
          </p:cNvPr>
          <p:cNvSpPr txBox="1">
            <a:spLocks/>
          </p:cNvSpPr>
          <p:nvPr/>
        </p:nvSpPr>
        <p:spPr>
          <a:xfrm>
            <a:off x="838200" y="365125"/>
            <a:ext cx="10515600" cy="6889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44546A"/>
                </a:solidFill>
                <a:effectLst/>
                <a:uLnTx/>
                <a:uFillTx/>
                <a:latin typeface="Calibri Light" panose="020F0302020204030204"/>
                <a:ea typeface="+mj-ea"/>
                <a:cs typeface="+mj-cs"/>
              </a:rPr>
              <a:t>Aspen Research Explores Hard To Reach Populations</a:t>
            </a:r>
          </a:p>
        </p:txBody>
      </p:sp>
      <p:grpSp>
        <p:nvGrpSpPr>
          <p:cNvPr id="2" name="Group 1">
            <a:extLst>
              <a:ext uri="{FF2B5EF4-FFF2-40B4-BE49-F238E27FC236}">
                <a16:creationId xmlns:a16="http://schemas.microsoft.com/office/drawing/2014/main" id="{FDBD5251-4480-42F2-A1F9-3FAF49D8EF13}"/>
              </a:ext>
            </a:extLst>
          </p:cNvPr>
          <p:cNvGrpSpPr/>
          <p:nvPr/>
        </p:nvGrpSpPr>
        <p:grpSpPr>
          <a:xfrm>
            <a:off x="692727" y="1315961"/>
            <a:ext cx="4802909" cy="4576839"/>
            <a:chOff x="692727" y="1315961"/>
            <a:chExt cx="4802909" cy="4576839"/>
          </a:xfrm>
        </p:grpSpPr>
        <p:sp>
          <p:nvSpPr>
            <p:cNvPr id="13" name="Rectangle 12">
              <a:extLst>
                <a:ext uri="{FF2B5EF4-FFF2-40B4-BE49-F238E27FC236}">
                  <a16:creationId xmlns:a16="http://schemas.microsoft.com/office/drawing/2014/main" id="{F4325C59-2F20-44A1-8E26-334BEF6218E4}"/>
                </a:ext>
              </a:extLst>
            </p:cNvPr>
            <p:cNvSpPr/>
            <p:nvPr/>
          </p:nvSpPr>
          <p:spPr>
            <a:xfrm>
              <a:off x="692727" y="2102316"/>
              <a:ext cx="4802909" cy="37904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22" name="TextBox 21">
              <a:extLst>
                <a:ext uri="{FF2B5EF4-FFF2-40B4-BE49-F238E27FC236}">
                  <a16:creationId xmlns:a16="http://schemas.microsoft.com/office/drawing/2014/main" id="{6639AF4D-94D7-4D6E-A320-3450B660EDCC}"/>
                </a:ext>
              </a:extLst>
            </p:cNvPr>
            <p:cNvSpPr txBox="1"/>
            <p:nvPr/>
          </p:nvSpPr>
          <p:spPr>
            <a:xfrm>
              <a:off x="2100464" y="1315961"/>
              <a:ext cx="1987434" cy="400110"/>
            </a:xfrm>
            <a:prstGeom prst="rect">
              <a:avLst/>
            </a:prstGeom>
            <a:noFill/>
          </p:spPr>
          <p:txBody>
            <a:bodyPr wrap="square" rtlCol="0">
              <a:spAutoFit/>
            </a:bodyPr>
            <a:lstStyle/>
            <a:p>
              <a:r>
                <a:rPr lang="en-US" sz="2000" b="1" dirty="0">
                  <a:latin typeface="+mj-lt"/>
                </a:rPr>
                <a:t>Who’s not here?</a:t>
              </a:r>
            </a:p>
          </p:txBody>
        </p:sp>
        <p:grpSp>
          <p:nvGrpSpPr>
            <p:cNvPr id="32" name="Group 31">
              <a:extLst>
                <a:ext uri="{FF2B5EF4-FFF2-40B4-BE49-F238E27FC236}">
                  <a16:creationId xmlns:a16="http://schemas.microsoft.com/office/drawing/2014/main" id="{3B460F35-FBA5-469E-9B4A-086654740575}"/>
                </a:ext>
              </a:extLst>
            </p:cNvPr>
            <p:cNvGrpSpPr/>
            <p:nvPr/>
          </p:nvGrpSpPr>
          <p:grpSpPr>
            <a:xfrm>
              <a:off x="836017" y="2286982"/>
              <a:ext cx="4502598" cy="861774"/>
              <a:chOff x="836017" y="2286982"/>
              <a:chExt cx="4502598" cy="861774"/>
            </a:xfrm>
          </p:grpSpPr>
          <p:sp>
            <p:nvSpPr>
              <p:cNvPr id="5" name="TextBox 4">
                <a:extLst>
                  <a:ext uri="{FF2B5EF4-FFF2-40B4-BE49-F238E27FC236}">
                    <a16:creationId xmlns:a16="http://schemas.microsoft.com/office/drawing/2014/main" id="{AD2A2FBB-E7DC-4071-BE27-A6B0890FDD6F}"/>
                  </a:ext>
                </a:extLst>
              </p:cNvPr>
              <p:cNvSpPr txBox="1"/>
              <p:nvPr/>
            </p:nvSpPr>
            <p:spPr>
              <a:xfrm>
                <a:off x="2201023" y="2286982"/>
                <a:ext cx="3137592" cy="861774"/>
              </a:xfrm>
              <a:prstGeom prst="rect">
                <a:avLst/>
              </a:prstGeom>
              <a:noFill/>
            </p:spPr>
            <p:txBody>
              <a:bodyPr wrap="square" rtlCol="0">
                <a:spAutoFit/>
              </a:bodyPr>
              <a:lstStyle/>
              <a:p>
                <a:r>
                  <a:rPr lang="en-US" b="1" dirty="0">
                    <a:latin typeface="+mj-lt"/>
                  </a:rPr>
                  <a:t>Opportunity Youth</a:t>
                </a:r>
              </a:p>
              <a:p>
                <a:r>
                  <a:rPr lang="en-US" sz="1600" dirty="0">
                    <a:latin typeface="+mj-lt"/>
                  </a:rPr>
                  <a:t>Young adults age 16 – 24, neither in school nor working</a:t>
                </a:r>
              </a:p>
            </p:txBody>
          </p:sp>
          <p:pic>
            <p:nvPicPr>
              <p:cNvPr id="19" name="Graphic 18" descr="User">
                <a:extLst>
                  <a:ext uri="{FF2B5EF4-FFF2-40B4-BE49-F238E27FC236}">
                    <a16:creationId xmlns:a16="http://schemas.microsoft.com/office/drawing/2014/main" id="{597C0007-DA9B-44F9-84D5-29BAC82CB7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017" y="2371159"/>
                <a:ext cx="693420" cy="693420"/>
              </a:xfrm>
              <a:prstGeom prst="rect">
                <a:avLst/>
              </a:prstGeom>
            </p:spPr>
          </p:pic>
          <p:sp>
            <p:nvSpPr>
              <p:cNvPr id="27" name="TextBox 26">
                <a:extLst>
                  <a:ext uri="{FF2B5EF4-FFF2-40B4-BE49-F238E27FC236}">
                    <a16:creationId xmlns:a16="http://schemas.microsoft.com/office/drawing/2014/main" id="{2A288E63-3587-470B-8BEA-2F717CD6D3CF}"/>
                  </a:ext>
                </a:extLst>
              </p:cNvPr>
              <p:cNvSpPr txBox="1"/>
              <p:nvPr/>
            </p:nvSpPr>
            <p:spPr>
              <a:xfrm>
                <a:off x="1524010" y="2517814"/>
                <a:ext cx="801601" cy="400110"/>
              </a:xfrm>
              <a:prstGeom prst="rect">
                <a:avLst/>
              </a:prstGeom>
              <a:noFill/>
            </p:spPr>
            <p:txBody>
              <a:bodyPr wrap="square" rtlCol="0">
                <a:spAutoFit/>
              </a:bodyPr>
              <a:lstStyle/>
              <a:p>
                <a:r>
                  <a:rPr lang="en-US" sz="2000" b="1" dirty="0">
                    <a:latin typeface="+mj-lt"/>
                  </a:rPr>
                  <a:t>4.6M</a:t>
                </a:r>
              </a:p>
            </p:txBody>
          </p:sp>
        </p:grpSp>
        <p:grpSp>
          <p:nvGrpSpPr>
            <p:cNvPr id="31" name="Group 30">
              <a:extLst>
                <a:ext uri="{FF2B5EF4-FFF2-40B4-BE49-F238E27FC236}">
                  <a16:creationId xmlns:a16="http://schemas.microsoft.com/office/drawing/2014/main" id="{6CCA4747-652F-4E35-A18A-1082EA2CC6B3}"/>
                </a:ext>
              </a:extLst>
            </p:cNvPr>
            <p:cNvGrpSpPr/>
            <p:nvPr/>
          </p:nvGrpSpPr>
          <p:grpSpPr>
            <a:xfrm>
              <a:off x="836017" y="3639178"/>
              <a:ext cx="4576489" cy="693420"/>
              <a:chOff x="836017" y="3514876"/>
              <a:chExt cx="4576489" cy="693420"/>
            </a:xfrm>
          </p:grpSpPr>
          <p:sp>
            <p:nvSpPr>
              <p:cNvPr id="11" name="TextBox 10">
                <a:extLst>
                  <a:ext uri="{FF2B5EF4-FFF2-40B4-BE49-F238E27FC236}">
                    <a16:creationId xmlns:a16="http://schemas.microsoft.com/office/drawing/2014/main" id="{A90B952C-091D-4026-902D-A392111ACB0D}"/>
                  </a:ext>
                </a:extLst>
              </p:cNvPr>
              <p:cNvSpPr txBox="1"/>
              <p:nvPr/>
            </p:nvSpPr>
            <p:spPr>
              <a:xfrm>
                <a:off x="2201023" y="3553810"/>
                <a:ext cx="3211483" cy="615553"/>
              </a:xfrm>
              <a:prstGeom prst="rect">
                <a:avLst/>
              </a:prstGeom>
              <a:noFill/>
            </p:spPr>
            <p:txBody>
              <a:bodyPr wrap="square" rtlCol="0">
                <a:spAutoFit/>
              </a:bodyPr>
              <a:lstStyle/>
              <a:p>
                <a:r>
                  <a:rPr lang="en-US" b="1" dirty="0">
                    <a:latin typeface="+mj-lt"/>
                  </a:rPr>
                  <a:t>Underemployed Adults</a:t>
                </a:r>
              </a:p>
              <a:p>
                <a:r>
                  <a:rPr lang="en-US" sz="1600" dirty="0">
                    <a:latin typeface="+mj-lt"/>
                  </a:rPr>
                  <a:t>Adults earning less than $12 an hour</a:t>
                </a:r>
              </a:p>
            </p:txBody>
          </p:sp>
          <p:pic>
            <p:nvPicPr>
              <p:cNvPr id="20" name="Graphic 19" descr="User">
                <a:extLst>
                  <a:ext uri="{FF2B5EF4-FFF2-40B4-BE49-F238E27FC236}">
                    <a16:creationId xmlns:a16="http://schemas.microsoft.com/office/drawing/2014/main" id="{8A9E390E-FAC8-4E94-89D9-299ECE74FF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017" y="3514876"/>
                <a:ext cx="693420" cy="693420"/>
              </a:xfrm>
              <a:prstGeom prst="rect">
                <a:avLst/>
              </a:prstGeom>
            </p:spPr>
          </p:pic>
          <p:sp>
            <p:nvSpPr>
              <p:cNvPr id="28" name="TextBox 27">
                <a:extLst>
                  <a:ext uri="{FF2B5EF4-FFF2-40B4-BE49-F238E27FC236}">
                    <a16:creationId xmlns:a16="http://schemas.microsoft.com/office/drawing/2014/main" id="{85099EB3-8665-4F50-9945-3848305E2834}"/>
                  </a:ext>
                </a:extLst>
              </p:cNvPr>
              <p:cNvSpPr txBox="1"/>
              <p:nvPr/>
            </p:nvSpPr>
            <p:spPr>
              <a:xfrm>
                <a:off x="1524010" y="3661531"/>
                <a:ext cx="801601" cy="400110"/>
              </a:xfrm>
              <a:prstGeom prst="rect">
                <a:avLst/>
              </a:prstGeom>
              <a:noFill/>
            </p:spPr>
            <p:txBody>
              <a:bodyPr wrap="square" rtlCol="0">
                <a:spAutoFit/>
              </a:bodyPr>
              <a:lstStyle/>
              <a:p>
                <a:r>
                  <a:rPr lang="en-US" sz="2000" b="1" dirty="0">
                    <a:latin typeface="+mj-lt"/>
                  </a:rPr>
                  <a:t>41M</a:t>
                </a:r>
              </a:p>
            </p:txBody>
          </p:sp>
        </p:grpSp>
        <p:grpSp>
          <p:nvGrpSpPr>
            <p:cNvPr id="30" name="Group 29">
              <a:extLst>
                <a:ext uri="{FF2B5EF4-FFF2-40B4-BE49-F238E27FC236}">
                  <a16:creationId xmlns:a16="http://schemas.microsoft.com/office/drawing/2014/main" id="{57C823F6-E40A-4057-91BA-3F7269C345AF}"/>
                </a:ext>
              </a:extLst>
            </p:cNvPr>
            <p:cNvGrpSpPr/>
            <p:nvPr/>
          </p:nvGrpSpPr>
          <p:grpSpPr>
            <a:xfrm>
              <a:off x="836017" y="4823020"/>
              <a:ext cx="4576488" cy="861774"/>
              <a:chOff x="836017" y="4823020"/>
              <a:chExt cx="4576488" cy="861774"/>
            </a:xfrm>
          </p:grpSpPr>
          <p:sp>
            <p:nvSpPr>
              <p:cNvPr id="7" name="TextBox 6">
                <a:extLst>
                  <a:ext uri="{FF2B5EF4-FFF2-40B4-BE49-F238E27FC236}">
                    <a16:creationId xmlns:a16="http://schemas.microsoft.com/office/drawing/2014/main" id="{FE9B3AAE-2451-4B4C-BDFB-F6D3589235DD}"/>
                  </a:ext>
                </a:extLst>
              </p:cNvPr>
              <p:cNvSpPr txBox="1"/>
              <p:nvPr/>
            </p:nvSpPr>
            <p:spPr>
              <a:xfrm>
                <a:off x="2201022" y="4823020"/>
                <a:ext cx="3211483" cy="861774"/>
              </a:xfrm>
              <a:prstGeom prst="rect">
                <a:avLst/>
              </a:prstGeom>
              <a:noFill/>
            </p:spPr>
            <p:txBody>
              <a:bodyPr wrap="square" rtlCol="0">
                <a:spAutoFit/>
              </a:bodyPr>
              <a:lstStyle/>
              <a:p>
                <a:r>
                  <a:rPr lang="en-US" b="1" dirty="0">
                    <a:latin typeface="+mj-lt"/>
                  </a:rPr>
                  <a:t>Unemployed Adults</a:t>
                </a:r>
              </a:p>
              <a:p>
                <a:r>
                  <a:rPr lang="en-US" sz="1600" dirty="0">
                    <a:latin typeface="+mj-lt"/>
                  </a:rPr>
                  <a:t>Adults not currently a part of the U.S. workforce</a:t>
                </a:r>
              </a:p>
            </p:txBody>
          </p:sp>
          <p:pic>
            <p:nvPicPr>
              <p:cNvPr id="21" name="Graphic 20" descr="User">
                <a:extLst>
                  <a:ext uri="{FF2B5EF4-FFF2-40B4-BE49-F238E27FC236}">
                    <a16:creationId xmlns:a16="http://schemas.microsoft.com/office/drawing/2014/main" id="{D0BE8096-9E43-4AE9-9FDF-58B0799386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017" y="4907197"/>
                <a:ext cx="693420" cy="693420"/>
              </a:xfrm>
              <a:prstGeom prst="rect">
                <a:avLst/>
              </a:prstGeom>
            </p:spPr>
          </p:pic>
          <p:sp>
            <p:nvSpPr>
              <p:cNvPr id="29" name="TextBox 28">
                <a:extLst>
                  <a:ext uri="{FF2B5EF4-FFF2-40B4-BE49-F238E27FC236}">
                    <a16:creationId xmlns:a16="http://schemas.microsoft.com/office/drawing/2014/main" id="{672EEF50-FBFB-4A96-A27D-DC1F27E07993}"/>
                  </a:ext>
                </a:extLst>
              </p:cNvPr>
              <p:cNvSpPr txBox="1"/>
              <p:nvPr/>
            </p:nvSpPr>
            <p:spPr>
              <a:xfrm>
                <a:off x="1524010" y="5053852"/>
                <a:ext cx="537955" cy="400110"/>
              </a:xfrm>
              <a:prstGeom prst="rect">
                <a:avLst/>
              </a:prstGeom>
              <a:noFill/>
            </p:spPr>
            <p:txBody>
              <a:bodyPr wrap="square" rtlCol="0">
                <a:spAutoFit/>
              </a:bodyPr>
              <a:lstStyle/>
              <a:p>
                <a:r>
                  <a:rPr lang="en-US" sz="2000" b="1" dirty="0">
                    <a:latin typeface="+mj-lt"/>
                  </a:rPr>
                  <a:t>6M</a:t>
                </a:r>
              </a:p>
            </p:txBody>
          </p:sp>
        </p:grpSp>
      </p:grpSp>
      <p:grpSp>
        <p:nvGrpSpPr>
          <p:cNvPr id="3" name="Group 2">
            <a:extLst>
              <a:ext uri="{FF2B5EF4-FFF2-40B4-BE49-F238E27FC236}">
                <a16:creationId xmlns:a16="http://schemas.microsoft.com/office/drawing/2014/main" id="{F8141DCA-2986-4E4F-B668-A1C6CF45F4D6}"/>
              </a:ext>
            </a:extLst>
          </p:cNvPr>
          <p:cNvGrpSpPr/>
          <p:nvPr/>
        </p:nvGrpSpPr>
        <p:grpSpPr>
          <a:xfrm>
            <a:off x="6935663" y="1315961"/>
            <a:ext cx="5106704" cy="5201596"/>
            <a:chOff x="6935663" y="1315961"/>
            <a:chExt cx="5106704" cy="5201596"/>
          </a:xfrm>
        </p:grpSpPr>
        <p:sp>
          <p:nvSpPr>
            <p:cNvPr id="33" name="TextBox 32">
              <a:extLst>
                <a:ext uri="{FF2B5EF4-FFF2-40B4-BE49-F238E27FC236}">
                  <a16:creationId xmlns:a16="http://schemas.microsoft.com/office/drawing/2014/main" id="{9E21EF51-3A05-4A16-9153-EC87A5D1D42B}"/>
                </a:ext>
              </a:extLst>
            </p:cNvPr>
            <p:cNvSpPr txBox="1"/>
            <p:nvPr/>
          </p:nvSpPr>
          <p:spPr>
            <a:xfrm>
              <a:off x="8104104" y="1315961"/>
              <a:ext cx="2596226" cy="400110"/>
            </a:xfrm>
            <a:prstGeom prst="rect">
              <a:avLst/>
            </a:prstGeom>
            <a:noFill/>
          </p:spPr>
          <p:txBody>
            <a:bodyPr wrap="square" rtlCol="0">
              <a:spAutoFit/>
            </a:bodyPr>
            <a:lstStyle/>
            <a:p>
              <a:r>
                <a:rPr lang="en-US" sz="2000" b="1" dirty="0">
                  <a:latin typeface="+mj-lt"/>
                </a:rPr>
                <a:t>What did we ask them?</a:t>
              </a:r>
            </a:p>
          </p:txBody>
        </p:sp>
        <p:pic>
          <p:nvPicPr>
            <p:cNvPr id="35" name="Picture 34">
              <a:extLst>
                <a:ext uri="{FF2B5EF4-FFF2-40B4-BE49-F238E27FC236}">
                  <a16:creationId xmlns:a16="http://schemas.microsoft.com/office/drawing/2014/main" id="{0E8FFD52-B7FD-498C-A942-18BF7872B8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5663" y="2243824"/>
              <a:ext cx="690589" cy="502735"/>
            </a:xfrm>
            <a:prstGeom prst="rect">
              <a:avLst/>
            </a:prstGeom>
          </p:spPr>
        </p:pic>
        <p:sp>
          <p:nvSpPr>
            <p:cNvPr id="36" name="TextBox 35">
              <a:extLst>
                <a:ext uri="{FF2B5EF4-FFF2-40B4-BE49-F238E27FC236}">
                  <a16:creationId xmlns:a16="http://schemas.microsoft.com/office/drawing/2014/main" id="{FD92FC09-8963-4C14-8680-32CD86C7B8DC}"/>
                </a:ext>
              </a:extLst>
            </p:cNvPr>
            <p:cNvSpPr txBox="1"/>
            <p:nvPr/>
          </p:nvSpPr>
          <p:spPr>
            <a:xfrm>
              <a:off x="7683835" y="1925806"/>
              <a:ext cx="3901621" cy="113877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effectLst/>
                  <a:uLnTx/>
                  <a:uFillTx/>
                  <a:latin typeface="+mj-lt"/>
                </a:rPr>
                <a:t>Perspectives on work</a:t>
              </a:r>
              <a:endParaRPr kumimoji="0" lang="en-US" b="0" i="0" u="none" strike="noStrike" kern="0" cap="none" spc="0" normalizeH="0" baseline="0" noProof="0" dirty="0">
                <a:ln>
                  <a:noFill/>
                </a:ln>
                <a:effectLst/>
                <a:uLnTx/>
                <a:uFillTx/>
                <a:latin typeface="+mj-lt"/>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u="none" strike="noStrike" kern="0" cap="none" spc="0" normalizeH="0" baseline="0" noProof="0" dirty="0">
                  <a:ln>
                    <a:noFill/>
                  </a:ln>
                  <a:solidFill>
                    <a:prstClr val="black"/>
                  </a:solidFill>
                  <a:effectLst/>
                  <a:uLnTx/>
                  <a:uFillTx/>
                  <a:latin typeface="+mj-lt"/>
                </a:rPr>
                <a:t>How do you think about work currently?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u="none" strike="noStrike" kern="0" cap="none" spc="0" normalizeH="0" baseline="0" noProof="0" dirty="0">
                  <a:ln>
                    <a:noFill/>
                  </a:ln>
                  <a:solidFill>
                    <a:prstClr val="black"/>
                  </a:solidFill>
                  <a:effectLst/>
                  <a:uLnTx/>
                  <a:uFillTx/>
                  <a:latin typeface="+mj-lt"/>
                </a:rPr>
                <a:t>What makes a “good job”? What barriers exist in getting one?</a:t>
              </a:r>
              <a:r>
                <a:rPr kumimoji="0" lang="en-US" sz="1600" b="0" u="none" strike="noStrike" kern="0" cap="none" spc="0" normalizeH="0" baseline="0" noProof="0" dirty="0">
                  <a:ln>
                    <a:noFill/>
                  </a:ln>
                  <a:solidFill>
                    <a:srgbClr val="44546A"/>
                  </a:solidFill>
                  <a:effectLst/>
                  <a:uLnTx/>
                  <a:uFillTx/>
                  <a:latin typeface="+mj-lt"/>
                </a:rPr>
                <a:t> </a:t>
              </a:r>
            </a:p>
          </p:txBody>
        </p:sp>
        <p:pic>
          <p:nvPicPr>
            <p:cNvPr id="38" name="Picture 37">
              <a:extLst>
                <a:ext uri="{FF2B5EF4-FFF2-40B4-BE49-F238E27FC236}">
                  <a16:creationId xmlns:a16="http://schemas.microsoft.com/office/drawing/2014/main" id="{A80DA830-6577-4A87-945F-470BBC2BCF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5663" y="3718852"/>
              <a:ext cx="690589" cy="690589"/>
            </a:xfrm>
            <a:prstGeom prst="rect">
              <a:avLst/>
            </a:prstGeom>
          </p:spPr>
        </p:pic>
        <p:sp>
          <p:nvSpPr>
            <p:cNvPr id="39" name="TextBox 38">
              <a:extLst>
                <a:ext uri="{FF2B5EF4-FFF2-40B4-BE49-F238E27FC236}">
                  <a16:creationId xmlns:a16="http://schemas.microsoft.com/office/drawing/2014/main" id="{4DF2203D-1664-45B3-AD18-CB0A3C2630C0}"/>
                </a:ext>
              </a:extLst>
            </p:cNvPr>
            <p:cNvSpPr txBox="1"/>
            <p:nvPr/>
          </p:nvSpPr>
          <p:spPr>
            <a:xfrm>
              <a:off x="7683835" y="3298351"/>
              <a:ext cx="3996581"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effectLst/>
                  <a:uLnTx/>
                  <a:uFillTx/>
                  <a:latin typeface="+mj-lt"/>
                </a:rPr>
                <a:t>Perspectives on community college</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u="none" strike="noStrike" kern="0" cap="none" spc="0" normalizeH="0" baseline="0" noProof="0" dirty="0">
                  <a:ln>
                    <a:noFill/>
                  </a:ln>
                  <a:solidFill>
                    <a:prstClr val="black"/>
                  </a:solidFill>
                  <a:effectLst/>
                  <a:uLnTx/>
                  <a:uFillTx/>
                  <a:latin typeface="+mj-lt"/>
                </a:rPr>
                <a:t>What do you think about attending a community college program?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u="none" strike="noStrike" kern="0" cap="none" spc="0" normalizeH="0" baseline="0" noProof="0" dirty="0">
                  <a:ln>
                    <a:noFill/>
                  </a:ln>
                  <a:solidFill>
                    <a:prstClr val="black"/>
                  </a:solidFill>
                  <a:effectLst/>
                  <a:uLnTx/>
                  <a:uFillTx/>
                  <a:latin typeface="+mj-lt"/>
                </a:rPr>
                <a:t>What impressions do you have of your local community college?</a:t>
              </a:r>
              <a:r>
                <a:rPr kumimoji="0" lang="en-US" sz="1800" b="0" u="none" strike="noStrike" kern="0" cap="none" spc="0" normalizeH="0" baseline="0" noProof="0" dirty="0">
                  <a:ln>
                    <a:noFill/>
                  </a:ln>
                  <a:solidFill>
                    <a:prstClr val="black"/>
                  </a:solidFill>
                  <a:effectLst/>
                  <a:uLnTx/>
                  <a:uFillTx/>
                  <a:latin typeface="+mj-lt"/>
                </a:rPr>
                <a:t> </a:t>
              </a:r>
            </a:p>
          </p:txBody>
        </p:sp>
        <p:pic>
          <p:nvPicPr>
            <p:cNvPr id="41" name="Picture 40">
              <a:extLst>
                <a:ext uri="{FF2B5EF4-FFF2-40B4-BE49-F238E27FC236}">
                  <a16:creationId xmlns:a16="http://schemas.microsoft.com/office/drawing/2014/main" id="{5DA0D7C1-3677-4331-BDCC-995486B5F2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5663" y="5411311"/>
              <a:ext cx="690589" cy="521856"/>
            </a:xfrm>
            <a:prstGeom prst="rect">
              <a:avLst/>
            </a:prstGeom>
          </p:spPr>
        </p:pic>
        <p:sp>
          <p:nvSpPr>
            <p:cNvPr id="42" name="TextBox 41">
              <a:extLst>
                <a:ext uri="{FF2B5EF4-FFF2-40B4-BE49-F238E27FC236}">
                  <a16:creationId xmlns:a16="http://schemas.microsoft.com/office/drawing/2014/main" id="{8197100F-E0E0-4EB9-807D-7DBD26A467EB}"/>
                </a:ext>
              </a:extLst>
            </p:cNvPr>
            <p:cNvSpPr txBox="1"/>
            <p:nvPr/>
          </p:nvSpPr>
          <p:spPr>
            <a:xfrm>
              <a:off x="7683835" y="4917119"/>
              <a:ext cx="4358532" cy="160043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effectLst/>
                  <a:uLnTx/>
                  <a:uFillTx/>
                  <a:latin typeface="+mj-lt"/>
                </a:rPr>
                <a:t>Communication language and channels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u="none" strike="noStrike" kern="0" cap="none" spc="0" normalizeH="0" baseline="0" noProof="0" dirty="0">
                  <a:ln>
                    <a:noFill/>
                  </a:ln>
                  <a:solidFill>
                    <a:prstClr val="black"/>
                  </a:solidFill>
                  <a:effectLst/>
                  <a:uLnTx/>
                  <a:uFillTx/>
                  <a:latin typeface="+mj-lt"/>
                </a:rPr>
                <a:t>Which messages, words, and ideas are the most or least persuasive?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u="none" strike="noStrike" kern="0" cap="none" spc="0" normalizeH="0" baseline="0" noProof="0" dirty="0">
                  <a:ln>
                    <a:noFill/>
                  </a:ln>
                  <a:solidFill>
                    <a:prstClr val="black"/>
                  </a:solidFill>
                  <a:effectLst/>
                  <a:uLnTx/>
                  <a:uFillTx/>
                  <a:latin typeface="+mj-lt"/>
                </a:rPr>
                <a:t>Which people and sources do you trust most for advice in thinking about future job or education opportunities? </a:t>
              </a:r>
            </a:p>
          </p:txBody>
        </p:sp>
      </p:grpSp>
    </p:spTree>
    <p:extLst>
      <p:ext uri="{BB962C8B-B14F-4D97-AF65-F5344CB8AC3E}">
        <p14:creationId xmlns:p14="http://schemas.microsoft.com/office/powerpoint/2010/main" val="224381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01424F3-729C-4345-81D2-C107595FF0D9}"/>
              </a:ext>
            </a:extLst>
          </p:cNvPr>
          <p:cNvSpPr txBox="1">
            <a:spLocks/>
          </p:cNvSpPr>
          <p:nvPr/>
        </p:nvSpPr>
        <p:spPr>
          <a:xfrm>
            <a:off x="838200" y="365125"/>
            <a:ext cx="10515600" cy="68897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tx2"/>
                </a:solidFill>
              </a:rPr>
              <a:t>Aspen CEP’s Research Methodology </a:t>
            </a:r>
          </a:p>
        </p:txBody>
      </p:sp>
      <p:grpSp>
        <p:nvGrpSpPr>
          <p:cNvPr id="5" name="Group 4">
            <a:extLst>
              <a:ext uri="{FF2B5EF4-FFF2-40B4-BE49-F238E27FC236}">
                <a16:creationId xmlns:a16="http://schemas.microsoft.com/office/drawing/2014/main" id="{F9BA7607-6DFA-4285-8446-F4066A4DCDE1}"/>
              </a:ext>
            </a:extLst>
          </p:cNvPr>
          <p:cNvGrpSpPr/>
          <p:nvPr/>
        </p:nvGrpSpPr>
        <p:grpSpPr>
          <a:xfrm>
            <a:off x="7111383" y="2261268"/>
            <a:ext cx="3821185" cy="3596626"/>
            <a:chOff x="3512991" y="2086484"/>
            <a:chExt cx="3017520" cy="3611880"/>
          </a:xfrm>
        </p:grpSpPr>
        <p:sp>
          <p:nvSpPr>
            <p:cNvPr id="6" name="Rounded Rectangle 6">
              <a:extLst>
                <a:ext uri="{FF2B5EF4-FFF2-40B4-BE49-F238E27FC236}">
                  <a16:creationId xmlns:a16="http://schemas.microsoft.com/office/drawing/2014/main" id="{935E9CEF-769B-432E-BD4D-6225D375EF7F}"/>
                </a:ext>
              </a:extLst>
            </p:cNvPr>
            <p:cNvSpPr/>
            <p:nvPr/>
          </p:nvSpPr>
          <p:spPr>
            <a:xfrm>
              <a:off x="3512991" y="2086484"/>
              <a:ext cx="3017520" cy="3611880"/>
            </a:xfrm>
            <a:prstGeom prst="roundRect">
              <a:avLst/>
            </a:prstGeom>
            <a:solidFill>
              <a:schemeClr val="bg1">
                <a:lumMod val="85000"/>
              </a:schemeClr>
            </a:solidFill>
            <a:ln w="285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546A"/>
                </a:solidFill>
                <a:effectLst/>
                <a:uLnTx/>
                <a:uFillTx/>
                <a:latin typeface="Neutraface2TextTT Book"/>
                <a:ea typeface="+mn-ea"/>
                <a:cs typeface="+mn-cs"/>
              </a:endParaRPr>
            </a:p>
          </p:txBody>
        </p:sp>
        <p:sp>
          <p:nvSpPr>
            <p:cNvPr id="7" name="TextBox 6">
              <a:extLst>
                <a:ext uri="{FF2B5EF4-FFF2-40B4-BE49-F238E27FC236}">
                  <a16:creationId xmlns:a16="http://schemas.microsoft.com/office/drawing/2014/main" id="{A160708D-6929-42C9-A85E-F3CB1093D9AC}"/>
                </a:ext>
              </a:extLst>
            </p:cNvPr>
            <p:cNvSpPr txBox="1"/>
            <p:nvPr/>
          </p:nvSpPr>
          <p:spPr>
            <a:xfrm>
              <a:off x="3618926" y="2174145"/>
              <a:ext cx="2843154" cy="2256298"/>
            </a:xfrm>
            <a:prstGeom prst="rect">
              <a:avLst/>
            </a:prstGeom>
            <a:noFill/>
          </p:spPr>
          <p:txBody>
            <a:bodyPr wrap="square" lIns="45720" rIns="45720" rtlCol="0">
              <a:spAutoFit/>
            </a:bodyPr>
            <a:lstStyle/>
            <a:p>
              <a:pPr marL="0" marR="0" lvl="0" indent="0" algn="ctr" defTabSz="914400" rtl="0" eaLnBrk="1" fontAlgn="auto" latinLnBrk="0" hangingPunct="1">
                <a:lnSpc>
                  <a:spcPct val="100000"/>
                </a:lnSpc>
                <a:spcBef>
                  <a:spcPts val="0"/>
                </a:spcBef>
                <a:buClrTx/>
                <a:buSzTx/>
                <a:buFontTx/>
                <a:buNone/>
                <a:tabLst/>
                <a:defRPr/>
              </a:pPr>
              <a:r>
                <a:rPr kumimoji="0" lang="en-US" sz="2000" b="1" i="0" u="none" strike="noStrike" kern="0" cap="none" spc="0" normalizeH="0" baseline="0" noProof="0" dirty="0">
                  <a:ln>
                    <a:noFill/>
                  </a:ln>
                  <a:solidFill>
                    <a:srgbClr val="44546A"/>
                  </a:solidFill>
                  <a:effectLst/>
                  <a:uLnTx/>
                  <a:uFillTx/>
                  <a:latin typeface="Calibri" panose="020F0502020204030204"/>
                  <a:ea typeface="+mn-ea"/>
                  <a:cs typeface="Calibri" panose="020F0502020204030204" pitchFamily="34" charset="0"/>
                </a:rPr>
                <a:t>Quantitative</a:t>
              </a:r>
            </a:p>
            <a:p>
              <a:pPr marR="0" lvl="0" algn="l" defTabSz="914400" rtl="0" eaLnBrk="1" fontAlgn="auto" latinLnBrk="0" hangingPunct="1">
                <a:lnSpc>
                  <a:spcPct val="100000"/>
                </a:lnSpc>
                <a:spcBef>
                  <a:spcPts val="0"/>
                </a:spcBef>
                <a:buClrTx/>
                <a:buSzTx/>
                <a:tabLst/>
                <a:defRPr/>
              </a:pPr>
              <a:endParaRPr kumimoji="0" lang="en-US" sz="2000" b="0" i="0" u="none" strike="noStrike" kern="0" cap="none" spc="0" normalizeH="0" baseline="0" noProof="0" dirty="0">
                <a:ln>
                  <a:noFill/>
                </a:ln>
                <a:effectLst/>
                <a:uLnTx/>
                <a:uFillTx/>
                <a:latin typeface="Calibri" panose="020F0502020204030204"/>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0" cap="none" spc="0" normalizeH="0" baseline="0" noProof="0" dirty="0">
                  <a:ln>
                    <a:noFill/>
                  </a:ln>
                  <a:effectLst/>
                  <a:uLnTx/>
                  <a:uFillTx/>
                  <a:latin typeface="Calibri" panose="020F0502020204030204"/>
                  <a:ea typeface="+mn-ea"/>
                  <a:cs typeface="Calibri" panose="020F0502020204030204" pitchFamily="34" charset="0"/>
                </a:rPr>
                <a:t>Online survey of 1885 respondents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kern="0" dirty="0">
                  <a:latin typeface="Calibri" panose="020F0502020204030204"/>
                  <a:cs typeface="Calibri" panose="020F0502020204030204" pitchFamily="34" charset="0"/>
                </a:rPr>
                <a:t>Included general</a:t>
              </a:r>
              <a:r>
                <a:rPr kumimoji="0" lang="en-US" b="0" i="0" u="none" strike="noStrike" kern="0" cap="none" spc="0" normalizeH="0" baseline="0" noProof="0" dirty="0">
                  <a:ln>
                    <a:noFill/>
                  </a:ln>
                  <a:effectLst/>
                  <a:uLnTx/>
                  <a:uFillTx/>
                  <a:latin typeface="Calibri" panose="020F0502020204030204"/>
                  <a:ea typeface="+mn-ea"/>
                  <a:cs typeface="Calibri" panose="020F0502020204030204" pitchFamily="34" charset="0"/>
                </a:rPr>
                <a:t> population and target groups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0" cap="none" spc="0" normalizeH="0" baseline="0" noProof="0" dirty="0">
                  <a:ln>
                    <a:noFill/>
                  </a:ln>
                  <a:effectLst/>
                  <a:uLnTx/>
                  <a:uFillTx/>
                  <a:latin typeface="Calibri" panose="020F0502020204030204"/>
                  <a:ea typeface="+mn-ea"/>
                  <a:cs typeface="Calibri" panose="020F0502020204030204" pitchFamily="34" charset="0"/>
                </a:rPr>
                <a:t>Across national geography</a:t>
              </a:r>
              <a:endParaRPr kumimoji="0" lang="en-US" sz="2000" b="0" i="0" u="none" strike="noStrike" kern="0" cap="none" spc="0" normalizeH="0" baseline="0" noProof="0" dirty="0">
                <a:ln>
                  <a:noFill/>
                </a:ln>
                <a:effectLst/>
                <a:uLnTx/>
                <a:uFillTx/>
                <a:latin typeface="Calibri" panose="020F0502020204030204"/>
                <a:ea typeface="+mn-ea"/>
                <a:cs typeface="Calibri" panose="020F0502020204030204" pitchFamily="34" charset="0"/>
              </a:endParaRPr>
            </a:p>
          </p:txBody>
        </p:sp>
      </p:grpSp>
      <p:sp>
        <p:nvSpPr>
          <p:cNvPr id="8" name="Striped Right Arrow 9">
            <a:extLst>
              <a:ext uri="{FF2B5EF4-FFF2-40B4-BE49-F238E27FC236}">
                <a16:creationId xmlns:a16="http://schemas.microsoft.com/office/drawing/2014/main" id="{5AA406CB-FF56-479B-8DB6-E02EA563D380}"/>
              </a:ext>
            </a:extLst>
          </p:cNvPr>
          <p:cNvSpPr/>
          <p:nvPr/>
        </p:nvSpPr>
        <p:spPr>
          <a:xfrm>
            <a:off x="4479611" y="1267766"/>
            <a:ext cx="3246121" cy="670923"/>
          </a:xfrm>
          <a:prstGeom prst="stripedRightArrow">
            <a:avLst/>
          </a:prstGeom>
          <a:solidFill>
            <a:srgbClr val="6A737B"/>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Neutraface2TextTT Book"/>
              <a:ea typeface="+mn-ea"/>
              <a:cs typeface="+mn-cs"/>
            </a:endParaRPr>
          </a:p>
        </p:txBody>
      </p:sp>
      <p:pic>
        <p:nvPicPr>
          <p:cNvPr id="9" name="Picture 8">
            <a:extLst>
              <a:ext uri="{FF2B5EF4-FFF2-40B4-BE49-F238E27FC236}">
                <a16:creationId xmlns:a16="http://schemas.microsoft.com/office/drawing/2014/main" id="{82C5B8C3-11B0-4A93-A268-584BF174430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764504" y="1237309"/>
            <a:ext cx="814690" cy="731836"/>
          </a:xfrm>
          <a:prstGeom prst="rect">
            <a:avLst/>
          </a:prstGeom>
        </p:spPr>
      </p:pic>
      <p:pic>
        <p:nvPicPr>
          <p:cNvPr id="10" name="Picture 9">
            <a:extLst>
              <a:ext uri="{FF2B5EF4-FFF2-40B4-BE49-F238E27FC236}">
                <a16:creationId xmlns:a16="http://schemas.microsoft.com/office/drawing/2014/main" id="{6794431B-F86A-49B7-BCAD-B4FA6780F85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636341" y="1220677"/>
            <a:ext cx="818761" cy="765101"/>
          </a:xfrm>
          <a:prstGeom prst="rect">
            <a:avLst/>
          </a:prstGeom>
        </p:spPr>
      </p:pic>
      <p:sp>
        <p:nvSpPr>
          <p:cNvPr id="11" name="TextBox 10">
            <a:extLst>
              <a:ext uri="{FF2B5EF4-FFF2-40B4-BE49-F238E27FC236}">
                <a16:creationId xmlns:a16="http://schemas.microsoft.com/office/drawing/2014/main" id="{9F940BA2-43D3-44D1-8F4A-3A24457FF032}"/>
              </a:ext>
            </a:extLst>
          </p:cNvPr>
          <p:cNvSpPr txBox="1"/>
          <p:nvPr/>
        </p:nvSpPr>
        <p:spPr>
          <a:xfrm>
            <a:off x="1864087" y="5841957"/>
            <a:ext cx="2615524" cy="423449"/>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96D6"/>
                </a:solidFill>
                <a:effectLst/>
                <a:uLnTx/>
                <a:uFillTx/>
                <a:latin typeface="Calibri" panose="020F0502020204030204"/>
                <a:ea typeface="+mn-ea"/>
                <a:cs typeface="Calibri" panose="020F0502020204030204" pitchFamily="34" charset="0"/>
              </a:rPr>
              <a:t>November – December 2018</a:t>
            </a:r>
          </a:p>
        </p:txBody>
      </p:sp>
      <p:sp>
        <p:nvSpPr>
          <p:cNvPr id="12" name="TextBox 11">
            <a:extLst>
              <a:ext uri="{FF2B5EF4-FFF2-40B4-BE49-F238E27FC236}">
                <a16:creationId xmlns:a16="http://schemas.microsoft.com/office/drawing/2014/main" id="{4EAC4E28-6C53-4C26-BA6E-61E8F5A18AC2}"/>
              </a:ext>
            </a:extLst>
          </p:cNvPr>
          <p:cNvSpPr txBox="1"/>
          <p:nvPr/>
        </p:nvSpPr>
        <p:spPr>
          <a:xfrm>
            <a:off x="7994482" y="5841957"/>
            <a:ext cx="2054986" cy="423449"/>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96D6"/>
                </a:solidFill>
                <a:effectLst/>
                <a:uLnTx/>
                <a:uFillTx/>
                <a:latin typeface="Calibri" panose="020F0502020204030204"/>
                <a:ea typeface="+mn-ea"/>
                <a:cs typeface="Calibri" panose="020F0502020204030204" pitchFamily="34" charset="0"/>
              </a:rPr>
              <a:t>January – March 2019</a:t>
            </a:r>
          </a:p>
        </p:txBody>
      </p:sp>
      <p:grpSp>
        <p:nvGrpSpPr>
          <p:cNvPr id="13" name="Group 12">
            <a:extLst>
              <a:ext uri="{FF2B5EF4-FFF2-40B4-BE49-F238E27FC236}">
                <a16:creationId xmlns:a16="http://schemas.microsoft.com/office/drawing/2014/main" id="{D85D31CB-32D4-406B-A350-5A33EB23F808}"/>
              </a:ext>
            </a:extLst>
          </p:cNvPr>
          <p:cNvGrpSpPr/>
          <p:nvPr/>
        </p:nvGrpSpPr>
        <p:grpSpPr>
          <a:xfrm>
            <a:off x="1254568" y="2247681"/>
            <a:ext cx="3834562" cy="3610213"/>
            <a:chOff x="-111381" y="2339191"/>
            <a:chExt cx="3017114" cy="3610213"/>
          </a:xfrm>
        </p:grpSpPr>
        <p:sp>
          <p:nvSpPr>
            <p:cNvPr id="14" name="Rounded Rectangle 7">
              <a:extLst>
                <a:ext uri="{FF2B5EF4-FFF2-40B4-BE49-F238E27FC236}">
                  <a16:creationId xmlns:a16="http://schemas.microsoft.com/office/drawing/2014/main" id="{9538BE8B-635A-4E49-B1E4-A3D0D5224811}"/>
                </a:ext>
              </a:extLst>
            </p:cNvPr>
            <p:cNvSpPr/>
            <p:nvPr/>
          </p:nvSpPr>
          <p:spPr>
            <a:xfrm>
              <a:off x="-111381" y="2339191"/>
              <a:ext cx="3017114" cy="3610213"/>
            </a:xfrm>
            <a:prstGeom prst="roundRect">
              <a:avLst/>
            </a:prstGeom>
            <a:solidFill>
              <a:schemeClr val="bg1">
                <a:lumMod val="85000"/>
              </a:schemeClr>
            </a:solidFill>
            <a:ln w="285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546A"/>
                </a:solidFill>
                <a:effectLst/>
                <a:uLnTx/>
                <a:uFillTx/>
                <a:latin typeface="Neutraface2TextTT Book"/>
                <a:ea typeface="+mn-ea"/>
                <a:cs typeface="+mn-cs"/>
              </a:endParaRPr>
            </a:p>
          </p:txBody>
        </p:sp>
        <p:sp>
          <p:nvSpPr>
            <p:cNvPr id="15" name="TextBox 14">
              <a:extLst>
                <a:ext uri="{FF2B5EF4-FFF2-40B4-BE49-F238E27FC236}">
                  <a16:creationId xmlns:a16="http://schemas.microsoft.com/office/drawing/2014/main" id="{9DB6A5AA-398D-4A87-9257-EEFA21F3F080}"/>
                </a:ext>
              </a:extLst>
            </p:cNvPr>
            <p:cNvSpPr txBox="1"/>
            <p:nvPr/>
          </p:nvSpPr>
          <p:spPr>
            <a:xfrm>
              <a:off x="-39370" y="2440069"/>
              <a:ext cx="2873093" cy="3031599"/>
            </a:xfrm>
            <a:prstGeom prst="rect">
              <a:avLst/>
            </a:prstGeom>
            <a:noFill/>
          </p:spPr>
          <p:txBody>
            <a:bodyPr wrap="square" lIns="45720" rIns="45720" rtlCol="0">
              <a:spAutoFit/>
            </a:bodyPr>
            <a:lstStyle/>
            <a:p>
              <a:pPr marL="0" marR="0" lvl="0" indent="0" algn="ctr" defTabSz="914400" rtl="0" eaLnBrk="1" fontAlgn="auto" latinLnBrk="0" hangingPunct="1">
                <a:lnSpc>
                  <a:spcPct val="100000"/>
                </a:lnSpc>
                <a:spcBef>
                  <a:spcPts val="0"/>
                </a:spcBef>
                <a:buClrTx/>
                <a:buSzTx/>
                <a:buFontTx/>
                <a:buNone/>
                <a:tabLst/>
                <a:defRPr/>
              </a:pPr>
              <a:r>
                <a:rPr kumimoji="0" lang="en-US" sz="2000" b="1" i="0" u="none" strike="noStrike" kern="0" cap="none" spc="0" normalizeH="0" baseline="0" noProof="0" dirty="0">
                  <a:ln>
                    <a:noFill/>
                  </a:ln>
                  <a:solidFill>
                    <a:srgbClr val="44546A"/>
                  </a:solidFill>
                  <a:effectLst/>
                  <a:uLnTx/>
                  <a:uFillTx/>
                  <a:latin typeface="Calibri" panose="020F0502020204030204"/>
                  <a:ea typeface="+mn-ea"/>
                  <a:cs typeface="Calibri" panose="020F0502020204030204" pitchFamily="34" charset="0"/>
                </a:rPr>
                <a:t>Qualitative</a:t>
              </a:r>
              <a:endParaRPr lang="en-US" sz="2400" b="1" kern="0" dirty="0">
                <a:solidFill>
                  <a:srgbClr val="44546A"/>
                </a:solidFill>
                <a:latin typeface="Calibri" panose="020F0502020204030204"/>
                <a:cs typeface="Calibri" panose="020F0502020204030204" pitchFamily="34" charset="0"/>
              </a:endParaRPr>
            </a:p>
            <a:p>
              <a:pPr marR="0" lvl="0" algn="l" defTabSz="914400" rtl="0" eaLnBrk="1" fontAlgn="auto" latinLnBrk="0" hangingPunct="1">
                <a:lnSpc>
                  <a:spcPct val="100000"/>
                </a:lnSpc>
                <a:spcBef>
                  <a:spcPts val="0"/>
                </a:spcBef>
                <a:buClrTx/>
                <a:buSzTx/>
                <a:tabLst/>
                <a:defRPr/>
              </a:pPr>
              <a:endParaRPr kumimoji="0" lang="en-US" sz="2000" b="0" i="0" u="none" strike="noStrike" kern="0" cap="none" spc="0" normalizeH="0" baseline="0" noProof="0" dirty="0">
                <a:ln>
                  <a:noFill/>
                </a:ln>
                <a:solidFill>
                  <a:srgbClr val="44546A"/>
                </a:solidFill>
                <a:effectLst/>
                <a:uLnTx/>
                <a:uFillTx/>
                <a:latin typeface="Calibri" panose="020F0502020204030204"/>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0" cap="none" spc="0" normalizeH="0" baseline="0" noProof="0" dirty="0">
                  <a:ln>
                    <a:noFill/>
                  </a:ln>
                  <a:effectLst/>
                  <a:uLnTx/>
                  <a:uFillTx/>
                  <a:latin typeface="Calibri" panose="020F0502020204030204"/>
                  <a:ea typeface="+mn-ea"/>
                  <a:cs typeface="Calibri" panose="020F0502020204030204" pitchFamily="34" charset="0"/>
                </a:rPr>
                <a:t>8 focus groups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0" cap="none" spc="0" normalizeH="0" baseline="0" noProof="0" dirty="0">
                  <a:ln>
                    <a:noFill/>
                  </a:ln>
                  <a:effectLst/>
                  <a:uLnTx/>
                  <a:uFillTx/>
                  <a:latin typeface="Calibri" panose="020F0502020204030204"/>
                  <a:ea typeface="+mn-ea"/>
                  <a:cs typeface="Calibri" panose="020F0502020204030204" pitchFamily="34" charset="0"/>
                </a:rPr>
                <a:t>Segmented by race/ethnicity, gender, and age</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0" cap="none" spc="0" normalizeH="0" baseline="0" noProof="0" dirty="0">
                  <a:ln>
                    <a:noFill/>
                  </a:ln>
                  <a:effectLst/>
                  <a:uLnTx/>
                  <a:uFillTx/>
                  <a:latin typeface="Calibri" panose="020F0502020204030204"/>
                  <a:ea typeface="+mn-ea"/>
                  <a:cs typeface="Calibri" panose="020F0502020204030204" pitchFamily="34" charset="0"/>
                </a:rPr>
                <a:t>Diverse geographies:</a:t>
              </a:r>
            </a:p>
            <a:p>
              <a:pPr marL="800100" lvl="1" indent="-342900">
                <a:spcAft>
                  <a:spcPts val="600"/>
                </a:spcAft>
                <a:buFont typeface="Arial" panose="020B0604020202020204" pitchFamily="34" charset="0"/>
                <a:buChar char="•"/>
                <a:defRPr/>
              </a:pPr>
              <a:r>
                <a:rPr kumimoji="0" lang="en-US" b="0" i="0" u="none" strike="noStrike" kern="0" cap="none" spc="0" normalizeH="0" baseline="0" noProof="0" dirty="0">
                  <a:ln>
                    <a:noFill/>
                  </a:ln>
                  <a:effectLst/>
                  <a:uLnTx/>
                  <a:uFillTx/>
                  <a:latin typeface="Calibri" panose="020F0502020204030204"/>
                  <a:ea typeface="+mn-ea"/>
                  <a:cs typeface="Calibri" panose="020F0502020204030204" pitchFamily="34" charset="0"/>
                </a:rPr>
                <a:t>Ft. Lauderdale, FL (suburban)</a:t>
              </a:r>
            </a:p>
            <a:p>
              <a:pPr marL="800100" lvl="1" indent="-342900">
                <a:spcAft>
                  <a:spcPts val="600"/>
                </a:spcAft>
                <a:buFont typeface="Arial" panose="020B0604020202020204" pitchFamily="34" charset="0"/>
                <a:buChar char="•"/>
                <a:defRPr/>
              </a:pPr>
              <a:r>
                <a:rPr kumimoji="0" lang="en-US" b="0" i="0" u="none" strike="noStrike" kern="0" cap="none" spc="0" normalizeH="0" baseline="0" noProof="0" dirty="0">
                  <a:ln>
                    <a:noFill/>
                  </a:ln>
                  <a:effectLst/>
                  <a:uLnTx/>
                  <a:uFillTx/>
                  <a:latin typeface="Calibri" panose="020F0502020204030204"/>
                  <a:ea typeface="+mn-ea"/>
                  <a:cs typeface="Calibri" panose="020F0502020204030204" pitchFamily="34" charset="0"/>
                </a:rPr>
                <a:t>New Cumberland, PA (rural)</a:t>
              </a:r>
            </a:p>
            <a:p>
              <a:pPr marL="800100" lvl="1" indent="-342900">
                <a:spcAft>
                  <a:spcPts val="600"/>
                </a:spcAft>
                <a:buFont typeface="Arial" panose="020B0604020202020204" pitchFamily="34" charset="0"/>
                <a:buChar char="•"/>
                <a:defRPr/>
              </a:pPr>
              <a:r>
                <a:rPr kumimoji="0" lang="en-US" b="0" i="0" u="none" strike="noStrike" kern="0" cap="none" spc="0" normalizeH="0" baseline="0" noProof="0" dirty="0">
                  <a:ln>
                    <a:noFill/>
                  </a:ln>
                  <a:effectLst/>
                  <a:uLnTx/>
                  <a:uFillTx/>
                  <a:latin typeface="Calibri" panose="020F0502020204030204"/>
                  <a:ea typeface="+mn-ea"/>
                  <a:cs typeface="Calibri" panose="020F0502020204030204" pitchFamily="34" charset="0"/>
                </a:rPr>
                <a:t>Chicago, IL (urban)</a:t>
              </a:r>
              <a:endParaRPr kumimoji="0" lang="en-US" sz="2000" b="0" i="0" u="none" strike="noStrike" kern="0" cap="none" spc="0" normalizeH="0" baseline="0" noProof="0" dirty="0">
                <a:ln>
                  <a:noFill/>
                </a:ln>
                <a:effectLst/>
                <a:uLnTx/>
                <a:uFillTx/>
                <a:latin typeface="Calibri" panose="020F0502020204030204"/>
                <a:ea typeface="+mn-ea"/>
                <a:cs typeface="Calibri" panose="020F0502020204030204" pitchFamily="34" charset="0"/>
              </a:endParaRPr>
            </a:p>
          </p:txBody>
        </p:sp>
      </p:grpSp>
    </p:spTree>
    <p:extLst>
      <p:ext uri="{BB962C8B-B14F-4D97-AF65-F5344CB8AC3E}">
        <p14:creationId xmlns:p14="http://schemas.microsoft.com/office/powerpoint/2010/main" val="2847299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7665" y="2766220"/>
            <a:ext cx="8055260" cy="1325563"/>
          </a:xfrm>
        </p:spPr>
        <p:txBody>
          <a:bodyPr/>
          <a:lstStyle/>
          <a:p>
            <a:r>
              <a:rPr lang="en-US" dirty="0">
                <a:latin typeface="+mj-lt"/>
              </a:rPr>
              <a:t>Perception of Careers, Education, and Training</a:t>
            </a:r>
          </a:p>
        </p:txBody>
      </p:sp>
    </p:spTree>
    <p:extLst>
      <p:ext uri="{BB962C8B-B14F-4D97-AF65-F5344CB8AC3E}">
        <p14:creationId xmlns:p14="http://schemas.microsoft.com/office/powerpoint/2010/main" val="2320444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99A66723-6F01-4352-AC12-B0875A389981}"/>
              </a:ext>
            </a:extLst>
          </p:cNvPr>
          <p:cNvSpPr txBox="1">
            <a:spLocks/>
          </p:cNvSpPr>
          <p:nvPr/>
        </p:nvSpPr>
        <p:spPr>
          <a:xfrm>
            <a:off x="838199" y="365125"/>
            <a:ext cx="9913020" cy="96840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tx2"/>
                </a:solidFill>
              </a:rPr>
              <a:t>Age and Employment Status Influence Feelings Toward Current Job Situation</a:t>
            </a:r>
            <a:endParaRPr lang="en-US" sz="3600" dirty="0">
              <a:solidFill>
                <a:schemeClr val="tx2"/>
              </a:solidFill>
            </a:endParaRPr>
          </a:p>
        </p:txBody>
      </p:sp>
      <p:sp>
        <p:nvSpPr>
          <p:cNvPr id="27" name="Rectangle: Rounded Corners 10">
            <a:extLst>
              <a:ext uri="{FF2B5EF4-FFF2-40B4-BE49-F238E27FC236}">
                <a16:creationId xmlns:a16="http://schemas.microsoft.com/office/drawing/2014/main" id="{17310B10-EC40-4AF1-AF83-CDE360E44EC4}"/>
              </a:ext>
            </a:extLst>
          </p:cNvPr>
          <p:cNvSpPr/>
          <p:nvPr/>
        </p:nvSpPr>
        <p:spPr>
          <a:xfrm>
            <a:off x="6695936" y="2094831"/>
            <a:ext cx="2354262" cy="2538838"/>
          </a:xfrm>
          <a:prstGeom prst="roundRect">
            <a:avLst/>
          </a:prstGeom>
          <a:solidFill>
            <a:srgbClr val="E1E3E5"/>
          </a:solidFill>
          <a:ln w="19050" cap="flat" cmpd="sng" algn="ctr">
            <a:noFill/>
            <a:prstDash val="solid"/>
          </a:ln>
          <a:effectLst/>
        </p:spPr>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Grateful (17%)</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Comfortable (18%)</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Stressed</a:t>
            </a:r>
            <a:r>
              <a:rPr kumimoji="0" lang="en-US" sz="1700" b="0"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 (39%)</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Frustrated</a:t>
            </a:r>
            <a:r>
              <a:rPr kumimoji="0" lang="en-US" sz="1700" b="0"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 (35%)</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Disappointed (28%)</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Hopeful (20%) </a:t>
            </a:r>
          </a:p>
        </p:txBody>
      </p:sp>
      <p:sp>
        <p:nvSpPr>
          <p:cNvPr id="28" name="Rectangle: Rounded Corners 9">
            <a:extLst>
              <a:ext uri="{FF2B5EF4-FFF2-40B4-BE49-F238E27FC236}">
                <a16:creationId xmlns:a16="http://schemas.microsoft.com/office/drawing/2014/main" id="{60B1DF5F-1A98-41D3-9596-B9E9DC496C34}"/>
              </a:ext>
            </a:extLst>
          </p:cNvPr>
          <p:cNvSpPr/>
          <p:nvPr/>
        </p:nvSpPr>
        <p:spPr>
          <a:xfrm>
            <a:off x="838200" y="2109360"/>
            <a:ext cx="2334302" cy="2538839"/>
          </a:xfrm>
          <a:prstGeom prst="roundRect">
            <a:avLst/>
          </a:prstGeom>
          <a:solidFill>
            <a:srgbClr val="E1E3E5"/>
          </a:solidFill>
          <a:ln w="19050" cap="flat" cmpd="sng" algn="ctr">
            <a:noFill/>
            <a:prstDash val="solid"/>
          </a:ln>
          <a:effectLst/>
        </p:spPr>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Grateful (30%)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Comfortable (25%)</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Stressed</a:t>
            </a:r>
            <a:r>
              <a:rPr kumimoji="0" lang="en-US" sz="1700" b="0"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 (26%)</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Frustrated</a:t>
            </a:r>
            <a:r>
              <a:rPr kumimoji="0" lang="en-US" sz="1700" b="0"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 (23%)</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Disappointed (17%)</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Hopeful (16%)</a:t>
            </a:r>
          </a:p>
        </p:txBody>
      </p:sp>
      <p:sp>
        <p:nvSpPr>
          <p:cNvPr id="29" name="Rectangle: Rounded Corners 20">
            <a:extLst>
              <a:ext uri="{FF2B5EF4-FFF2-40B4-BE49-F238E27FC236}">
                <a16:creationId xmlns:a16="http://schemas.microsoft.com/office/drawing/2014/main" id="{D420D388-690B-4681-8C50-6195FDB95630}"/>
              </a:ext>
            </a:extLst>
          </p:cNvPr>
          <p:cNvSpPr/>
          <p:nvPr/>
        </p:nvSpPr>
        <p:spPr>
          <a:xfrm>
            <a:off x="9694895" y="2109361"/>
            <a:ext cx="2334302" cy="2524308"/>
          </a:xfrm>
          <a:prstGeom prst="roundRect">
            <a:avLst/>
          </a:prstGeom>
          <a:solidFill>
            <a:srgbClr val="E1E3E5"/>
          </a:solidFill>
          <a:ln w="19050" cap="flat" cmpd="sng" algn="ctr">
            <a:noFill/>
            <a:prstDash val="solid"/>
          </a:ln>
          <a:effectLst/>
        </p:spPr>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Grateful</a:t>
            </a:r>
            <a:r>
              <a:rPr kumimoji="0" lang="en-US" sz="1700" b="0"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 (22%)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Comfortable</a:t>
            </a:r>
            <a:r>
              <a:rPr kumimoji="0" lang="en-US" sz="1700" b="0"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 (31%)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Stressed (21%)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Frustrated (18%)</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Disappointed (15%)</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Hopeful (19%)</a:t>
            </a:r>
          </a:p>
        </p:txBody>
      </p:sp>
      <p:sp>
        <p:nvSpPr>
          <p:cNvPr id="30" name="Rectangular Callout 38">
            <a:extLst>
              <a:ext uri="{FF2B5EF4-FFF2-40B4-BE49-F238E27FC236}">
                <a16:creationId xmlns:a16="http://schemas.microsoft.com/office/drawing/2014/main" id="{D13A720E-7C59-48EE-B955-360B490E2E0A}"/>
              </a:ext>
            </a:extLst>
          </p:cNvPr>
          <p:cNvSpPr/>
          <p:nvPr/>
        </p:nvSpPr>
        <p:spPr>
          <a:xfrm>
            <a:off x="7700087" y="5126578"/>
            <a:ext cx="3051132" cy="1249482"/>
          </a:xfrm>
          <a:prstGeom prst="wedgeRectCallout">
            <a:avLst>
              <a:gd name="adj1" fmla="val -32078"/>
              <a:gd name="adj2" fmla="val -78863"/>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44546A"/>
                </a:solidFill>
                <a:effectLst/>
                <a:uLnTx/>
                <a:uFillTx/>
                <a:latin typeface="Calibri" panose="020F0502020204030204"/>
                <a:ea typeface="+mn-ea"/>
                <a:cs typeface="Calibri" panose="020F0502020204030204" pitchFamily="34" charset="0"/>
              </a:rPr>
              <a:t>Right now I am helping my mom pay her bills, so </a:t>
            </a:r>
            <a:r>
              <a:rPr kumimoji="0" lang="en-US" sz="1400" b="1" i="1" u="none" strike="noStrike" kern="1200" cap="none" spc="0" normalizeH="0" baseline="0" noProof="0" dirty="0">
                <a:ln>
                  <a:noFill/>
                </a:ln>
                <a:solidFill>
                  <a:srgbClr val="44546A"/>
                </a:solidFill>
                <a:effectLst/>
                <a:uLnTx/>
                <a:uFillTx/>
                <a:latin typeface="Calibri" panose="020F0502020204030204"/>
                <a:ea typeface="+mn-ea"/>
                <a:cs typeface="Calibri" panose="020F0502020204030204" pitchFamily="34" charset="0"/>
              </a:rPr>
              <a:t>I can't just quit that job</a:t>
            </a:r>
            <a:r>
              <a:rPr kumimoji="0" lang="en-US" sz="1400" b="0" i="1" u="none" strike="noStrike" kern="1200" cap="none" spc="0" normalizeH="0" baseline="0" noProof="0" dirty="0">
                <a:ln>
                  <a:noFill/>
                </a:ln>
                <a:solidFill>
                  <a:srgbClr val="44546A"/>
                </a:solidFill>
                <a:effectLst/>
                <a:uLnTx/>
                <a:uFillTx/>
                <a:latin typeface="Calibri" panose="020F0502020204030204"/>
                <a:ea typeface="+mn-ea"/>
                <a:cs typeface="Calibri" panose="020F0502020204030204" pitchFamily="34" charset="0"/>
              </a:rPr>
              <a:t>. She’s relying on me.</a:t>
            </a:r>
            <a:endParaRPr kumimoji="0" lang="en-US" sz="1400" b="1" i="1" u="none" strike="noStrike" kern="1200" cap="none" spc="0" normalizeH="0" baseline="0" noProof="0" dirty="0">
              <a:ln>
                <a:noFill/>
              </a:ln>
              <a:solidFill>
                <a:srgbClr val="44546A"/>
              </a:solidFill>
              <a:effectLst/>
              <a:uLnTx/>
              <a:uFillTx/>
              <a:latin typeface="Calibri" panose="020F0502020204030204"/>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44546A"/>
                </a:solidFill>
                <a:effectLst/>
                <a:uLnTx/>
                <a:uFillTx/>
                <a:latin typeface="Calibri" panose="020F0502020204030204"/>
                <a:ea typeface="+mn-ea"/>
                <a:cs typeface="Calibri" panose="020F0502020204030204" pitchFamily="34" charset="0"/>
              </a:rPr>
              <a:t>– Opportunity youth (New Cumberland, PA)</a:t>
            </a:r>
            <a:endParaRPr kumimoji="0" lang="en-US" sz="14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31" name="Rectangular Callout 38">
            <a:extLst>
              <a:ext uri="{FF2B5EF4-FFF2-40B4-BE49-F238E27FC236}">
                <a16:creationId xmlns:a16="http://schemas.microsoft.com/office/drawing/2014/main" id="{DB6CD8E9-0CC2-4C3F-84B2-74DAE1076AB5}"/>
              </a:ext>
            </a:extLst>
          </p:cNvPr>
          <p:cNvSpPr/>
          <p:nvPr/>
        </p:nvSpPr>
        <p:spPr>
          <a:xfrm>
            <a:off x="1262173" y="5058295"/>
            <a:ext cx="5603063" cy="1523480"/>
          </a:xfrm>
          <a:prstGeom prst="wedgeRectCallout">
            <a:avLst>
              <a:gd name="adj1" fmla="val -34413"/>
              <a:gd name="adj2" fmla="val -67979"/>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tx2"/>
                </a:solidFill>
                <a:effectLst/>
                <a:uLnTx/>
                <a:uFillTx/>
                <a:latin typeface="Calibri" panose="020F0502020204030204"/>
                <a:ea typeface="+mn-ea"/>
                <a:cs typeface="Calibri" panose="020F0502020204030204" pitchFamily="34" charset="0"/>
              </a:rPr>
              <a:t> I'll find myself jumping from job to job to job a lot because of the pay. But, good paying doesn't always mean good work. Because I will get the job and literally be miserable the whole time I'm there. So I end up leaving the job and then I get another job and that's even worse. So, </a:t>
            </a:r>
            <a:r>
              <a:rPr kumimoji="0" lang="en-US" sz="1400" b="1" i="1" u="none" strike="noStrike" kern="1200" cap="none" spc="0" normalizeH="0" baseline="0" noProof="0" dirty="0">
                <a:ln>
                  <a:noFill/>
                </a:ln>
                <a:solidFill>
                  <a:schemeClr val="tx2"/>
                </a:solidFill>
                <a:effectLst/>
                <a:uLnTx/>
                <a:uFillTx/>
                <a:latin typeface="Calibri" panose="020F0502020204030204"/>
                <a:ea typeface="+mn-ea"/>
                <a:cs typeface="Calibri" panose="020F0502020204030204" pitchFamily="34" charset="0"/>
              </a:rPr>
              <a:t>it's just like bouncing from job to job to job. I'm just tired of doing it</a:t>
            </a:r>
            <a:r>
              <a:rPr kumimoji="0" lang="en-US" sz="1400" b="0" i="1" u="none" strike="noStrike" kern="1200" cap="none" spc="0" normalizeH="0" baseline="0" noProof="0" dirty="0">
                <a:ln>
                  <a:noFill/>
                </a:ln>
                <a:solidFill>
                  <a:schemeClr val="tx2"/>
                </a:solidFill>
                <a:effectLst/>
                <a:uLnTx/>
                <a:uFillTx/>
                <a:latin typeface="Calibri" panose="020F0502020204030204"/>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tx2"/>
                </a:solidFill>
                <a:effectLst/>
                <a:uLnTx/>
                <a:uFillTx/>
                <a:latin typeface="Calibri" panose="020F0502020204030204"/>
                <a:ea typeface="+mn-ea"/>
                <a:cs typeface="Calibri" panose="020F0502020204030204" pitchFamily="34" charset="0"/>
              </a:rPr>
              <a:t>– </a:t>
            </a:r>
            <a:r>
              <a:rPr lang="en-US" sz="1400" i="1" dirty="0">
                <a:solidFill>
                  <a:schemeClr val="tx2"/>
                </a:solidFill>
                <a:latin typeface="Calibri" panose="020F0502020204030204"/>
                <a:cs typeface="Calibri" panose="020F0502020204030204" pitchFamily="34" charset="0"/>
              </a:rPr>
              <a:t>U</a:t>
            </a:r>
            <a:r>
              <a:rPr kumimoji="0" lang="en-US" sz="1400" b="0" i="1" u="none" strike="noStrike" kern="1200" cap="none" spc="0" normalizeH="0" baseline="0" noProof="0" dirty="0" err="1">
                <a:ln>
                  <a:noFill/>
                </a:ln>
                <a:solidFill>
                  <a:schemeClr val="tx2"/>
                </a:solidFill>
                <a:effectLst/>
                <a:uLnTx/>
                <a:uFillTx/>
                <a:latin typeface="Calibri" panose="020F0502020204030204"/>
                <a:ea typeface="+mn-ea"/>
                <a:cs typeface="Calibri" panose="020F0502020204030204" pitchFamily="34" charset="0"/>
              </a:rPr>
              <a:t>nderemployed</a:t>
            </a:r>
            <a:r>
              <a:rPr kumimoji="0" lang="en-US" sz="1400" b="0" i="1" u="none" strike="noStrike" kern="1200" cap="none" spc="0" normalizeH="0" baseline="0" noProof="0" dirty="0">
                <a:ln>
                  <a:noFill/>
                </a:ln>
                <a:solidFill>
                  <a:schemeClr val="tx2"/>
                </a:solidFill>
                <a:effectLst/>
                <a:uLnTx/>
                <a:uFillTx/>
                <a:latin typeface="Calibri" panose="020F0502020204030204"/>
                <a:ea typeface="+mn-ea"/>
                <a:cs typeface="Calibri" panose="020F0502020204030204" pitchFamily="34" charset="0"/>
              </a:rPr>
              <a:t> women (Chicago, IL)</a:t>
            </a:r>
          </a:p>
        </p:txBody>
      </p:sp>
      <p:sp>
        <p:nvSpPr>
          <p:cNvPr id="50" name="Rectangle 49">
            <a:extLst>
              <a:ext uri="{FF2B5EF4-FFF2-40B4-BE49-F238E27FC236}">
                <a16:creationId xmlns:a16="http://schemas.microsoft.com/office/drawing/2014/main" id="{1424572A-28F6-4A89-9044-98134CD1760A}"/>
              </a:ext>
            </a:extLst>
          </p:cNvPr>
          <p:cNvSpPr/>
          <p:nvPr/>
        </p:nvSpPr>
        <p:spPr>
          <a:xfrm>
            <a:off x="541344" y="1642642"/>
            <a:ext cx="411906" cy="298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C2DE594E-9EAD-4A41-845C-93929B36CA33}"/>
              </a:ext>
            </a:extLst>
          </p:cNvPr>
          <p:cNvGrpSpPr/>
          <p:nvPr/>
        </p:nvGrpSpPr>
        <p:grpSpPr>
          <a:xfrm>
            <a:off x="489338" y="1429771"/>
            <a:ext cx="2620120" cy="558366"/>
            <a:chOff x="1736148" y="2577146"/>
            <a:chExt cx="2620120" cy="558366"/>
          </a:xfrm>
        </p:grpSpPr>
        <p:sp>
          <p:nvSpPr>
            <p:cNvPr id="34" name="TextBox 33">
              <a:extLst>
                <a:ext uri="{FF2B5EF4-FFF2-40B4-BE49-F238E27FC236}">
                  <a16:creationId xmlns:a16="http://schemas.microsoft.com/office/drawing/2014/main" id="{D58BBEA4-222C-45F4-B991-C8F608834653}"/>
                </a:ext>
              </a:extLst>
            </p:cNvPr>
            <p:cNvSpPr txBox="1"/>
            <p:nvPr/>
          </p:nvSpPr>
          <p:spPr>
            <a:xfrm>
              <a:off x="2148054" y="2679357"/>
              <a:ext cx="2208214" cy="391597"/>
            </a:xfrm>
            <a:prstGeom prst="roundRect">
              <a:avLst/>
            </a:prstGeom>
            <a:noFill/>
            <a:ln w="1905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rPr>
                <a:t>Underemployed Adults</a:t>
              </a:r>
            </a:p>
          </p:txBody>
        </p:sp>
        <p:pic>
          <p:nvPicPr>
            <p:cNvPr id="35" name="Graphic 34" descr="User">
              <a:extLst>
                <a:ext uri="{FF2B5EF4-FFF2-40B4-BE49-F238E27FC236}">
                  <a16:creationId xmlns:a16="http://schemas.microsoft.com/office/drawing/2014/main" id="{2E4041AF-456A-4DA9-9999-7D9598AE5D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6148" y="2577146"/>
              <a:ext cx="558366" cy="558366"/>
            </a:xfrm>
            <a:prstGeom prst="rect">
              <a:avLst/>
            </a:prstGeom>
          </p:spPr>
        </p:pic>
      </p:grpSp>
      <p:grpSp>
        <p:nvGrpSpPr>
          <p:cNvPr id="36" name="Group 35">
            <a:extLst>
              <a:ext uri="{FF2B5EF4-FFF2-40B4-BE49-F238E27FC236}">
                <a16:creationId xmlns:a16="http://schemas.microsoft.com/office/drawing/2014/main" id="{749D9363-61D1-4F7E-AE19-877F5477CE2E}"/>
              </a:ext>
            </a:extLst>
          </p:cNvPr>
          <p:cNvGrpSpPr/>
          <p:nvPr/>
        </p:nvGrpSpPr>
        <p:grpSpPr>
          <a:xfrm>
            <a:off x="3704559" y="1416172"/>
            <a:ext cx="2385996" cy="558366"/>
            <a:chOff x="1736148" y="2577146"/>
            <a:chExt cx="2385996" cy="558366"/>
          </a:xfrm>
        </p:grpSpPr>
        <p:sp>
          <p:nvSpPr>
            <p:cNvPr id="37" name="Rectangle 36">
              <a:extLst>
                <a:ext uri="{FF2B5EF4-FFF2-40B4-BE49-F238E27FC236}">
                  <a16:creationId xmlns:a16="http://schemas.microsoft.com/office/drawing/2014/main" id="{5887132E-9DE8-4B06-B7F8-4ABEF704627F}"/>
                </a:ext>
              </a:extLst>
            </p:cNvPr>
            <p:cNvSpPr/>
            <p:nvPr/>
          </p:nvSpPr>
          <p:spPr>
            <a:xfrm flipV="1">
              <a:off x="1809378" y="2762928"/>
              <a:ext cx="411906" cy="2879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C4CEEDFE-C57F-4DF8-919A-E4FC14F4F4C6}"/>
                </a:ext>
              </a:extLst>
            </p:cNvPr>
            <p:cNvSpPr txBox="1"/>
            <p:nvPr/>
          </p:nvSpPr>
          <p:spPr>
            <a:xfrm>
              <a:off x="2148053" y="2679357"/>
              <a:ext cx="1974091" cy="391597"/>
            </a:xfrm>
            <a:prstGeom prst="roundRect">
              <a:avLst/>
            </a:prstGeom>
            <a:noFill/>
            <a:ln w="19050">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rPr>
                <a:t>Unemployed Adults</a:t>
              </a:r>
            </a:p>
          </p:txBody>
        </p:sp>
        <p:pic>
          <p:nvPicPr>
            <p:cNvPr id="39" name="Graphic 38" descr="User">
              <a:extLst>
                <a:ext uri="{FF2B5EF4-FFF2-40B4-BE49-F238E27FC236}">
                  <a16:creationId xmlns:a16="http://schemas.microsoft.com/office/drawing/2014/main" id="{35515634-99DE-4B85-9590-716AB73899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6148" y="2577146"/>
              <a:ext cx="558366" cy="558366"/>
            </a:xfrm>
            <a:prstGeom prst="rect">
              <a:avLst/>
            </a:prstGeom>
          </p:spPr>
        </p:pic>
      </p:grpSp>
      <p:grpSp>
        <p:nvGrpSpPr>
          <p:cNvPr id="40" name="Group 39">
            <a:extLst>
              <a:ext uri="{FF2B5EF4-FFF2-40B4-BE49-F238E27FC236}">
                <a16:creationId xmlns:a16="http://schemas.microsoft.com/office/drawing/2014/main" id="{3C5EFD56-ABBB-4E12-9240-91F6C6A5CA6F}"/>
              </a:ext>
            </a:extLst>
          </p:cNvPr>
          <p:cNvGrpSpPr/>
          <p:nvPr/>
        </p:nvGrpSpPr>
        <p:grpSpPr>
          <a:xfrm>
            <a:off x="6550322" y="1416173"/>
            <a:ext cx="2233585" cy="558366"/>
            <a:chOff x="1736148" y="2577146"/>
            <a:chExt cx="2233585" cy="558366"/>
          </a:xfrm>
        </p:grpSpPr>
        <p:sp>
          <p:nvSpPr>
            <p:cNvPr id="41" name="Rectangle 40">
              <a:extLst>
                <a:ext uri="{FF2B5EF4-FFF2-40B4-BE49-F238E27FC236}">
                  <a16:creationId xmlns:a16="http://schemas.microsoft.com/office/drawing/2014/main" id="{9D52DEB1-61A4-4E2E-A43E-4E21208B366B}"/>
                </a:ext>
              </a:extLst>
            </p:cNvPr>
            <p:cNvSpPr/>
            <p:nvPr/>
          </p:nvSpPr>
          <p:spPr>
            <a:xfrm flipV="1">
              <a:off x="1809378" y="2762928"/>
              <a:ext cx="411906" cy="2879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BE6B8EB1-1394-4651-B37B-CFFBB2AD5C42}"/>
                </a:ext>
              </a:extLst>
            </p:cNvPr>
            <p:cNvSpPr txBox="1"/>
            <p:nvPr/>
          </p:nvSpPr>
          <p:spPr>
            <a:xfrm>
              <a:off x="2148054" y="2679357"/>
              <a:ext cx="1821679" cy="391597"/>
            </a:xfrm>
            <a:prstGeom prst="roundRect">
              <a:avLst/>
            </a:prstGeom>
            <a:noFill/>
            <a:ln w="19050">
              <a:solidFill>
                <a:schemeClr val="accent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rPr>
                <a:t>Opportunity Youth</a:t>
              </a:r>
            </a:p>
          </p:txBody>
        </p:sp>
        <p:pic>
          <p:nvPicPr>
            <p:cNvPr id="43" name="Graphic 42" descr="User">
              <a:extLst>
                <a:ext uri="{FF2B5EF4-FFF2-40B4-BE49-F238E27FC236}">
                  <a16:creationId xmlns:a16="http://schemas.microsoft.com/office/drawing/2014/main" id="{501F45DA-0CE3-4804-BF91-0FB503B35F4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6148" y="2577146"/>
              <a:ext cx="558366" cy="558366"/>
            </a:xfrm>
            <a:prstGeom prst="rect">
              <a:avLst/>
            </a:prstGeom>
          </p:spPr>
        </p:pic>
      </p:grpSp>
      <p:grpSp>
        <p:nvGrpSpPr>
          <p:cNvPr id="44" name="Group 43">
            <a:extLst>
              <a:ext uri="{FF2B5EF4-FFF2-40B4-BE49-F238E27FC236}">
                <a16:creationId xmlns:a16="http://schemas.microsoft.com/office/drawing/2014/main" id="{51C43D5E-A5ED-462E-BABE-37B1C33CA807}"/>
              </a:ext>
            </a:extLst>
          </p:cNvPr>
          <p:cNvGrpSpPr/>
          <p:nvPr/>
        </p:nvGrpSpPr>
        <p:grpSpPr>
          <a:xfrm>
            <a:off x="9348637" y="1347963"/>
            <a:ext cx="2545309" cy="732436"/>
            <a:chOff x="4756750" y="1541301"/>
            <a:chExt cx="2545309" cy="732436"/>
          </a:xfrm>
        </p:grpSpPr>
        <p:grpSp>
          <p:nvGrpSpPr>
            <p:cNvPr id="45" name="Group 44">
              <a:extLst>
                <a:ext uri="{FF2B5EF4-FFF2-40B4-BE49-F238E27FC236}">
                  <a16:creationId xmlns:a16="http://schemas.microsoft.com/office/drawing/2014/main" id="{3F21F7C1-5B24-4B3D-BA30-8CA0ED53EC88}"/>
                </a:ext>
              </a:extLst>
            </p:cNvPr>
            <p:cNvGrpSpPr/>
            <p:nvPr/>
          </p:nvGrpSpPr>
          <p:grpSpPr>
            <a:xfrm>
              <a:off x="5077280" y="1706494"/>
              <a:ext cx="2224779" cy="427685"/>
              <a:chOff x="1851513" y="2679357"/>
              <a:chExt cx="2224779" cy="427685"/>
            </a:xfrm>
          </p:grpSpPr>
          <p:sp>
            <p:nvSpPr>
              <p:cNvPr id="47" name="Rectangle 46">
                <a:extLst>
                  <a:ext uri="{FF2B5EF4-FFF2-40B4-BE49-F238E27FC236}">
                    <a16:creationId xmlns:a16="http://schemas.microsoft.com/office/drawing/2014/main" id="{6671810C-AC20-45BD-9089-7658EC13E5DE}"/>
                  </a:ext>
                </a:extLst>
              </p:cNvPr>
              <p:cNvSpPr/>
              <p:nvPr/>
            </p:nvSpPr>
            <p:spPr>
              <a:xfrm flipV="1">
                <a:off x="1851513" y="2693054"/>
                <a:ext cx="411906" cy="413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4EC9A877-1B0C-4A6F-843A-C778613D1F06}"/>
                  </a:ext>
                </a:extLst>
              </p:cNvPr>
              <p:cNvSpPr txBox="1"/>
              <p:nvPr/>
            </p:nvSpPr>
            <p:spPr>
              <a:xfrm>
                <a:off x="2148054" y="2679357"/>
                <a:ext cx="1928238" cy="391597"/>
              </a:xfrm>
              <a:prstGeom prst="roundRect">
                <a:avLst/>
              </a:prstGeom>
              <a:noFill/>
              <a:ln w="19050">
                <a:solidFill>
                  <a:schemeClr val="bg2">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Light" panose="020F0302020204030204"/>
                    <a:ea typeface="+mn-ea"/>
                    <a:cs typeface="+mn-cs"/>
                  </a:rPr>
                  <a:t>General Population</a:t>
                </a:r>
              </a:p>
            </p:txBody>
          </p:sp>
        </p:grpSp>
        <p:pic>
          <p:nvPicPr>
            <p:cNvPr id="46" name="Graphic 45" descr="Users">
              <a:extLst>
                <a:ext uri="{FF2B5EF4-FFF2-40B4-BE49-F238E27FC236}">
                  <a16:creationId xmlns:a16="http://schemas.microsoft.com/office/drawing/2014/main" id="{3FDB4419-CE8A-4898-BEA0-A60791C3686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56750" y="1541301"/>
              <a:ext cx="732436" cy="732436"/>
            </a:xfrm>
            <a:prstGeom prst="rect">
              <a:avLst/>
            </a:prstGeom>
          </p:spPr>
        </p:pic>
      </p:grpSp>
      <p:sp>
        <p:nvSpPr>
          <p:cNvPr id="49" name="Rectangle: Rounded Corners 9">
            <a:extLst>
              <a:ext uri="{FF2B5EF4-FFF2-40B4-BE49-F238E27FC236}">
                <a16:creationId xmlns:a16="http://schemas.microsoft.com/office/drawing/2014/main" id="{32732BD3-E540-418D-B2C6-48321ADC2E77}"/>
              </a:ext>
            </a:extLst>
          </p:cNvPr>
          <p:cNvSpPr/>
          <p:nvPr/>
        </p:nvSpPr>
        <p:spPr>
          <a:xfrm>
            <a:off x="3837094" y="2096724"/>
            <a:ext cx="2334302" cy="2538839"/>
          </a:xfrm>
          <a:prstGeom prst="roundRect">
            <a:avLst/>
          </a:prstGeom>
          <a:solidFill>
            <a:srgbClr val="E1E3E5"/>
          </a:solidFill>
          <a:ln w="19050" cap="flat" cmpd="sng" algn="ctr">
            <a:noFill/>
            <a:prstDash val="solid"/>
          </a:ln>
          <a:effectLst/>
        </p:spPr>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Grateful (8%)</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Comfortable (11%)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Stressed</a:t>
            </a:r>
            <a:r>
              <a:rPr kumimoji="0" lang="en-US" sz="1700" b="0"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 (46%)</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1"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Frustrated</a:t>
            </a:r>
            <a:r>
              <a:rPr kumimoji="0" lang="en-US" sz="1700" b="0"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 (42%)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Disappointed (40%)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44546A"/>
                </a:solidFill>
                <a:effectLst/>
                <a:uLnTx/>
                <a:uFillTx/>
                <a:latin typeface="Calibri Light" panose="020F0302020204030204"/>
                <a:ea typeface="+mn-ea"/>
                <a:cs typeface="Calibri" panose="020F0502020204030204" pitchFamily="34" charset="0"/>
              </a:rPr>
              <a:t>Hopeful (17%)</a:t>
            </a:r>
          </a:p>
        </p:txBody>
      </p:sp>
    </p:spTree>
    <p:extLst>
      <p:ext uri="{BB962C8B-B14F-4D97-AF65-F5344CB8AC3E}">
        <p14:creationId xmlns:p14="http://schemas.microsoft.com/office/powerpoint/2010/main" val="405083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27498-7643-4608-9951-B53601B8295C}"/>
              </a:ext>
            </a:extLst>
          </p:cNvPr>
          <p:cNvSpPr txBox="1">
            <a:spLocks/>
          </p:cNvSpPr>
          <p:nvPr/>
        </p:nvSpPr>
        <p:spPr>
          <a:xfrm>
            <a:off x="838200" y="365125"/>
            <a:ext cx="10515600" cy="688975"/>
          </a:xfrm>
          <a:prstGeom prst="rect">
            <a:avLst/>
          </a:prstGeom>
        </p:spPr>
        <p:txBody>
          <a:bodyPr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tx2"/>
                </a:solidFill>
              </a:rPr>
              <a:t>All Audiences Indicate They Face Barriers and Need More Job Training</a:t>
            </a:r>
          </a:p>
        </p:txBody>
      </p:sp>
      <p:sp>
        <p:nvSpPr>
          <p:cNvPr id="15" name="TextBox 14">
            <a:extLst>
              <a:ext uri="{FF2B5EF4-FFF2-40B4-BE49-F238E27FC236}">
                <a16:creationId xmlns:a16="http://schemas.microsoft.com/office/drawing/2014/main" id="{8CD62C18-FF49-4FFA-9FBD-5C7B8FDBC5E0}"/>
              </a:ext>
            </a:extLst>
          </p:cNvPr>
          <p:cNvSpPr txBox="1"/>
          <p:nvPr/>
        </p:nvSpPr>
        <p:spPr>
          <a:xfrm>
            <a:off x="273377" y="2642142"/>
            <a:ext cx="1989054" cy="523220"/>
          </a:xfrm>
          <a:prstGeom prst="rect">
            <a:avLst/>
          </a:prstGeom>
          <a:noFill/>
          <a:ln w="19050">
            <a:solidFill>
              <a:schemeClr val="tx2"/>
            </a:solidFill>
          </a:ln>
        </p:spPr>
        <p:txBody>
          <a:bodyPr wrap="square" rtlCol="0">
            <a:spAutoFit/>
          </a:bodyPr>
          <a:lstStyle/>
          <a:p>
            <a:r>
              <a:rPr lang="en-US" sz="1400" dirty="0">
                <a:solidFill>
                  <a:prstClr val="black"/>
                </a:solidFill>
                <a:latin typeface="Calibri Light" panose="020F0302020204030204"/>
              </a:rPr>
              <a:t>Want to find a better job, but don’t know how</a:t>
            </a:r>
          </a:p>
        </p:txBody>
      </p:sp>
      <p:sp>
        <p:nvSpPr>
          <p:cNvPr id="16" name="TextBox 15">
            <a:extLst>
              <a:ext uri="{FF2B5EF4-FFF2-40B4-BE49-F238E27FC236}">
                <a16:creationId xmlns:a16="http://schemas.microsoft.com/office/drawing/2014/main" id="{992638BB-C6F2-4592-9ED2-ACF0F4F4090F}"/>
              </a:ext>
            </a:extLst>
          </p:cNvPr>
          <p:cNvSpPr txBox="1"/>
          <p:nvPr/>
        </p:nvSpPr>
        <p:spPr>
          <a:xfrm>
            <a:off x="273377" y="3675612"/>
            <a:ext cx="1989055" cy="738664"/>
          </a:xfrm>
          <a:prstGeom prst="rect">
            <a:avLst/>
          </a:prstGeom>
          <a:noFill/>
          <a:ln w="19050">
            <a:solidFill>
              <a:schemeClr val="tx2"/>
            </a:solidFill>
          </a:ln>
        </p:spPr>
        <p:txBody>
          <a:bodyPr wrap="square" rtlCol="0">
            <a:spAutoFit/>
          </a:bodyPr>
          <a:lstStyle/>
          <a:p>
            <a:r>
              <a:rPr lang="en-US" sz="1400" dirty="0">
                <a:solidFill>
                  <a:prstClr val="black"/>
                </a:solidFill>
                <a:latin typeface="Calibri Light" panose="020F0302020204030204"/>
              </a:rPr>
              <a:t>Do not think there’s a good job market where they live</a:t>
            </a:r>
          </a:p>
        </p:txBody>
      </p:sp>
      <p:sp>
        <p:nvSpPr>
          <p:cNvPr id="17" name="TextBox 16">
            <a:extLst>
              <a:ext uri="{FF2B5EF4-FFF2-40B4-BE49-F238E27FC236}">
                <a16:creationId xmlns:a16="http://schemas.microsoft.com/office/drawing/2014/main" id="{EAEF9F8F-2E5A-457B-801C-32DA93118BFB}"/>
              </a:ext>
            </a:extLst>
          </p:cNvPr>
          <p:cNvSpPr txBox="1"/>
          <p:nvPr/>
        </p:nvSpPr>
        <p:spPr>
          <a:xfrm>
            <a:off x="281730" y="4924526"/>
            <a:ext cx="1989055" cy="738664"/>
          </a:xfrm>
          <a:prstGeom prst="rect">
            <a:avLst/>
          </a:prstGeom>
          <a:noFill/>
          <a:ln w="19050">
            <a:solidFill>
              <a:schemeClr val="tx2"/>
            </a:solidFill>
          </a:ln>
        </p:spPr>
        <p:txBody>
          <a:bodyPr wrap="square" rtlCol="0">
            <a:spAutoFit/>
          </a:bodyPr>
          <a:lstStyle/>
          <a:p>
            <a:r>
              <a:rPr lang="en-US" sz="1400" dirty="0">
                <a:solidFill>
                  <a:prstClr val="black"/>
                </a:solidFill>
                <a:latin typeface="Calibri Light" panose="020F0302020204030204"/>
              </a:rPr>
              <a:t>Don’t think employers want to hire people like them</a:t>
            </a:r>
          </a:p>
        </p:txBody>
      </p:sp>
      <p:graphicFrame>
        <p:nvGraphicFramePr>
          <p:cNvPr id="19" name="Table 18">
            <a:extLst>
              <a:ext uri="{FF2B5EF4-FFF2-40B4-BE49-F238E27FC236}">
                <a16:creationId xmlns:a16="http://schemas.microsoft.com/office/drawing/2014/main" id="{CF224E74-4F55-45F8-8EEA-DA02C4A9956B}"/>
              </a:ext>
            </a:extLst>
          </p:cNvPr>
          <p:cNvGraphicFramePr>
            <a:graphicFrameLocks noGrp="1"/>
          </p:cNvGraphicFramePr>
          <p:nvPr>
            <p:extLst>
              <p:ext uri="{D42A27DB-BD31-4B8C-83A1-F6EECF244321}">
                <p14:modId xmlns:p14="http://schemas.microsoft.com/office/powerpoint/2010/main" val="1635642619"/>
              </p:ext>
            </p:extLst>
          </p:nvPr>
        </p:nvGraphicFramePr>
        <p:xfrm>
          <a:off x="2869808" y="2471972"/>
          <a:ext cx="8699164" cy="3331926"/>
        </p:xfrm>
        <a:graphic>
          <a:graphicData uri="http://schemas.openxmlformats.org/drawingml/2006/table">
            <a:tbl>
              <a:tblPr bandRow="1">
                <a:tableStyleId>{2D5ABB26-0587-4C30-8999-92F81FD0307C}</a:tableStyleId>
              </a:tblPr>
              <a:tblGrid>
                <a:gridCol w="2174791">
                  <a:extLst>
                    <a:ext uri="{9D8B030D-6E8A-4147-A177-3AD203B41FA5}">
                      <a16:colId xmlns:a16="http://schemas.microsoft.com/office/drawing/2014/main" val="1865393625"/>
                    </a:ext>
                  </a:extLst>
                </a:gridCol>
                <a:gridCol w="2174791">
                  <a:extLst>
                    <a:ext uri="{9D8B030D-6E8A-4147-A177-3AD203B41FA5}">
                      <a16:colId xmlns:a16="http://schemas.microsoft.com/office/drawing/2014/main" val="3364972825"/>
                    </a:ext>
                  </a:extLst>
                </a:gridCol>
                <a:gridCol w="2174791">
                  <a:extLst>
                    <a:ext uri="{9D8B030D-6E8A-4147-A177-3AD203B41FA5}">
                      <a16:colId xmlns:a16="http://schemas.microsoft.com/office/drawing/2014/main" val="2362098584"/>
                    </a:ext>
                  </a:extLst>
                </a:gridCol>
                <a:gridCol w="2174791">
                  <a:extLst>
                    <a:ext uri="{9D8B030D-6E8A-4147-A177-3AD203B41FA5}">
                      <a16:colId xmlns:a16="http://schemas.microsoft.com/office/drawing/2014/main" val="3409623569"/>
                    </a:ext>
                  </a:extLst>
                </a:gridCol>
              </a:tblGrid>
              <a:tr h="1110642">
                <a:tc>
                  <a:txBody>
                    <a:bodyPr/>
                    <a:lstStyle/>
                    <a:p>
                      <a:pPr algn="ctr"/>
                      <a:r>
                        <a:rPr lang="en-US" sz="2000" dirty="0">
                          <a:latin typeface="+mj-lt"/>
                        </a:rPr>
                        <a:t>45%</a:t>
                      </a:r>
                    </a:p>
                  </a:txBody>
                  <a:tcPr anchor="ctr">
                    <a:lnR w="9525" cap="flat" cmpd="sng" algn="ctr">
                      <a:solidFill>
                        <a:schemeClr val="bg1">
                          <a:lumMod val="50000"/>
                        </a:schemeClr>
                      </a:solidFill>
                      <a:prstDash val="solid"/>
                      <a:round/>
                      <a:headEnd type="none" w="med" len="med"/>
                      <a:tailEnd type="none" w="med" len="med"/>
                    </a:lnR>
                    <a:lnB w="9525" cap="flat" cmpd="sng" algn="ctr">
                      <a:solidFill>
                        <a:schemeClr val="bg1">
                          <a:lumMod val="50000"/>
                        </a:schemeClr>
                      </a:solidFill>
                      <a:prstDash val="solid"/>
                      <a:round/>
                      <a:headEnd type="none" w="med" len="med"/>
                      <a:tailEnd type="none" w="med" len="med"/>
                    </a:lnB>
                  </a:tcPr>
                </a:tc>
                <a:tc>
                  <a:txBody>
                    <a:bodyPr/>
                    <a:lstStyle/>
                    <a:p>
                      <a:pPr algn="ctr"/>
                      <a:r>
                        <a:rPr lang="en-US" sz="2000" dirty="0">
                          <a:latin typeface="+mj-lt"/>
                        </a:rPr>
                        <a:t>50%</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B w="9525" cap="flat" cmpd="sng" algn="ctr">
                      <a:solidFill>
                        <a:schemeClr val="bg1">
                          <a:lumMod val="50000"/>
                        </a:schemeClr>
                      </a:solidFill>
                      <a:prstDash val="solid"/>
                      <a:round/>
                      <a:headEnd type="none" w="med" len="med"/>
                      <a:tailEnd type="none" w="med" len="med"/>
                    </a:lnB>
                  </a:tcPr>
                </a:tc>
                <a:tc>
                  <a:txBody>
                    <a:bodyPr/>
                    <a:lstStyle/>
                    <a:p>
                      <a:pPr algn="ctr"/>
                      <a:r>
                        <a:rPr lang="en-US" sz="2000" dirty="0">
                          <a:latin typeface="+mj-lt"/>
                        </a:rPr>
                        <a:t>54%</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B w="9525" cap="flat" cmpd="sng" algn="ctr">
                      <a:solidFill>
                        <a:schemeClr val="bg1">
                          <a:lumMod val="50000"/>
                        </a:schemeClr>
                      </a:solidFill>
                      <a:prstDash val="solid"/>
                      <a:round/>
                      <a:headEnd type="none" w="med" len="med"/>
                      <a:tailEnd type="none" w="med" len="med"/>
                    </a:lnB>
                  </a:tcPr>
                </a:tc>
                <a:tc>
                  <a:txBody>
                    <a:bodyPr/>
                    <a:lstStyle/>
                    <a:p>
                      <a:pPr algn="ctr"/>
                      <a:r>
                        <a:rPr lang="en-US" sz="2000" dirty="0">
                          <a:latin typeface="+mj-lt"/>
                        </a:rPr>
                        <a:t>29%</a:t>
                      </a:r>
                    </a:p>
                  </a:txBody>
                  <a:tcPr anchor="ctr">
                    <a:lnL w="9525" cap="flat" cmpd="sng" algn="ctr">
                      <a:solidFill>
                        <a:schemeClr val="bg1">
                          <a:lumMod val="50000"/>
                        </a:schemeClr>
                      </a:solidFill>
                      <a:prstDash val="solid"/>
                      <a:round/>
                      <a:headEnd type="none" w="med" len="med"/>
                      <a:tailEnd type="none" w="med" len="med"/>
                    </a:lnL>
                    <a:lnB w="9525" cap="flat" cmpd="sng" algn="ctr">
                      <a:solidFill>
                        <a:schemeClr val="bg1">
                          <a:lumMod val="5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961006460"/>
                  </a:ext>
                </a:extLst>
              </a:tr>
              <a:tr h="1110642">
                <a:tc>
                  <a:txBody>
                    <a:bodyPr/>
                    <a:lstStyle/>
                    <a:p>
                      <a:pPr algn="ctr"/>
                      <a:r>
                        <a:rPr lang="en-US" sz="2000" dirty="0">
                          <a:latin typeface="+mj-lt"/>
                        </a:rPr>
                        <a:t>44%</a:t>
                      </a:r>
                    </a:p>
                  </a:txBody>
                  <a:tcPr anchor="ctr">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lang="en-US" sz="2000" dirty="0">
                          <a:latin typeface="+mj-lt"/>
                        </a:rPr>
                        <a:t>44%</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lang="en-US" sz="2000" dirty="0">
                          <a:latin typeface="+mj-lt"/>
                        </a:rPr>
                        <a:t>45%</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lang="en-US" sz="2000" dirty="0">
                          <a:latin typeface="+mj-lt"/>
                        </a:rPr>
                        <a:t>34%</a:t>
                      </a:r>
                    </a:p>
                  </a:txBody>
                  <a:tcPr anchor="ctr">
                    <a:lnL w="9525" cap="flat" cmpd="sng" algn="ctr">
                      <a:solidFill>
                        <a:schemeClr val="bg1">
                          <a:lumMod val="50000"/>
                        </a:schemeClr>
                      </a:solidFill>
                      <a:prstDash val="solid"/>
                      <a:round/>
                      <a:headEnd type="none" w="med" len="med"/>
                      <a:tailEnd type="none" w="med" len="med"/>
                    </a:lnL>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832356155"/>
                  </a:ext>
                </a:extLst>
              </a:tr>
              <a:tr h="1110642">
                <a:tc>
                  <a:txBody>
                    <a:bodyPr/>
                    <a:lstStyle/>
                    <a:p>
                      <a:pPr algn="ctr"/>
                      <a:r>
                        <a:rPr lang="en-US" sz="2000" dirty="0">
                          <a:latin typeface="+mj-lt"/>
                        </a:rPr>
                        <a:t>35%</a:t>
                      </a:r>
                    </a:p>
                  </a:txBody>
                  <a:tcPr anchor="ctr">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tcPr>
                </a:tc>
                <a:tc>
                  <a:txBody>
                    <a:bodyPr/>
                    <a:lstStyle/>
                    <a:p>
                      <a:pPr algn="ctr"/>
                      <a:r>
                        <a:rPr lang="en-US" sz="2000" dirty="0">
                          <a:latin typeface="+mj-lt"/>
                        </a:rPr>
                        <a:t>30%</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tcPr>
                </a:tc>
                <a:tc>
                  <a:txBody>
                    <a:bodyPr/>
                    <a:lstStyle/>
                    <a:p>
                      <a:pPr algn="ctr"/>
                      <a:r>
                        <a:rPr lang="en-US" sz="2000" dirty="0">
                          <a:latin typeface="+mj-lt"/>
                        </a:rPr>
                        <a:t>38%</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tcPr>
                </a:tc>
                <a:tc>
                  <a:txBody>
                    <a:bodyPr/>
                    <a:lstStyle/>
                    <a:p>
                      <a:pPr algn="ctr"/>
                      <a:r>
                        <a:rPr lang="en-US" sz="2000" dirty="0">
                          <a:latin typeface="+mj-lt"/>
                        </a:rPr>
                        <a:t>26%</a:t>
                      </a:r>
                    </a:p>
                  </a:txBody>
                  <a:tcPr anchor="ctr">
                    <a:lnL w="9525" cap="flat" cmpd="sng" algn="ctr">
                      <a:solidFill>
                        <a:schemeClr val="bg1">
                          <a:lumMod val="50000"/>
                        </a:schemeClr>
                      </a:solidFill>
                      <a:prstDash val="solid"/>
                      <a:round/>
                      <a:headEnd type="none" w="med" len="med"/>
                      <a:tailEnd type="none" w="med" len="med"/>
                    </a:lnL>
                    <a:lnT w="9525" cap="flat" cmpd="sng" algn="ctr">
                      <a:solidFill>
                        <a:schemeClr val="bg1">
                          <a:lumMod val="50000"/>
                        </a:schemeClr>
                      </a:solidFill>
                      <a:prstDash val="solid"/>
                      <a:round/>
                      <a:headEnd type="none" w="med" len="med"/>
                      <a:tailEnd type="none" w="med" len="med"/>
                    </a:lnT>
                    <a:solidFill>
                      <a:schemeClr val="bg2"/>
                    </a:solidFill>
                  </a:tcPr>
                </a:tc>
                <a:extLst>
                  <a:ext uri="{0D108BD9-81ED-4DB2-BD59-A6C34878D82A}">
                    <a16:rowId xmlns:a16="http://schemas.microsoft.com/office/drawing/2014/main" val="823787950"/>
                  </a:ext>
                </a:extLst>
              </a:tr>
            </a:tbl>
          </a:graphicData>
        </a:graphic>
      </p:graphicFrame>
      <p:grpSp>
        <p:nvGrpSpPr>
          <p:cNvPr id="20" name="Group 19">
            <a:extLst>
              <a:ext uri="{FF2B5EF4-FFF2-40B4-BE49-F238E27FC236}">
                <a16:creationId xmlns:a16="http://schemas.microsoft.com/office/drawing/2014/main" id="{D677BBEE-2C68-4B70-AB92-77D9913C28CE}"/>
              </a:ext>
            </a:extLst>
          </p:cNvPr>
          <p:cNvGrpSpPr/>
          <p:nvPr/>
        </p:nvGrpSpPr>
        <p:grpSpPr>
          <a:xfrm>
            <a:off x="7326888" y="1208288"/>
            <a:ext cx="1941921" cy="1109493"/>
            <a:chOff x="6425510" y="1250408"/>
            <a:chExt cx="1941921" cy="1109493"/>
          </a:xfrm>
        </p:grpSpPr>
        <p:pic>
          <p:nvPicPr>
            <p:cNvPr id="21" name="Graphic 20" descr="User">
              <a:extLst>
                <a:ext uri="{FF2B5EF4-FFF2-40B4-BE49-F238E27FC236}">
                  <a16:creationId xmlns:a16="http://schemas.microsoft.com/office/drawing/2014/main" id="{77821AF6-B2AE-4BA6-92B2-046183E0B48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90120" y="1250408"/>
              <a:ext cx="812703" cy="812703"/>
            </a:xfrm>
            <a:prstGeom prst="rect">
              <a:avLst/>
            </a:prstGeom>
          </p:spPr>
        </p:pic>
        <p:sp>
          <p:nvSpPr>
            <p:cNvPr id="22" name="TextBox 21">
              <a:extLst>
                <a:ext uri="{FF2B5EF4-FFF2-40B4-BE49-F238E27FC236}">
                  <a16:creationId xmlns:a16="http://schemas.microsoft.com/office/drawing/2014/main" id="{73B5D67A-AB62-4713-8C7F-78FD7AAB8881}"/>
                </a:ext>
              </a:extLst>
            </p:cNvPr>
            <p:cNvSpPr txBox="1"/>
            <p:nvPr/>
          </p:nvSpPr>
          <p:spPr>
            <a:xfrm>
              <a:off x="6425510" y="1990569"/>
              <a:ext cx="1941921" cy="369332"/>
            </a:xfrm>
            <a:prstGeom prst="rect">
              <a:avLst/>
            </a:prstGeom>
            <a:noFill/>
          </p:spPr>
          <p:txBody>
            <a:bodyPr wrap="square" rtlCol="0">
              <a:spAutoFit/>
            </a:bodyPr>
            <a:lstStyle/>
            <a:p>
              <a:r>
                <a:rPr lang="en-US" b="1" dirty="0">
                  <a:solidFill>
                    <a:prstClr val="black"/>
                  </a:solidFill>
                  <a:latin typeface="Calibri Light" panose="020F0302020204030204"/>
                </a:rPr>
                <a:t>Opportunity Youth</a:t>
              </a:r>
            </a:p>
          </p:txBody>
        </p:sp>
      </p:grpSp>
      <p:grpSp>
        <p:nvGrpSpPr>
          <p:cNvPr id="23" name="Group 22">
            <a:extLst>
              <a:ext uri="{FF2B5EF4-FFF2-40B4-BE49-F238E27FC236}">
                <a16:creationId xmlns:a16="http://schemas.microsoft.com/office/drawing/2014/main" id="{E781FCDD-0863-467D-B374-3459F3BEE265}"/>
              </a:ext>
            </a:extLst>
          </p:cNvPr>
          <p:cNvGrpSpPr/>
          <p:nvPr/>
        </p:nvGrpSpPr>
        <p:grpSpPr>
          <a:xfrm>
            <a:off x="2818313" y="1208290"/>
            <a:ext cx="2271432" cy="1109491"/>
            <a:chOff x="1058873" y="1250410"/>
            <a:chExt cx="2271432" cy="1109491"/>
          </a:xfrm>
        </p:grpSpPr>
        <p:pic>
          <p:nvPicPr>
            <p:cNvPr id="24" name="Graphic 23" descr="User">
              <a:extLst>
                <a:ext uri="{FF2B5EF4-FFF2-40B4-BE49-F238E27FC236}">
                  <a16:creationId xmlns:a16="http://schemas.microsoft.com/office/drawing/2014/main" id="{42B6CE61-B4BC-4631-9F5B-B6283D4968F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8238" y="1250410"/>
              <a:ext cx="812703" cy="812703"/>
            </a:xfrm>
            <a:prstGeom prst="rect">
              <a:avLst/>
            </a:prstGeom>
          </p:spPr>
        </p:pic>
        <p:sp>
          <p:nvSpPr>
            <p:cNvPr id="25" name="TextBox 24">
              <a:extLst>
                <a:ext uri="{FF2B5EF4-FFF2-40B4-BE49-F238E27FC236}">
                  <a16:creationId xmlns:a16="http://schemas.microsoft.com/office/drawing/2014/main" id="{644939BC-5617-4AD4-A722-A3C5AFD1C15B}"/>
                </a:ext>
              </a:extLst>
            </p:cNvPr>
            <p:cNvSpPr txBox="1"/>
            <p:nvPr/>
          </p:nvSpPr>
          <p:spPr>
            <a:xfrm>
              <a:off x="1058873" y="1990569"/>
              <a:ext cx="2271432" cy="369332"/>
            </a:xfrm>
            <a:prstGeom prst="rect">
              <a:avLst/>
            </a:prstGeom>
            <a:noFill/>
          </p:spPr>
          <p:txBody>
            <a:bodyPr wrap="square" rtlCol="0">
              <a:spAutoFit/>
            </a:bodyPr>
            <a:lstStyle/>
            <a:p>
              <a:r>
                <a:rPr lang="en-US" b="1" dirty="0">
                  <a:solidFill>
                    <a:prstClr val="black"/>
                  </a:solidFill>
                  <a:latin typeface="Calibri Light" panose="020F0302020204030204"/>
                </a:rPr>
                <a:t>Underemployed Adults</a:t>
              </a:r>
            </a:p>
          </p:txBody>
        </p:sp>
      </p:grpSp>
      <p:grpSp>
        <p:nvGrpSpPr>
          <p:cNvPr id="26" name="Group 25">
            <a:extLst>
              <a:ext uri="{FF2B5EF4-FFF2-40B4-BE49-F238E27FC236}">
                <a16:creationId xmlns:a16="http://schemas.microsoft.com/office/drawing/2014/main" id="{C9F4F73D-E1E4-449A-BCC9-6AE999C5A65E}"/>
              </a:ext>
            </a:extLst>
          </p:cNvPr>
          <p:cNvGrpSpPr/>
          <p:nvPr/>
        </p:nvGrpSpPr>
        <p:grpSpPr>
          <a:xfrm>
            <a:off x="5089745" y="1208288"/>
            <a:ext cx="2016479" cy="1109493"/>
            <a:chOff x="3787290" y="1250408"/>
            <a:chExt cx="2016479" cy="1109493"/>
          </a:xfrm>
        </p:grpSpPr>
        <p:pic>
          <p:nvPicPr>
            <p:cNvPr id="27" name="Graphic 26" descr="User">
              <a:extLst>
                <a:ext uri="{FF2B5EF4-FFF2-40B4-BE49-F238E27FC236}">
                  <a16:creationId xmlns:a16="http://schemas.microsoft.com/office/drawing/2014/main" id="{2D6701DD-1EF7-433B-97C8-304B7BA689B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89179" y="1250408"/>
              <a:ext cx="812703" cy="812703"/>
            </a:xfrm>
            <a:prstGeom prst="rect">
              <a:avLst/>
            </a:prstGeom>
          </p:spPr>
        </p:pic>
        <p:sp>
          <p:nvSpPr>
            <p:cNvPr id="28" name="TextBox 27">
              <a:extLst>
                <a:ext uri="{FF2B5EF4-FFF2-40B4-BE49-F238E27FC236}">
                  <a16:creationId xmlns:a16="http://schemas.microsoft.com/office/drawing/2014/main" id="{E9C79250-0B5A-456D-93AA-E469F2E04B5E}"/>
                </a:ext>
              </a:extLst>
            </p:cNvPr>
            <p:cNvSpPr txBox="1"/>
            <p:nvPr/>
          </p:nvSpPr>
          <p:spPr>
            <a:xfrm>
              <a:off x="3787290" y="1990569"/>
              <a:ext cx="2016479" cy="369332"/>
            </a:xfrm>
            <a:prstGeom prst="rect">
              <a:avLst/>
            </a:prstGeom>
            <a:noFill/>
          </p:spPr>
          <p:txBody>
            <a:bodyPr wrap="square" rtlCol="0">
              <a:spAutoFit/>
            </a:bodyPr>
            <a:lstStyle/>
            <a:p>
              <a:r>
                <a:rPr lang="en-US" b="1" dirty="0">
                  <a:solidFill>
                    <a:prstClr val="black"/>
                  </a:solidFill>
                  <a:latin typeface="Calibri Light" panose="020F0302020204030204"/>
                </a:rPr>
                <a:t>Unemployed Adults</a:t>
              </a:r>
            </a:p>
          </p:txBody>
        </p:sp>
      </p:grpSp>
      <p:grpSp>
        <p:nvGrpSpPr>
          <p:cNvPr id="29" name="Group 28">
            <a:extLst>
              <a:ext uri="{FF2B5EF4-FFF2-40B4-BE49-F238E27FC236}">
                <a16:creationId xmlns:a16="http://schemas.microsoft.com/office/drawing/2014/main" id="{FFD11079-69D0-4531-9F4E-5ABC153CBA6C}"/>
              </a:ext>
            </a:extLst>
          </p:cNvPr>
          <p:cNvGrpSpPr/>
          <p:nvPr/>
        </p:nvGrpSpPr>
        <p:grpSpPr>
          <a:xfrm>
            <a:off x="9489473" y="1208288"/>
            <a:ext cx="1941921" cy="1109493"/>
            <a:chOff x="9026451" y="1250408"/>
            <a:chExt cx="1941921" cy="1109493"/>
          </a:xfrm>
        </p:grpSpPr>
        <p:pic>
          <p:nvPicPr>
            <p:cNvPr id="30" name="Graphic 29" descr="Users">
              <a:extLst>
                <a:ext uri="{FF2B5EF4-FFF2-40B4-BE49-F238E27FC236}">
                  <a16:creationId xmlns:a16="http://schemas.microsoft.com/office/drawing/2014/main" id="{88442444-7D6F-4149-9C02-4B5478EF9B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53782" y="1250408"/>
              <a:ext cx="882118" cy="882118"/>
            </a:xfrm>
            <a:prstGeom prst="rect">
              <a:avLst/>
            </a:prstGeom>
          </p:spPr>
        </p:pic>
        <p:sp>
          <p:nvSpPr>
            <p:cNvPr id="31" name="TextBox 30">
              <a:extLst>
                <a:ext uri="{FF2B5EF4-FFF2-40B4-BE49-F238E27FC236}">
                  <a16:creationId xmlns:a16="http://schemas.microsoft.com/office/drawing/2014/main" id="{DFE292E5-3FD5-4B3E-893F-F505754651E8}"/>
                </a:ext>
              </a:extLst>
            </p:cNvPr>
            <p:cNvSpPr txBox="1"/>
            <p:nvPr/>
          </p:nvSpPr>
          <p:spPr>
            <a:xfrm>
              <a:off x="9026451" y="1990569"/>
              <a:ext cx="1941921" cy="369332"/>
            </a:xfrm>
            <a:prstGeom prst="rect">
              <a:avLst/>
            </a:prstGeom>
            <a:noFill/>
          </p:spPr>
          <p:txBody>
            <a:bodyPr wrap="square" rtlCol="0">
              <a:spAutoFit/>
            </a:bodyPr>
            <a:lstStyle/>
            <a:p>
              <a:r>
                <a:rPr lang="en-US" b="1" dirty="0">
                  <a:solidFill>
                    <a:prstClr val="black"/>
                  </a:solidFill>
                  <a:latin typeface="Calibri Light" panose="020F0302020204030204"/>
                </a:rPr>
                <a:t>General Population</a:t>
              </a:r>
            </a:p>
          </p:txBody>
        </p:sp>
      </p:grpSp>
      <p:sp>
        <p:nvSpPr>
          <p:cNvPr id="3" name="TextBox 2">
            <a:extLst>
              <a:ext uri="{FF2B5EF4-FFF2-40B4-BE49-F238E27FC236}">
                <a16:creationId xmlns:a16="http://schemas.microsoft.com/office/drawing/2014/main" id="{86CFBCB1-63DC-4F24-BD82-958964BE4AB7}"/>
              </a:ext>
            </a:extLst>
          </p:cNvPr>
          <p:cNvSpPr txBox="1"/>
          <p:nvPr/>
        </p:nvSpPr>
        <p:spPr>
          <a:xfrm>
            <a:off x="281730" y="2317781"/>
            <a:ext cx="1103725" cy="307777"/>
          </a:xfrm>
          <a:prstGeom prst="rect">
            <a:avLst/>
          </a:prstGeom>
          <a:noFill/>
        </p:spPr>
        <p:txBody>
          <a:bodyPr wrap="square" rtlCol="0">
            <a:spAutoFit/>
          </a:bodyPr>
          <a:lstStyle/>
          <a:p>
            <a:r>
              <a:rPr lang="en-US" sz="1400" b="1" dirty="0">
                <a:latin typeface="+mj-lt"/>
              </a:rPr>
              <a:t>Job Search</a:t>
            </a:r>
            <a:endParaRPr lang="en-US" b="1" dirty="0">
              <a:latin typeface="+mj-lt"/>
            </a:endParaRPr>
          </a:p>
        </p:txBody>
      </p:sp>
      <p:sp>
        <p:nvSpPr>
          <p:cNvPr id="32" name="TextBox 31">
            <a:extLst>
              <a:ext uri="{FF2B5EF4-FFF2-40B4-BE49-F238E27FC236}">
                <a16:creationId xmlns:a16="http://schemas.microsoft.com/office/drawing/2014/main" id="{9E146752-CCFC-424C-A3FC-C742529C635A}"/>
              </a:ext>
            </a:extLst>
          </p:cNvPr>
          <p:cNvSpPr txBox="1"/>
          <p:nvPr/>
        </p:nvSpPr>
        <p:spPr>
          <a:xfrm>
            <a:off x="273377" y="3350601"/>
            <a:ext cx="1103725" cy="307777"/>
          </a:xfrm>
          <a:prstGeom prst="rect">
            <a:avLst/>
          </a:prstGeom>
          <a:noFill/>
        </p:spPr>
        <p:txBody>
          <a:bodyPr wrap="square" rtlCol="0">
            <a:spAutoFit/>
          </a:bodyPr>
          <a:lstStyle/>
          <a:p>
            <a:r>
              <a:rPr lang="en-US" sz="1400" b="1" dirty="0">
                <a:latin typeface="+mj-lt"/>
              </a:rPr>
              <a:t>Accessibility</a:t>
            </a:r>
            <a:endParaRPr lang="en-US" b="1" dirty="0">
              <a:latin typeface="+mj-lt"/>
            </a:endParaRPr>
          </a:p>
        </p:txBody>
      </p:sp>
      <p:sp>
        <p:nvSpPr>
          <p:cNvPr id="33" name="TextBox 32">
            <a:extLst>
              <a:ext uri="{FF2B5EF4-FFF2-40B4-BE49-F238E27FC236}">
                <a16:creationId xmlns:a16="http://schemas.microsoft.com/office/drawing/2014/main" id="{34C32F57-89F4-42CD-8B98-55DC6274251D}"/>
              </a:ext>
            </a:extLst>
          </p:cNvPr>
          <p:cNvSpPr txBox="1"/>
          <p:nvPr/>
        </p:nvSpPr>
        <p:spPr>
          <a:xfrm>
            <a:off x="281730" y="4599515"/>
            <a:ext cx="1519361" cy="307777"/>
          </a:xfrm>
          <a:prstGeom prst="rect">
            <a:avLst/>
          </a:prstGeom>
          <a:noFill/>
        </p:spPr>
        <p:txBody>
          <a:bodyPr wrap="square" rtlCol="0">
            <a:spAutoFit/>
          </a:bodyPr>
          <a:lstStyle/>
          <a:p>
            <a:r>
              <a:rPr lang="en-US" sz="1400" b="1" dirty="0">
                <a:latin typeface="+mj-lt"/>
              </a:rPr>
              <a:t>Interpersonal Bias</a:t>
            </a:r>
            <a:endParaRPr lang="en-US" b="1" dirty="0">
              <a:latin typeface="+mj-lt"/>
            </a:endParaRPr>
          </a:p>
        </p:txBody>
      </p:sp>
    </p:spTree>
    <p:extLst>
      <p:ext uri="{BB962C8B-B14F-4D97-AF65-F5344CB8AC3E}">
        <p14:creationId xmlns:p14="http://schemas.microsoft.com/office/powerpoint/2010/main" val="3154343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F72C8A-672E-4D54-A30C-D9EA0903F778}"/>
              </a:ext>
            </a:extLst>
          </p:cNvPr>
          <p:cNvSpPr txBox="1">
            <a:spLocks/>
          </p:cNvSpPr>
          <p:nvPr/>
        </p:nvSpPr>
        <p:spPr>
          <a:xfrm>
            <a:off x="838200" y="365125"/>
            <a:ext cx="10730772" cy="6889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tx2"/>
                </a:solidFill>
              </a:rPr>
              <a:t>Audiences Are Drawn By a Blend of Pragmatism and Passion</a:t>
            </a:r>
          </a:p>
        </p:txBody>
      </p:sp>
      <p:grpSp>
        <p:nvGrpSpPr>
          <p:cNvPr id="42" name="Group 41">
            <a:extLst>
              <a:ext uri="{FF2B5EF4-FFF2-40B4-BE49-F238E27FC236}">
                <a16:creationId xmlns:a16="http://schemas.microsoft.com/office/drawing/2014/main" id="{77C57D4D-BC14-4515-A6C9-B158CAFD2058}"/>
              </a:ext>
            </a:extLst>
          </p:cNvPr>
          <p:cNvGrpSpPr/>
          <p:nvPr/>
        </p:nvGrpSpPr>
        <p:grpSpPr>
          <a:xfrm>
            <a:off x="2747809" y="4183271"/>
            <a:ext cx="5821681" cy="2255015"/>
            <a:chOff x="3837690" y="4183271"/>
            <a:chExt cx="5821681" cy="2255015"/>
          </a:xfrm>
        </p:grpSpPr>
        <p:sp>
          <p:nvSpPr>
            <p:cNvPr id="2" name="Rectangle 1">
              <a:extLst>
                <a:ext uri="{FF2B5EF4-FFF2-40B4-BE49-F238E27FC236}">
                  <a16:creationId xmlns:a16="http://schemas.microsoft.com/office/drawing/2014/main" id="{5A80C242-6BFB-4C1A-8543-DA3DA7A0AA14}"/>
                </a:ext>
              </a:extLst>
            </p:cNvPr>
            <p:cNvSpPr/>
            <p:nvPr/>
          </p:nvSpPr>
          <p:spPr>
            <a:xfrm>
              <a:off x="5850691" y="4183271"/>
              <a:ext cx="1521972" cy="375552"/>
            </a:xfrm>
            <a:prstGeom prst="rect">
              <a:avLst/>
            </a:prstGeom>
          </p:spPr>
          <p:txBody>
            <a:bodyPr wrap="square">
              <a:spAutoFit/>
            </a:bodyPr>
            <a:lstStyle/>
            <a:p>
              <a:pPr marR="0" lvl="0">
                <a:lnSpc>
                  <a:spcPct val="107000"/>
                </a:lnSpc>
                <a:spcBef>
                  <a:spcPts val="0"/>
                </a:spcBef>
                <a:spcAft>
                  <a:spcPts val="0"/>
                </a:spcAft>
              </a:pPr>
              <a:r>
                <a:rPr lang="en-US" b="1" dirty="0">
                  <a:latin typeface="+mj-lt"/>
                  <a:ea typeface="Calibri" panose="020F0502020204030204" pitchFamily="34" charset="0"/>
                  <a:cs typeface="Times New Roman" panose="02020603050405020304" pitchFamily="18" charset="0"/>
                </a:rPr>
                <a:t>A job they love</a:t>
              </a:r>
            </a:p>
          </p:txBody>
        </p:sp>
        <p:grpSp>
          <p:nvGrpSpPr>
            <p:cNvPr id="35" name="Group 34">
              <a:extLst>
                <a:ext uri="{FF2B5EF4-FFF2-40B4-BE49-F238E27FC236}">
                  <a16:creationId xmlns:a16="http://schemas.microsoft.com/office/drawing/2014/main" id="{9CE860ED-E399-4687-BA0E-4DF2CD2D72C8}"/>
                </a:ext>
              </a:extLst>
            </p:cNvPr>
            <p:cNvGrpSpPr/>
            <p:nvPr/>
          </p:nvGrpSpPr>
          <p:grpSpPr>
            <a:xfrm>
              <a:off x="3837690" y="4624109"/>
              <a:ext cx="5821681" cy="1814177"/>
              <a:chOff x="1571897" y="4678698"/>
              <a:chExt cx="5821681" cy="1814177"/>
            </a:xfrm>
          </p:grpSpPr>
          <p:sp>
            <p:nvSpPr>
              <p:cNvPr id="21" name="Rectangle: Rounded Corners 20">
                <a:extLst>
                  <a:ext uri="{FF2B5EF4-FFF2-40B4-BE49-F238E27FC236}">
                    <a16:creationId xmlns:a16="http://schemas.microsoft.com/office/drawing/2014/main" id="{B0B5C2D2-F174-4314-BE60-669D35689AB8}"/>
                  </a:ext>
                </a:extLst>
              </p:cNvPr>
              <p:cNvSpPr/>
              <p:nvPr/>
            </p:nvSpPr>
            <p:spPr>
              <a:xfrm>
                <a:off x="1571897" y="4678698"/>
                <a:ext cx="5821681" cy="1814177"/>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A4A42B9-A627-43DC-A2B1-67D076B38BCA}"/>
                  </a:ext>
                </a:extLst>
              </p:cNvPr>
              <p:cNvGrpSpPr/>
              <p:nvPr/>
            </p:nvGrpSpPr>
            <p:grpSpPr>
              <a:xfrm>
                <a:off x="1711540" y="4926831"/>
                <a:ext cx="2634344" cy="400110"/>
                <a:chOff x="1476102" y="2908662"/>
                <a:chExt cx="2634344" cy="400110"/>
              </a:xfrm>
            </p:grpSpPr>
            <p:sp>
              <p:nvSpPr>
                <p:cNvPr id="25" name="TextBox 24">
                  <a:extLst>
                    <a:ext uri="{FF2B5EF4-FFF2-40B4-BE49-F238E27FC236}">
                      <a16:creationId xmlns:a16="http://schemas.microsoft.com/office/drawing/2014/main" id="{222C029B-DED5-418E-BF9C-103EDD89A04C}"/>
                    </a:ext>
                  </a:extLst>
                </p:cNvPr>
                <p:cNvSpPr txBox="1"/>
                <p:nvPr/>
              </p:nvSpPr>
              <p:spPr>
                <a:xfrm>
                  <a:off x="1476102" y="2908662"/>
                  <a:ext cx="627017" cy="400110"/>
                </a:xfrm>
                <a:prstGeom prst="rect">
                  <a:avLst/>
                </a:prstGeom>
                <a:noFill/>
              </p:spPr>
              <p:txBody>
                <a:bodyPr wrap="square" rtlCol="0">
                  <a:spAutoFit/>
                </a:bodyPr>
                <a:lstStyle/>
                <a:p>
                  <a:r>
                    <a:rPr lang="en-US" sz="2000" b="1" dirty="0">
                      <a:latin typeface="+mj-lt"/>
                    </a:rPr>
                    <a:t>46%</a:t>
                  </a:r>
                </a:p>
              </p:txBody>
            </p:sp>
            <p:sp>
              <p:nvSpPr>
                <p:cNvPr id="26" name="TextBox 25">
                  <a:extLst>
                    <a:ext uri="{FF2B5EF4-FFF2-40B4-BE49-F238E27FC236}">
                      <a16:creationId xmlns:a16="http://schemas.microsoft.com/office/drawing/2014/main" id="{76D72A1B-3F3A-44CB-A300-FB8D5B0E43A3}"/>
                    </a:ext>
                  </a:extLst>
                </p:cNvPr>
                <p:cNvSpPr txBox="1"/>
                <p:nvPr/>
              </p:nvSpPr>
              <p:spPr>
                <a:xfrm>
                  <a:off x="2011680" y="2939440"/>
                  <a:ext cx="2098766" cy="338554"/>
                </a:xfrm>
                <a:prstGeom prst="rect">
                  <a:avLst/>
                </a:prstGeom>
                <a:noFill/>
              </p:spPr>
              <p:txBody>
                <a:bodyPr wrap="square" rtlCol="0">
                  <a:spAutoFit/>
                </a:bodyPr>
                <a:lstStyle/>
                <a:p>
                  <a:r>
                    <a:rPr lang="en-US" sz="1600" dirty="0">
                      <a:latin typeface="+mj-lt"/>
                    </a:rPr>
                    <a:t>of unemployed adults</a:t>
                  </a:r>
                </a:p>
              </p:txBody>
            </p:sp>
          </p:grpSp>
          <p:grpSp>
            <p:nvGrpSpPr>
              <p:cNvPr id="27" name="Group 26">
                <a:extLst>
                  <a:ext uri="{FF2B5EF4-FFF2-40B4-BE49-F238E27FC236}">
                    <a16:creationId xmlns:a16="http://schemas.microsoft.com/office/drawing/2014/main" id="{A8E07FED-8C02-4F6D-A665-E044858CB68C}"/>
                  </a:ext>
                </a:extLst>
              </p:cNvPr>
              <p:cNvGrpSpPr/>
              <p:nvPr/>
            </p:nvGrpSpPr>
            <p:grpSpPr>
              <a:xfrm>
                <a:off x="1711540" y="5411838"/>
                <a:ext cx="2791098" cy="400110"/>
                <a:chOff x="1476102" y="2934789"/>
                <a:chExt cx="2791098" cy="400110"/>
              </a:xfrm>
            </p:grpSpPr>
            <p:sp>
              <p:nvSpPr>
                <p:cNvPr id="28" name="TextBox 27">
                  <a:extLst>
                    <a:ext uri="{FF2B5EF4-FFF2-40B4-BE49-F238E27FC236}">
                      <a16:creationId xmlns:a16="http://schemas.microsoft.com/office/drawing/2014/main" id="{8A85AFAD-AD4F-4D8D-9EB3-2AE310F1EF0E}"/>
                    </a:ext>
                  </a:extLst>
                </p:cNvPr>
                <p:cNvSpPr txBox="1"/>
                <p:nvPr/>
              </p:nvSpPr>
              <p:spPr>
                <a:xfrm>
                  <a:off x="1476102" y="2934789"/>
                  <a:ext cx="627017" cy="400110"/>
                </a:xfrm>
                <a:prstGeom prst="rect">
                  <a:avLst/>
                </a:prstGeom>
                <a:noFill/>
              </p:spPr>
              <p:txBody>
                <a:bodyPr wrap="square" rtlCol="0">
                  <a:spAutoFit/>
                </a:bodyPr>
                <a:lstStyle/>
                <a:p>
                  <a:r>
                    <a:rPr lang="en-US" sz="2000" b="1" dirty="0">
                      <a:latin typeface="+mj-lt"/>
                    </a:rPr>
                    <a:t>45%</a:t>
                  </a:r>
                </a:p>
              </p:txBody>
            </p:sp>
            <p:sp>
              <p:nvSpPr>
                <p:cNvPr id="29" name="TextBox 28">
                  <a:extLst>
                    <a:ext uri="{FF2B5EF4-FFF2-40B4-BE49-F238E27FC236}">
                      <a16:creationId xmlns:a16="http://schemas.microsoft.com/office/drawing/2014/main" id="{70CA169F-41EF-4AE9-9172-BB76759274B1}"/>
                    </a:ext>
                  </a:extLst>
                </p:cNvPr>
                <p:cNvSpPr txBox="1"/>
                <p:nvPr/>
              </p:nvSpPr>
              <p:spPr>
                <a:xfrm>
                  <a:off x="2011680" y="2965567"/>
                  <a:ext cx="2255520" cy="338554"/>
                </a:xfrm>
                <a:prstGeom prst="rect">
                  <a:avLst/>
                </a:prstGeom>
                <a:noFill/>
              </p:spPr>
              <p:txBody>
                <a:bodyPr wrap="square" rtlCol="0">
                  <a:spAutoFit/>
                </a:bodyPr>
                <a:lstStyle/>
                <a:p>
                  <a:r>
                    <a:rPr lang="en-US" sz="1600" dirty="0">
                      <a:latin typeface="+mj-lt"/>
                    </a:rPr>
                    <a:t>of underemployed adults</a:t>
                  </a:r>
                </a:p>
              </p:txBody>
            </p:sp>
          </p:grpSp>
          <p:grpSp>
            <p:nvGrpSpPr>
              <p:cNvPr id="30" name="Group 29">
                <a:extLst>
                  <a:ext uri="{FF2B5EF4-FFF2-40B4-BE49-F238E27FC236}">
                    <a16:creationId xmlns:a16="http://schemas.microsoft.com/office/drawing/2014/main" id="{124567AE-C6EE-4129-9668-CCF16D3B5E9E}"/>
                  </a:ext>
                </a:extLst>
              </p:cNvPr>
              <p:cNvGrpSpPr/>
              <p:nvPr/>
            </p:nvGrpSpPr>
            <p:grpSpPr>
              <a:xfrm>
                <a:off x="1711540" y="5880964"/>
                <a:ext cx="2634344" cy="400110"/>
                <a:chOff x="1476102" y="2908662"/>
                <a:chExt cx="2634344" cy="400110"/>
              </a:xfrm>
            </p:grpSpPr>
            <p:sp>
              <p:nvSpPr>
                <p:cNvPr id="31" name="TextBox 30">
                  <a:extLst>
                    <a:ext uri="{FF2B5EF4-FFF2-40B4-BE49-F238E27FC236}">
                      <a16:creationId xmlns:a16="http://schemas.microsoft.com/office/drawing/2014/main" id="{C49529C6-3710-4C08-A212-49910DD06A84}"/>
                    </a:ext>
                  </a:extLst>
                </p:cNvPr>
                <p:cNvSpPr txBox="1"/>
                <p:nvPr/>
              </p:nvSpPr>
              <p:spPr>
                <a:xfrm>
                  <a:off x="1476102" y="2908662"/>
                  <a:ext cx="627017" cy="400110"/>
                </a:xfrm>
                <a:prstGeom prst="rect">
                  <a:avLst/>
                </a:prstGeom>
                <a:noFill/>
              </p:spPr>
              <p:txBody>
                <a:bodyPr wrap="square" rtlCol="0">
                  <a:spAutoFit/>
                </a:bodyPr>
                <a:lstStyle/>
                <a:p>
                  <a:r>
                    <a:rPr lang="en-US" sz="2000" b="1" dirty="0">
                      <a:latin typeface="+mj-lt"/>
                    </a:rPr>
                    <a:t>51%</a:t>
                  </a:r>
                </a:p>
              </p:txBody>
            </p:sp>
            <p:sp>
              <p:nvSpPr>
                <p:cNvPr id="32" name="TextBox 31">
                  <a:extLst>
                    <a:ext uri="{FF2B5EF4-FFF2-40B4-BE49-F238E27FC236}">
                      <a16:creationId xmlns:a16="http://schemas.microsoft.com/office/drawing/2014/main" id="{FD701929-5A12-446D-9764-70B7E10D3343}"/>
                    </a:ext>
                  </a:extLst>
                </p:cNvPr>
                <p:cNvSpPr txBox="1"/>
                <p:nvPr/>
              </p:nvSpPr>
              <p:spPr>
                <a:xfrm>
                  <a:off x="2011680" y="2939440"/>
                  <a:ext cx="2098766" cy="338554"/>
                </a:xfrm>
                <a:prstGeom prst="rect">
                  <a:avLst/>
                </a:prstGeom>
                <a:noFill/>
              </p:spPr>
              <p:txBody>
                <a:bodyPr wrap="square" rtlCol="0">
                  <a:spAutoFit/>
                </a:bodyPr>
                <a:lstStyle/>
                <a:p>
                  <a:r>
                    <a:rPr lang="en-US" sz="1600" dirty="0">
                      <a:latin typeface="+mj-lt"/>
                    </a:rPr>
                    <a:t>of opportunity youth</a:t>
                  </a:r>
                </a:p>
              </p:txBody>
            </p:sp>
          </p:grpSp>
          <p:sp>
            <p:nvSpPr>
              <p:cNvPr id="33" name="Right Brace 32">
                <a:extLst>
                  <a:ext uri="{FF2B5EF4-FFF2-40B4-BE49-F238E27FC236}">
                    <a16:creationId xmlns:a16="http://schemas.microsoft.com/office/drawing/2014/main" id="{AF4D206D-8D74-4468-A163-88E0D51228D0}"/>
                  </a:ext>
                </a:extLst>
              </p:cNvPr>
              <p:cNvSpPr/>
              <p:nvPr/>
            </p:nvSpPr>
            <p:spPr>
              <a:xfrm>
                <a:off x="4482737" y="4778021"/>
                <a:ext cx="331535" cy="16154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34" name="TextBox 33">
                <a:extLst>
                  <a:ext uri="{FF2B5EF4-FFF2-40B4-BE49-F238E27FC236}">
                    <a16:creationId xmlns:a16="http://schemas.microsoft.com/office/drawing/2014/main" id="{D5F46A94-A769-4590-8077-437476F98BAC}"/>
                  </a:ext>
                </a:extLst>
              </p:cNvPr>
              <p:cNvSpPr txBox="1"/>
              <p:nvPr/>
            </p:nvSpPr>
            <p:spPr>
              <a:xfrm>
                <a:off x="4975075" y="5126886"/>
                <a:ext cx="2157242" cy="1323439"/>
              </a:xfrm>
              <a:prstGeom prst="rect">
                <a:avLst/>
              </a:prstGeom>
              <a:noFill/>
            </p:spPr>
            <p:txBody>
              <a:bodyPr wrap="square" rtlCol="0">
                <a:spAutoFit/>
              </a:bodyPr>
              <a:lstStyle/>
              <a:p>
                <a:r>
                  <a:rPr lang="en-US" sz="1600" dirty="0">
                    <a:latin typeface="+mj-lt"/>
                  </a:rPr>
                  <a:t>strongly agree with the statement: “I want to feel inspired / passionate about my work”</a:t>
                </a:r>
              </a:p>
            </p:txBody>
          </p:sp>
        </p:grpSp>
      </p:grpSp>
      <p:grpSp>
        <p:nvGrpSpPr>
          <p:cNvPr id="12" name="Group 11">
            <a:extLst>
              <a:ext uri="{FF2B5EF4-FFF2-40B4-BE49-F238E27FC236}">
                <a16:creationId xmlns:a16="http://schemas.microsoft.com/office/drawing/2014/main" id="{05CCBA9C-2786-45AD-A8C2-01A517E6C6B6}"/>
              </a:ext>
            </a:extLst>
          </p:cNvPr>
          <p:cNvGrpSpPr/>
          <p:nvPr/>
        </p:nvGrpSpPr>
        <p:grpSpPr>
          <a:xfrm>
            <a:off x="603631" y="4943923"/>
            <a:ext cx="1282658" cy="1174506"/>
            <a:chOff x="1837944" y="2727165"/>
            <a:chExt cx="1282658" cy="1174506"/>
          </a:xfrm>
        </p:grpSpPr>
        <p:sp>
          <p:nvSpPr>
            <p:cNvPr id="39" name="Rectangle 38">
              <a:extLst>
                <a:ext uri="{FF2B5EF4-FFF2-40B4-BE49-F238E27FC236}">
                  <a16:creationId xmlns:a16="http://schemas.microsoft.com/office/drawing/2014/main" id="{3E7640BC-F1EF-4F27-B3C9-73108BB9AE6C}"/>
                </a:ext>
              </a:extLst>
            </p:cNvPr>
            <p:cNvSpPr/>
            <p:nvPr/>
          </p:nvSpPr>
          <p:spPr>
            <a:xfrm>
              <a:off x="1837944" y="2727165"/>
              <a:ext cx="1282658" cy="11745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BA819862-648E-4E37-9353-CCDAF9ED38CB}"/>
                </a:ext>
              </a:extLst>
            </p:cNvPr>
            <p:cNvGrpSpPr/>
            <p:nvPr/>
          </p:nvGrpSpPr>
          <p:grpSpPr>
            <a:xfrm>
              <a:off x="1985698" y="2913084"/>
              <a:ext cx="987151" cy="802669"/>
              <a:chOff x="2037805" y="3026441"/>
              <a:chExt cx="987151" cy="802669"/>
            </a:xfrm>
          </p:grpSpPr>
          <p:sp>
            <p:nvSpPr>
              <p:cNvPr id="8" name="TextBox 7">
                <a:extLst>
                  <a:ext uri="{FF2B5EF4-FFF2-40B4-BE49-F238E27FC236}">
                    <a16:creationId xmlns:a16="http://schemas.microsoft.com/office/drawing/2014/main" id="{4F3DB2B8-9D4E-422D-9940-A0BDFC0A5403}"/>
                  </a:ext>
                </a:extLst>
              </p:cNvPr>
              <p:cNvSpPr txBox="1"/>
              <p:nvPr/>
            </p:nvSpPr>
            <p:spPr>
              <a:xfrm>
                <a:off x="2037805" y="3429000"/>
                <a:ext cx="987151" cy="400110"/>
              </a:xfrm>
              <a:prstGeom prst="rect">
                <a:avLst/>
              </a:prstGeom>
              <a:noFill/>
            </p:spPr>
            <p:txBody>
              <a:bodyPr wrap="square" rtlCol="0">
                <a:spAutoFit/>
              </a:bodyPr>
              <a:lstStyle/>
              <a:p>
                <a:pPr algn="r"/>
                <a:r>
                  <a:rPr lang="en-US" sz="2000" b="1" dirty="0">
                    <a:solidFill>
                      <a:schemeClr val="tx2"/>
                    </a:solidFill>
                    <a:latin typeface="+mj-lt"/>
                  </a:rPr>
                  <a:t>Passion</a:t>
                </a:r>
              </a:p>
            </p:txBody>
          </p:sp>
          <p:pic>
            <p:nvPicPr>
              <p:cNvPr id="38" name="Graphic 37" descr="Heart">
                <a:extLst>
                  <a:ext uri="{FF2B5EF4-FFF2-40B4-BE49-F238E27FC236}">
                    <a16:creationId xmlns:a16="http://schemas.microsoft.com/office/drawing/2014/main" id="{18D33E71-F82D-4098-A41B-F9330687B7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60099" y="3026441"/>
                <a:ext cx="542562" cy="542562"/>
              </a:xfrm>
              <a:prstGeom prst="rect">
                <a:avLst/>
              </a:prstGeom>
            </p:spPr>
          </p:pic>
        </p:grpSp>
      </p:grpSp>
      <p:grpSp>
        <p:nvGrpSpPr>
          <p:cNvPr id="11" name="Group 10">
            <a:extLst>
              <a:ext uri="{FF2B5EF4-FFF2-40B4-BE49-F238E27FC236}">
                <a16:creationId xmlns:a16="http://schemas.microsoft.com/office/drawing/2014/main" id="{BD0C48EE-2F66-4A63-8772-C082F54DCCA7}"/>
              </a:ext>
            </a:extLst>
          </p:cNvPr>
          <p:cNvGrpSpPr/>
          <p:nvPr/>
        </p:nvGrpSpPr>
        <p:grpSpPr>
          <a:xfrm>
            <a:off x="603631" y="2191880"/>
            <a:ext cx="1392252" cy="1174506"/>
            <a:chOff x="1783147" y="4903021"/>
            <a:chExt cx="1392252" cy="1174506"/>
          </a:xfrm>
        </p:grpSpPr>
        <p:sp>
          <p:nvSpPr>
            <p:cNvPr id="7" name="Rectangle 6">
              <a:extLst>
                <a:ext uri="{FF2B5EF4-FFF2-40B4-BE49-F238E27FC236}">
                  <a16:creationId xmlns:a16="http://schemas.microsoft.com/office/drawing/2014/main" id="{11008143-EB0F-4909-9A28-E9912E37C4F4}"/>
                </a:ext>
              </a:extLst>
            </p:cNvPr>
            <p:cNvSpPr/>
            <p:nvPr/>
          </p:nvSpPr>
          <p:spPr>
            <a:xfrm>
              <a:off x="1837944" y="4903021"/>
              <a:ext cx="1282658" cy="11745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8BA04185-04EE-4808-9778-D566E43B987A}"/>
                </a:ext>
              </a:extLst>
            </p:cNvPr>
            <p:cNvGrpSpPr/>
            <p:nvPr/>
          </p:nvGrpSpPr>
          <p:grpSpPr>
            <a:xfrm>
              <a:off x="1783147" y="5060780"/>
              <a:ext cx="1392252" cy="858989"/>
              <a:chOff x="1820091" y="4872243"/>
              <a:chExt cx="1392252" cy="858989"/>
            </a:xfrm>
          </p:grpSpPr>
          <p:sp>
            <p:nvSpPr>
              <p:cNvPr id="9" name="TextBox 8">
                <a:extLst>
                  <a:ext uri="{FF2B5EF4-FFF2-40B4-BE49-F238E27FC236}">
                    <a16:creationId xmlns:a16="http://schemas.microsoft.com/office/drawing/2014/main" id="{2428155F-CC18-4983-AC8D-9A3D372362DC}"/>
                  </a:ext>
                </a:extLst>
              </p:cNvPr>
              <p:cNvSpPr txBox="1"/>
              <p:nvPr/>
            </p:nvSpPr>
            <p:spPr>
              <a:xfrm>
                <a:off x="1820091" y="5331122"/>
                <a:ext cx="1392252" cy="400110"/>
              </a:xfrm>
              <a:prstGeom prst="rect">
                <a:avLst/>
              </a:prstGeom>
              <a:noFill/>
            </p:spPr>
            <p:txBody>
              <a:bodyPr wrap="square" rtlCol="0">
                <a:spAutoFit/>
              </a:bodyPr>
              <a:lstStyle/>
              <a:p>
                <a:pPr algn="r"/>
                <a:r>
                  <a:rPr lang="en-US" sz="2000" b="1" dirty="0">
                    <a:solidFill>
                      <a:schemeClr val="tx2"/>
                    </a:solidFill>
                    <a:latin typeface="+mj-lt"/>
                  </a:rPr>
                  <a:t>Pragmatism</a:t>
                </a:r>
              </a:p>
            </p:txBody>
          </p:sp>
          <p:pic>
            <p:nvPicPr>
              <p:cNvPr id="40" name="Graphic 39" descr="Brain in head">
                <a:extLst>
                  <a:ext uri="{FF2B5EF4-FFF2-40B4-BE49-F238E27FC236}">
                    <a16:creationId xmlns:a16="http://schemas.microsoft.com/office/drawing/2014/main" id="{601E2653-9754-4346-9F0D-8C2D1F883C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44937" y="4872243"/>
                <a:ext cx="542561" cy="542561"/>
              </a:xfrm>
              <a:prstGeom prst="rect">
                <a:avLst/>
              </a:prstGeom>
            </p:spPr>
          </p:pic>
        </p:grpSp>
      </p:grpSp>
      <p:grpSp>
        <p:nvGrpSpPr>
          <p:cNvPr id="43" name="Group 42">
            <a:extLst>
              <a:ext uri="{FF2B5EF4-FFF2-40B4-BE49-F238E27FC236}">
                <a16:creationId xmlns:a16="http://schemas.microsoft.com/office/drawing/2014/main" id="{89A9B7A6-CA66-4F4E-A166-6358C1649870}"/>
              </a:ext>
            </a:extLst>
          </p:cNvPr>
          <p:cNvGrpSpPr/>
          <p:nvPr/>
        </p:nvGrpSpPr>
        <p:grpSpPr>
          <a:xfrm>
            <a:off x="2747811" y="1437052"/>
            <a:ext cx="5821680" cy="2255015"/>
            <a:chOff x="3837692" y="1437052"/>
            <a:chExt cx="5821680" cy="2255015"/>
          </a:xfrm>
        </p:grpSpPr>
        <p:grpSp>
          <p:nvGrpSpPr>
            <p:cNvPr id="36" name="Group 35">
              <a:extLst>
                <a:ext uri="{FF2B5EF4-FFF2-40B4-BE49-F238E27FC236}">
                  <a16:creationId xmlns:a16="http://schemas.microsoft.com/office/drawing/2014/main" id="{B1B16F86-CFBF-4201-B858-EC9DC2314D7B}"/>
                </a:ext>
              </a:extLst>
            </p:cNvPr>
            <p:cNvGrpSpPr/>
            <p:nvPr/>
          </p:nvGrpSpPr>
          <p:grpSpPr>
            <a:xfrm>
              <a:off x="3837692" y="1877890"/>
              <a:ext cx="5821680" cy="1814177"/>
              <a:chOff x="1571898" y="2535696"/>
              <a:chExt cx="5821680" cy="1814177"/>
            </a:xfrm>
          </p:grpSpPr>
          <p:sp>
            <p:nvSpPr>
              <p:cNvPr id="3" name="Rectangle: Rounded Corners 2">
                <a:extLst>
                  <a:ext uri="{FF2B5EF4-FFF2-40B4-BE49-F238E27FC236}">
                    <a16:creationId xmlns:a16="http://schemas.microsoft.com/office/drawing/2014/main" id="{F88F27DD-DB31-4EB8-B15F-D403A118DD10}"/>
                  </a:ext>
                </a:extLst>
              </p:cNvPr>
              <p:cNvSpPr/>
              <p:nvPr/>
            </p:nvSpPr>
            <p:spPr>
              <a:xfrm>
                <a:off x="1571898" y="2535696"/>
                <a:ext cx="5821680" cy="1814177"/>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A7C4EA9-1067-4D8D-9443-C674F24C6389}"/>
                  </a:ext>
                </a:extLst>
              </p:cNvPr>
              <p:cNvGrpSpPr/>
              <p:nvPr/>
            </p:nvGrpSpPr>
            <p:grpSpPr>
              <a:xfrm>
                <a:off x="1691639" y="2778005"/>
                <a:ext cx="2634344" cy="400110"/>
                <a:chOff x="1476102" y="2908662"/>
                <a:chExt cx="2634344" cy="400110"/>
              </a:xfrm>
            </p:grpSpPr>
            <p:sp>
              <p:nvSpPr>
                <p:cNvPr id="10" name="TextBox 9">
                  <a:extLst>
                    <a:ext uri="{FF2B5EF4-FFF2-40B4-BE49-F238E27FC236}">
                      <a16:creationId xmlns:a16="http://schemas.microsoft.com/office/drawing/2014/main" id="{2B7CD25D-E47E-4DC1-8BD6-F6767A5E28F3}"/>
                    </a:ext>
                  </a:extLst>
                </p:cNvPr>
                <p:cNvSpPr txBox="1"/>
                <p:nvPr/>
              </p:nvSpPr>
              <p:spPr>
                <a:xfrm>
                  <a:off x="1476102" y="2908662"/>
                  <a:ext cx="627017" cy="400110"/>
                </a:xfrm>
                <a:prstGeom prst="rect">
                  <a:avLst/>
                </a:prstGeom>
                <a:noFill/>
              </p:spPr>
              <p:txBody>
                <a:bodyPr wrap="square" rtlCol="0">
                  <a:spAutoFit/>
                </a:bodyPr>
                <a:lstStyle/>
                <a:p>
                  <a:r>
                    <a:rPr lang="en-US" sz="2000" b="1" dirty="0">
                      <a:latin typeface="+mj-lt"/>
                    </a:rPr>
                    <a:t>61%</a:t>
                  </a:r>
                </a:p>
              </p:txBody>
            </p:sp>
            <p:sp>
              <p:nvSpPr>
                <p:cNvPr id="13" name="TextBox 12">
                  <a:extLst>
                    <a:ext uri="{FF2B5EF4-FFF2-40B4-BE49-F238E27FC236}">
                      <a16:creationId xmlns:a16="http://schemas.microsoft.com/office/drawing/2014/main" id="{B8508625-4E5B-4BEB-A5D2-BCF316D54967}"/>
                    </a:ext>
                  </a:extLst>
                </p:cNvPr>
                <p:cNvSpPr txBox="1"/>
                <p:nvPr/>
              </p:nvSpPr>
              <p:spPr>
                <a:xfrm>
                  <a:off x="2011680" y="2939440"/>
                  <a:ext cx="2098766" cy="338554"/>
                </a:xfrm>
                <a:prstGeom prst="rect">
                  <a:avLst/>
                </a:prstGeom>
                <a:noFill/>
              </p:spPr>
              <p:txBody>
                <a:bodyPr wrap="square" rtlCol="0">
                  <a:spAutoFit/>
                </a:bodyPr>
                <a:lstStyle/>
                <a:p>
                  <a:r>
                    <a:rPr lang="en-US" sz="1600" dirty="0">
                      <a:latin typeface="+mj-lt"/>
                    </a:rPr>
                    <a:t>of unemployed adults</a:t>
                  </a:r>
                </a:p>
              </p:txBody>
            </p:sp>
          </p:grpSp>
          <p:grpSp>
            <p:nvGrpSpPr>
              <p:cNvPr id="15" name="Group 14">
                <a:extLst>
                  <a:ext uri="{FF2B5EF4-FFF2-40B4-BE49-F238E27FC236}">
                    <a16:creationId xmlns:a16="http://schemas.microsoft.com/office/drawing/2014/main" id="{CD81FC24-CD11-4B83-90D9-CBDD1100E9D9}"/>
                  </a:ext>
                </a:extLst>
              </p:cNvPr>
              <p:cNvGrpSpPr/>
              <p:nvPr/>
            </p:nvGrpSpPr>
            <p:grpSpPr>
              <a:xfrm>
                <a:off x="1691639" y="3263012"/>
                <a:ext cx="2791098" cy="400110"/>
                <a:chOff x="1476102" y="2934789"/>
                <a:chExt cx="2791098" cy="400110"/>
              </a:xfrm>
            </p:grpSpPr>
            <p:sp>
              <p:nvSpPr>
                <p:cNvPr id="16" name="TextBox 15">
                  <a:extLst>
                    <a:ext uri="{FF2B5EF4-FFF2-40B4-BE49-F238E27FC236}">
                      <a16:creationId xmlns:a16="http://schemas.microsoft.com/office/drawing/2014/main" id="{DF2662CC-D23E-412D-8B25-B24B6E59BAF0}"/>
                    </a:ext>
                  </a:extLst>
                </p:cNvPr>
                <p:cNvSpPr txBox="1"/>
                <p:nvPr/>
              </p:nvSpPr>
              <p:spPr>
                <a:xfrm>
                  <a:off x="1476102" y="2934789"/>
                  <a:ext cx="627017" cy="400110"/>
                </a:xfrm>
                <a:prstGeom prst="rect">
                  <a:avLst/>
                </a:prstGeom>
                <a:noFill/>
              </p:spPr>
              <p:txBody>
                <a:bodyPr wrap="square" rtlCol="0">
                  <a:spAutoFit/>
                </a:bodyPr>
                <a:lstStyle/>
                <a:p>
                  <a:r>
                    <a:rPr lang="en-US" sz="2000" b="1" dirty="0">
                      <a:latin typeface="+mj-lt"/>
                    </a:rPr>
                    <a:t>61%</a:t>
                  </a:r>
                </a:p>
              </p:txBody>
            </p:sp>
            <p:sp>
              <p:nvSpPr>
                <p:cNvPr id="17" name="TextBox 16">
                  <a:extLst>
                    <a:ext uri="{FF2B5EF4-FFF2-40B4-BE49-F238E27FC236}">
                      <a16:creationId xmlns:a16="http://schemas.microsoft.com/office/drawing/2014/main" id="{B47194D8-14F4-4ECA-AB6A-653CB93EC481}"/>
                    </a:ext>
                  </a:extLst>
                </p:cNvPr>
                <p:cNvSpPr txBox="1"/>
                <p:nvPr/>
              </p:nvSpPr>
              <p:spPr>
                <a:xfrm>
                  <a:off x="2011680" y="2965567"/>
                  <a:ext cx="2255520" cy="338554"/>
                </a:xfrm>
                <a:prstGeom prst="rect">
                  <a:avLst/>
                </a:prstGeom>
                <a:noFill/>
              </p:spPr>
              <p:txBody>
                <a:bodyPr wrap="square" rtlCol="0">
                  <a:spAutoFit/>
                </a:bodyPr>
                <a:lstStyle/>
                <a:p>
                  <a:r>
                    <a:rPr lang="en-US" sz="1600" dirty="0">
                      <a:latin typeface="+mj-lt"/>
                    </a:rPr>
                    <a:t>of underemployed adults</a:t>
                  </a:r>
                </a:p>
              </p:txBody>
            </p:sp>
          </p:grpSp>
          <p:grpSp>
            <p:nvGrpSpPr>
              <p:cNvPr id="18" name="Group 17">
                <a:extLst>
                  <a:ext uri="{FF2B5EF4-FFF2-40B4-BE49-F238E27FC236}">
                    <a16:creationId xmlns:a16="http://schemas.microsoft.com/office/drawing/2014/main" id="{82855505-7714-43EA-AF8E-8610D340BDD6}"/>
                  </a:ext>
                </a:extLst>
              </p:cNvPr>
              <p:cNvGrpSpPr/>
              <p:nvPr/>
            </p:nvGrpSpPr>
            <p:grpSpPr>
              <a:xfrm>
                <a:off x="1691639" y="3732138"/>
                <a:ext cx="2634344" cy="400110"/>
                <a:chOff x="1476102" y="2908662"/>
                <a:chExt cx="2634344" cy="400110"/>
              </a:xfrm>
            </p:grpSpPr>
            <p:sp>
              <p:nvSpPr>
                <p:cNvPr id="19" name="TextBox 18">
                  <a:extLst>
                    <a:ext uri="{FF2B5EF4-FFF2-40B4-BE49-F238E27FC236}">
                      <a16:creationId xmlns:a16="http://schemas.microsoft.com/office/drawing/2014/main" id="{2179F806-AC2E-416E-B49B-A26F0DE3B6E1}"/>
                    </a:ext>
                  </a:extLst>
                </p:cNvPr>
                <p:cNvSpPr txBox="1"/>
                <p:nvPr/>
              </p:nvSpPr>
              <p:spPr>
                <a:xfrm>
                  <a:off x="1476102" y="2908662"/>
                  <a:ext cx="627017" cy="400110"/>
                </a:xfrm>
                <a:prstGeom prst="rect">
                  <a:avLst/>
                </a:prstGeom>
                <a:noFill/>
              </p:spPr>
              <p:txBody>
                <a:bodyPr wrap="square" rtlCol="0">
                  <a:spAutoFit/>
                </a:bodyPr>
                <a:lstStyle/>
                <a:p>
                  <a:r>
                    <a:rPr lang="en-US" sz="2000" b="1" dirty="0">
                      <a:latin typeface="+mj-lt"/>
                    </a:rPr>
                    <a:t>61%</a:t>
                  </a:r>
                </a:p>
              </p:txBody>
            </p:sp>
            <p:sp>
              <p:nvSpPr>
                <p:cNvPr id="20" name="TextBox 19">
                  <a:extLst>
                    <a:ext uri="{FF2B5EF4-FFF2-40B4-BE49-F238E27FC236}">
                      <a16:creationId xmlns:a16="http://schemas.microsoft.com/office/drawing/2014/main" id="{5D3D078F-F3A5-4B4F-BFA2-465F9C91461A}"/>
                    </a:ext>
                  </a:extLst>
                </p:cNvPr>
                <p:cNvSpPr txBox="1"/>
                <p:nvPr/>
              </p:nvSpPr>
              <p:spPr>
                <a:xfrm>
                  <a:off x="2011680" y="2939440"/>
                  <a:ext cx="2098766" cy="338554"/>
                </a:xfrm>
                <a:prstGeom prst="rect">
                  <a:avLst/>
                </a:prstGeom>
                <a:noFill/>
              </p:spPr>
              <p:txBody>
                <a:bodyPr wrap="square" rtlCol="0">
                  <a:spAutoFit/>
                </a:bodyPr>
                <a:lstStyle/>
                <a:p>
                  <a:r>
                    <a:rPr lang="en-US" sz="1600" dirty="0">
                      <a:latin typeface="+mj-lt"/>
                    </a:rPr>
                    <a:t>of opportunity youth</a:t>
                  </a:r>
                </a:p>
              </p:txBody>
            </p:sp>
          </p:grpSp>
          <p:sp>
            <p:nvSpPr>
              <p:cNvPr id="22" name="Right Brace 21">
                <a:extLst>
                  <a:ext uri="{FF2B5EF4-FFF2-40B4-BE49-F238E27FC236}">
                    <a16:creationId xmlns:a16="http://schemas.microsoft.com/office/drawing/2014/main" id="{96FA9F98-2C3A-40D4-8A4F-2C118426E211}"/>
                  </a:ext>
                </a:extLst>
              </p:cNvPr>
              <p:cNvSpPr/>
              <p:nvPr/>
            </p:nvSpPr>
            <p:spPr>
              <a:xfrm>
                <a:off x="4462836" y="2629195"/>
                <a:ext cx="331535" cy="16154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23" name="TextBox 22">
                <a:extLst>
                  <a:ext uri="{FF2B5EF4-FFF2-40B4-BE49-F238E27FC236}">
                    <a16:creationId xmlns:a16="http://schemas.microsoft.com/office/drawing/2014/main" id="{FD27FA45-2DD6-4AF5-B651-4D4FE3BD7E29}"/>
                  </a:ext>
                </a:extLst>
              </p:cNvPr>
              <p:cNvSpPr txBox="1"/>
              <p:nvPr/>
            </p:nvSpPr>
            <p:spPr>
              <a:xfrm>
                <a:off x="5016137" y="2978060"/>
                <a:ext cx="2049964" cy="1077218"/>
              </a:xfrm>
              <a:prstGeom prst="rect">
                <a:avLst/>
              </a:prstGeom>
              <a:noFill/>
            </p:spPr>
            <p:txBody>
              <a:bodyPr wrap="square" rtlCol="0">
                <a:spAutoFit/>
              </a:bodyPr>
              <a:lstStyle/>
              <a:p>
                <a:r>
                  <a:rPr lang="en-US" sz="1600" dirty="0">
                    <a:latin typeface="+mj-lt"/>
                  </a:rPr>
                  <a:t>strongly agree with the statement: “I want a reliable job with steady pay”</a:t>
                </a:r>
              </a:p>
            </p:txBody>
          </p:sp>
        </p:grpSp>
        <p:sp>
          <p:nvSpPr>
            <p:cNvPr id="41" name="Rectangle 40">
              <a:extLst>
                <a:ext uri="{FF2B5EF4-FFF2-40B4-BE49-F238E27FC236}">
                  <a16:creationId xmlns:a16="http://schemas.microsoft.com/office/drawing/2014/main" id="{74CFB6B6-4732-44F2-9FDC-CADA3592CCA8}"/>
                </a:ext>
              </a:extLst>
            </p:cNvPr>
            <p:cNvSpPr/>
            <p:nvPr/>
          </p:nvSpPr>
          <p:spPr>
            <a:xfrm>
              <a:off x="5594435" y="1437052"/>
              <a:ext cx="2034483" cy="375552"/>
            </a:xfrm>
            <a:prstGeom prst="rect">
              <a:avLst/>
            </a:prstGeom>
          </p:spPr>
          <p:txBody>
            <a:bodyPr wrap="square">
              <a:spAutoFit/>
            </a:bodyPr>
            <a:lstStyle/>
            <a:p>
              <a:pPr marR="0" lvl="0">
                <a:lnSpc>
                  <a:spcPct val="107000"/>
                </a:lnSpc>
                <a:spcBef>
                  <a:spcPts val="0"/>
                </a:spcBef>
                <a:spcAft>
                  <a:spcPts val="0"/>
                </a:spcAft>
              </a:pPr>
              <a:r>
                <a:rPr lang="en-US" b="1" dirty="0">
                  <a:latin typeface="+mj-lt"/>
                  <a:ea typeface="Calibri" panose="020F0502020204030204" pitchFamily="34" charset="0"/>
                  <a:cs typeface="Times New Roman" panose="02020603050405020304" pitchFamily="18" charset="0"/>
                </a:rPr>
                <a:t>Meeting basic needs</a:t>
              </a:r>
            </a:p>
          </p:txBody>
        </p:sp>
      </p:grpSp>
      <p:grpSp>
        <p:nvGrpSpPr>
          <p:cNvPr id="47" name="Group 46">
            <a:extLst>
              <a:ext uri="{FF2B5EF4-FFF2-40B4-BE49-F238E27FC236}">
                <a16:creationId xmlns:a16="http://schemas.microsoft.com/office/drawing/2014/main" id="{BBD4A7BA-D879-4A62-8906-B5A1A39300E1}"/>
              </a:ext>
            </a:extLst>
          </p:cNvPr>
          <p:cNvGrpSpPr/>
          <p:nvPr/>
        </p:nvGrpSpPr>
        <p:grpSpPr>
          <a:xfrm>
            <a:off x="9081728" y="4183271"/>
            <a:ext cx="2846786" cy="1507891"/>
            <a:chOff x="9081728" y="4371047"/>
            <a:chExt cx="2846786" cy="1315319"/>
          </a:xfrm>
        </p:grpSpPr>
        <p:sp>
          <p:nvSpPr>
            <p:cNvPr id="45" name="Speech Bubble: Rectangle with Corners Rounded 44">
              <a:extLst>
                <a:ext uri="{FF2B5EF4-FFF2-40B4-BE49-F238E27FC236}">
                  <a16:creationId xmlns:a16="http://schemas.microsoft.com/office/drawing/2014/main" id="{6FC37580-5C06-4C47-8C84-F695B2265968}"/>
                </a:ext>
              </a:extLst>
            </p:cNvPr>
            <p:cNvSpPr/>
            <p:nvPr/>
          </p:nvSpPr>
          <p:spPr>
            <a:xfrm>
              <a:off x="9081728" y="4371047"/>
              <a:ext cx="2846786" cy="1282562"/>
            </a:xfrm>
            <a:prstGeom prst="wedgeRoundRectCallout">
              <a:avLst>
                <a:gd name="adj1" fmla="val -44603"/>
                <a:gd name="adj2" fmla="val 86986"/>
                <a:gd name="adj3" fmla="val 16667"/>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46" name="TextBox 45">
              <a:extLst>
                <a:ext uri="{FF2B5EF4-FFF2-40B4-BE49-F238E27FC236}">
                  <a16:creationId xmlns:a16="http://schemas.microsoft.com/office/drawing/2014/main" id="{934DFBDB-A68E-4A5A-BD3B-EAB441BA1AF6}"/>
                </a:ext>
              </a:extLst>
            </p:cNvPr>
            <p:cNvSpPr txBox="1"/>
            <p:nvPr/>
          </p:nvSpPr>
          <p:spPr>
            <a:xfrm>
              <a:off x="9081728" y="4516815"/>
              <a:ext cx="2823446" cy="1169551"/>
            </a:xfrm>
            <a:prstGeom prst="rect">
              <a:avLst/>
            </a:prstGeom>
            <a:noFill/>
          </p:spPr>
          <p:txBody>
            <a:bodyPr wrap="square" rtlCol="0">
              <a:spAutoFit/>
            </a:bodyPr>
            <a:lstStyle/>
            <a:p>
              <a:r>
                <a:rPr lang="en-US" sz="1400" dirty="0">
                  <a:latin typeface="+mj-lt"/>
                </a:rPr>
                <a:t>“A good job is something you want to do. Not necessarily always the pay, but something you enjoy doing.”</a:t>
              </a:r>
            </a:p>
            <a:p>
              <a:r>
                <a:rPr lang="en-US" sz="1400" dirty="0">
                  <a:latin typeface="+mj-lt"/>
                </a:rPr>
                <a:t>— Under/unemployed adults (Chicago, IL)</a:t>
              </a:r>
              <a:endParaRPr lang="en-US" sz="2000" dirty="0">
                <a:latin typeface="+mj-lt"/>
              </a:endParaRPr>
            </a:p>
          </p:txBody>
        </p:sp>
      </p:grpSp>
      <p:grpSp>
        <p:nvGrpSpPr>
          <p:cNvPr id="49" name="Group 48">
            <a:extLst>
              <a:ext uri="{FF2B5EF4-FFF2-40B4-BE49-F238E27FC236}">
                <a16:creationId xmlns:a16="http://schemas.microsoft.com/office/drawing/2014/main" id="{0332D1DC-1564-4F16-BCDC-745FBB605D48}"/>
              </a:ext>
            </a:extLst>
          </p:cNvPr>
          <p:cNvGrpSpPr/>
          <p:nvPr/>
        </p:nvGrpSpPr>
        <p:grpSpPr>
          <a:xfrm>
            <a:off x="9105069" y="1465305"/>
            <a:ext cx="2846786" cy="1470338"/>
            <a:chOff x="9105069" y="1465305"/>
            <a:chExt cx="2846786" cy="1470338"/>
          </a:xfrm>
        </p:grpSpPr>
        <p:sp>
          <p:nvSpPr>
            <p:cNvPr id="44" name="Speech Bubble: Rectangle with Corners Rounded 43">
              <a:extLst>
                <a:ext uri="{FF2B5EF4-FFF2-40B4-BE49-F238E27FC236}">
                  <a16:creationId xmlns:a16="http://schemas.microsoft.com/office/drawing/2014/main" id="{A79045AE-7920-42E5-9A83-2599562D86F0}"/>
                </a:ext>
              </a:extLst>
            </p:cNvPr>
            <p:cNvSpPr/>
            <p:nvPr/>
          </p:nvSpPr>
          <p:spPr>
            <a:xfrm>
              <a:off x="9105069" y="1465305"/>
              <a:ext cx="2846786" cy="1470338"/>
            </a:xfrm>
            <a:prstGeom prst="wedgeRoundRectCallout">
              <a:avLst>
                <a:gd name="adj1" fmla="val -44603"/>
                <a:gd name="adj2" fmla="val 86986"/>
                <a:gd name="adj3" fmla="val 16667"/>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48" name="TextBox 47">
              <a:extLst>
                <a:ext uri="{FF2B5EF4-FFF2-40B4-BE49-F238E27FC236}">
                  <a16:creationId xmlns:a16="http://schemas.microsoft.com/office/drawing/2014/main" id="{09CE615D-6FBA-47B6-A242-9134FE40CCFC}"/>
                </a:ext>
              </a:extLst>
            </p:cNvPr>
            <p:cNvSpPr txBox="1"/>
            <p:nvPr/>
          </p:nvSpPr>
          <p:spPr>
            <a:xfrm>
              <a:off x="9175596" y="1507977"/>
              <a:ext cx="2705733" cy="1384995"/>
            </a:xfrm>
            <a:prstGeom prst="rect">
              <a:avLst/>
            </a:prstGeom>
            <a:noFill/>
          </p:spPr>
          <p:txBody>
            <a:bodyPr wrap="square" rtlCol="0">
              <a:spAutoFit/>
            </a:bodyPr>
            <a:lstStyle/>
            <a:p>
              <a:r>
                <a:rPr lang="en-US" sz="1400" dirty="0">
                  <a:latin typeface="+mj-lt"/>
                </a:rPr>
                <a:t>“I live with my mom and need to be able to support her if something happens. She’s all I have so I got to make it work.”</a:t>
              </a:r>
            </a:p>
            <a:p>
              <a:r>
                <a:rPr lang="en-US" sz="1400" dirty="0">
                  <a:latin typeface="+mj-lt"/>
                </a:rPr>
                <a:t>— Under/unemployed adults (Chicago, IL)</a:t>
              </a:r>
              <a:endParaRPr lang="en-US" sz="2000" dirty="0">
                <a:latin typeface="+mj-lt"/>
              </a:endParaRPr>
            </a:p>
          </p:txBody>
        </p:sp>
      </p:grpSp>
    </p:spTree>
    <p:extLst>
      <p:ext uri="{BB962C8B-B14F-4D97-AF65-F5344CB8AC3E}">
        <p14:creationId xmlns:p14="http://schemas.microsoft.com/office/powerpoint/2010/main" val="22030286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EP">
      <a:dk1>
        <a:srgbClr val="00497B"/>
      </a:dk1>
      <a:lt1>
        <a:sysClr val="window" lastClr="FFFFFF"/>
      </a:lt1>
      <a:dk2>
        <a:srgbClr val="263640"/>
      </a:dk2>
      <a:lt2>
        <a:srgbClr val="AAADB0"/>
      </a:lt2>
      <a:accent1>
        <a:srgbClr val="4472C4"/>
      </a:accent1>
      <a:accent2>
        <a:srgbClr val="EB6120"/>
      </a:accent2>
      <a:accent3>
        <a:srgbClr val="008E5C"/>
      </a:accent3>
      <a:accent4>
        <a:srgbClr val="EBB406"/>
      </a:accent4>
      <a:accent5>
        <a:srgbClr val="26648F"/>
      </a:accent5>
      <a:accent6>
        <a:srgbClr val="8DBB27"/>
      </a:accent6>
      <a:hlink>
        <a:srgbClr val="5B9BD5"/>
      </a:hlink>
      <a:folHlink>
        <a:srgbClr val="954F72"/>
      </a:folHlink>
    </a:clrScheme>
    <a:fontScheme name="CEP">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7BA75E-2D5D-4097-8956-07B9CC94AF46}" vid="{3B878E8E-9FC6-4006-8CE7-0E5769F6DF3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 Edge Palette">
    <a:dk1>
      <a:sysClr val="windowText" lastClr="000000"/>
    </a:dk1>
    <a:lt1>
      <a:sysClr val="window" lastClr="FFFFFF"/>
    </a:lt1>
    <a:dk2>
      <a:srgbClr val="003E7E"/>
    </a:dk2>
    <a:lt2>
      <a:srgbClr val="B9E0F7"/>
    </a:lt2>
    <a:accent1>
      <a:srgbClr val="0067B1"/>
    </a:accent1>
    <a:accent2>
      <a:srgbClr val="0096D6"/>
    </a:accent2>
    <a:accent3>
      <a:srgbClr val="B9E0F7"/>
    </a:accent3>
    <a:accent4>
      <a:srgbClr val="6A737B"/>
    </a:accent4>
    <a:accent5>
      <a:srgbClr val="FDBB30"/>
    </a:accent5>
    <a:accent6>
      <a:srgbClr val="D9531E"/>
    </a:accent6>
    <a:hlink>
      <a:srgbClr val="0563C1"/>
    </a:hlink>
    <a:folHlink>
      <a:srgbClr val="954F72"/>
    </a:folHlink>
  </a:clrScheme>
  <a:fontScheme name="Custom 1">
    <a:majorFont>
      <a:latin typeface="Neutraface2TextTT Book"/>
      <a:ea typeface=""/>
      <a:cs typeface=""/>
    </a:majorFont>
    <a:minorFont>
      <a:latin typeface="Neutraface2TextTT Book"/>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 Edge Palette">
    <a:dk1>
      <a:sysClr val="windowText" lastClr="000000"/>
    </a:dk1>
    <a:lt1>
      <a:sysClr val="window" lastClr="FFFFFF"/>
    </a:lt1>
    <a:dk2>
      <a:srgbClr val="003E7E"/>
    </a:dk2>
    <a:lt2>
      <a:srgbClr val="B9E0F7"/>
    </a:lt2>
    <a:accent1>
      <a:srgbClr val="0067B1"/>
    </a:accent1>
    <a:accent2>
      <a:srgbClr val="0096D6"/>
    </a:accent2>
    <a:accent3>
      <a:srgbClr val="B9E0F7"/>
    </a:accent3>
    <a:accent4>
      <a:srgbClr val="6A737B"/>
    </a:accent4>
    <a:accent5>
      <a:srgbClr val="FDBB30"/>
    </a:accent5>
    <a:accent6>
      <a:srgbClr val="D9531E"/>
    </a:accent6>
    <a:hlink>
      <a:srgbClr val="0563C1"/>
    </a:hlink>
    <a:folHlink>
      <a:srgbClr val="954F72"/>
    </a:folHlink>
  </a:clrScheme>
  <a:fontScheme name="Custom 1">
    <a:majorFont>
      <a:latin typeface="Neutraface2TextTT Book"/>
      <a:ea typeface=""/>
      <a:cs typeface=""/>
    </a:majorFont>
    <a:minorFont>
      <a:latin typeface="Neutraface2TextTT Book"/>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 Edge Palette">
    <a:dk1>
      <a:sysClr val="windowText" lastClr="000000"/>
    </a:dk1>
    <a:lt1>
      <a:sysClr val="window" lastClr="FFFFFF"/>
    </a:lt1>
    <a:dk2>
      <a:srgbClr val="003E7E"/>
    </a:dk2>
    <a:lt2>
      <a:srgbClr val="B9E0F7"/>
    </a:lt2>
    <a:accent1>
      <a:srgbClr val="0067B1"/>
    </a:accent1>
    <a:accent2>
      <a:srgbClr val="0096D6"/>
    </a:accent2>
    <a:accent3>
      <a:srgbClr val="B9E0F7"/>
    </a:accent3>
    <a:accent4>
      <a:srgbClr val="6A737B"/>
    </a:accent4>
    <a:accent5>
      <a:srgbClr val="FDBB30"/>
    </a:accent5>
    <a:accent6>
      <a:srgbClr val="D9531E"/>
    </a:accent6>
    <a:hlink>
      <a:srgbClr val="0563C1"/>
    </a:hlink>
    <a:folHlink>
      <a:srgbClr val="954F72"/>
    </a:folHlink>
  </a:clrScheme>
  <a:fontScheme name="Custom 1">
    <a:majorFont>
      <a:latin typeface="Neutraface2TextTT Book"/>
      <a:ea typeface=""/>
      <a:cs typeface=""/>
    </a:majorFont>
    <a:minorFont>
      <a:latin typeface="Neutraface2TextTT Book"/>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 Edge Palette">
    <a:dk1>
      <a:sysClr val="windowText" lastClr="000000"/>
    </a:dk1>
    <a:lt1>
      <a:sysClr val="window" lastClr="FFFFFF"/>
    </a:lt1>
    <a:dk2>
      <a:srgbClr val="003E7E"/>
    </a:dk2>
    <a:lt2>
      <a:srgbClr val="B9E0F7"/>
    </a:lt2>
    <a:accent1>
      <a:srgbClr val="0067B1"/>
    </a:accent1>
    <a:accent2>
      <a:srgbClr val="0096D6"/>
    </a:accent2>
    <a:accent3>
      <a:srgbClr val="B9E0F7"/>
    </a:accent3>
    <a:accent4>
      <a:srgbClr val="6A737B"/>
    </a:accent4>
    <a:accent5>
      <a:srgbClr val="FDBB30"/>
    </a:accent5>
    <a:accent6>
      <a:srgbClr val="D9531E"/>
    </a:accent6>
    <a:hlink>
      <a:srgbClr val="0563C1"/>
    </a:hlink>
    <a:folHlink>
      <a:srgbClr val="954F72"/>
    </a:folHlink>
  </a:clrScheme>
  <a:fontScheme name="Custom 1">
    <a:majorFont>
      <a:latin typeface="Neutraface2TextTT Book"/>
      <a:ea typeface=""/>
      <a:cs typeface=""/>
    </a:majorFont>
    <a:minorFont>
      <a:latin typeface="Neutraface2TextTT Book"/>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 Edge Palette">
    <a:dk1>
      <a:sysClr val="windowText" lastClr="000000"/>
    </a:dk1>
    <a:lt1>
      <a:sysClr val="window" lastClr="FFFFFF"/>
    </a:lt1>
    <a:dk2>
      <a:srgbClr val="003E7E"/>
    </a:dk2>
    <a:lt2>
      <a:srgbClr val="B9E0F7"/>
    </a:lt2>
    <a:accent1>
      <a:srgbClr val="0067B1"/>
    </a:accent1>
    <a:accent2>
      <a:srgbClr val="0096D6"/>
    </a:accent2>
    <a:accent3>
      <a:srgbClr val="B9E0F7"/>
    </a:accent3>
    <a:accent4>
      <a:srgbClr val="6A737B"/>
    </a:accent4>
    <a:accent5>
      <a:srgbClr val="FDBB30"/>
    </a:accent5>
    <a:accent6>
      <a:srgbClr val="D9531E"/>
    </a:accent6>
    <a:hlink>
      <a:srgbClr val="0563C1"/>
    </a:hlink>
    <a:folHlink>
      <a:srgbClr val="954F72"/>
    </a:folHlink>
  </a:clrScheme>
  <a:fontScheme name="Custom 1">
    <a:majorFont>
      <a:latin typeface="Neutraface2TextTT Book"/>
      <a:ea typeface=""/>
      <a:cs typeface=""/>
    </a:majorFont>
    <a:minorFont>
      <a:latin typeface="Neutraface2TextTT Book"/>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 Edge Palette">
    <a:dk1>
      <a:sysClr val="windowText" lastClr="000000"/>
    </a:dk1>
    <a:lt1>
      <a:sysClr val="window" lastClr="FFFFFF"/>
    </a:lt1>
    <a:dk2>
      <a:srgbClr val="003E7E"/>
    </a:dk2>
    <a:lt2>
      <a:srgbClr val="B9E0F7"/>
    </a:lt2>
    <a:accent1>
      <a:srgbClr val="0067B1"/>
    </a:accent1>
    <a:accent2>
      <a:srgbClr val="0096D6"/>
    </a:accent2>
    <a:accent3>
      <a:srgbClr val="B9E0F7"/>
    </a:accent3>
    <a:accent4>
      <a:srgbClr val="6A737B"/>
    </a:accent4>
    <a:accent5>
      <a:srgbClr val="FDBB30"/>
    </a:accent5>
    <a:accent6>
      <a:srgbClr val="D9531E"/>
    </a:accent6>
    <a:hlink>
      <a:srgbClr val="0563C1"/>
    </a:hlink>
    <a:folHlink>
      <a:srgbClr val="954F72"/>
    </a:folHlink>
  </a:clrScheme>
  <a:fontScheme name="Custom 1">
    <a:majorFont>
      <a:latin typeface="Neutraface2TextTT Book"/>
      <a:ea typeface=""/>
      <a:cs typeface=""/>
    </a:majorFont>
    <a:minorFont>
      <a:latin typeface="Neutraface2TextTT Book"/>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3513</TotalTime>
  <Words>3298</Words>
  <Application>Microsoft Office PowerPoint</Application>
  <PresentationFormat>Widescreen</PresentationFormat>
  <Paragraphs>422</Paragraphs>
  <Slides>33</Slides>
  <Notes>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33</vt:i4>
      </vt:variant>
    </vt:vector>
  </HeadingPairs>
  <TitlesOfParts>
    <vt:vector size="46" baseType="lpstr">
      <vt:lpstr>Arial</vt:lpstr>
      <vt:lpstr>Calibri</vt:lpstr>
      <vt:lpstr>Calibri Light</vt:lpstr>
      <vt:lpstr>Courier New</vt:lpstr>
      <vt:lpstr>Gill Sans MT</vt:lpstr>
      <vt:lpstr>Neutraface2TextTT Bold</vt:lpstr>
      <vt:lpstr>Neutraface2TextTT Book</vt:lpstr>
      <vt:lpstr>Wingdings</vt:lpstr>
      <vt:lpstr>Office Theme</vt:lpstr>
      <vt:lpstr>1_Office Theme</vt:lpstr>
      <vt:lpstr>2_Office Theme</vt:lpstr>
      <vt:lpstr>3_Office Theme</vt:lpstr>
      <vt:lpstr>Office Theme</vt:lpstr>
      <vt:lpstr>PowerPoint Presentation</vt:lpstr>
      <vt:lpstr>PowerPoint Presentation</vt:lpstr>
      <vt:lpstr>PowerPoint Presentation</vt:lpstr>
      <vt:lpstr>PowerPoint Presentation</vt:lpstr>
      <vt:lpstr>PowerPoint Presentation</vt:lpstr>
      <vt:lpstr>Perception of Careers, Education, and Training</vt:lpstr>
      <vt:lpstr>PowerPoint Presentation</vt:lpstr>
      <vt:lpstr>PowerPoint Presentation</vt:lpstr>
      <vt:lpstr>PowerPoint Presentation</vt:lpstr>
      <vt:lpstr>PowerPoint Presentation</vt:lpstr>
      <vt:lpstr>Community College Experiences and Attitudes</vt:lpstr>
      <vt:lpstr>PowerPoint Presentation</vt:lpstr>
      <vt:lpstr>PowerPoint Presentation</vt:lpstr>
      <vt:lpstr>PowerPoint Presentation</vt:lpstr>
      <vt:lpstr>What Happens When Messaging to Target Populations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Messengers and Communication Channels</vt:lpstr>
      <vt:lpstr>PowerPoint Presentation</vt:lpstr>
      <vt:lpstr>PowerPoint Presentation</vt:lpstr>
      <vt:lpstr>Final Takeaways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Henthorne, Tess</dc:creator>
  <cp:lastModifiedBy>Tess Henthorne</cp:lastModifiedBy>
  <cp:revision>180</cp:revision>
  <dcterms:created xsi:type="dcterms:W3CDTF">2019-07-17T14:45:40Z</dcterms:created>
  <dcterms:modified xsi:type="dcterms:W3CDTF">2020-07-08T19:50:39Z</dcterms:modified>
</cp:coreProperties>
</file>