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 id="2147483659" r:id="rId6"/>
    <p:sldMasterId id="214748366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Lst>
  <p:sldSz cy="6858000" cx="9144000"/>
  <p:notesSz cx="6858000" cy="9144000"/>
  <p:embeddedFontLst>
    <p:embeddedFont>
      <p:font typeface="PT Sans"/>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2" roundtripDataSignature="AMtx7mjjKx7PbOoKlicipW+Wa/WppOjj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266965-0D76-4CA4-8F94-D33D5D15C0E0}">
  <a:tblStyle styleId="{E5266965-0D76-4CA4-8F94-D33D5D15C0E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customschemas.google.com/relationships/presentationmetadata" Target="metadata"/><Relationship Id="rId61" Type="http://schemas.openxmlformats.org/officeDocument/2006/relationships/font" Target="fonts/Open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font" Target="fonts/PTSans-bold.fntdata"/><Relationship Id="rId10" Type="http://schemas.openxmlformats.org/officeDocument/2006/relationships/slide" Target="slides/slide2.xml"/><Relationship Id="rId54" Type="http://schemas.openxmlformats.org/officeDocument/2006/relationships/font" Target="fonts/PTSans-regular.fntdata"/><Relationship Id="rId13" Type="http://schemas.openxmlformats.org/officeDocument/2006/relationships/slide" Target="slides/slide5.xml"/><Relationship Id="rId57" Type="http://schemas.openxmlformats.org/officeDocument/2006/relationships/font" Target="fonts/PTSans-boldItalic.fntdata"/><Relationship Id="rId12" Type="http://schemas.openxmlformats.org/officeDocument/2006/relationships/slide" Target="slides/slide4.xml"/><Relationship Id="rId56" Type="http://schemas.openxmlformats.org/officeDocument/2006/relationships/font" Target="fonts/PTSans-italic.fntdata"/><Relationship Id="rId15" Type="http://schemas.openxmlformats.org/officeDocument/2006/relationships/slide" Target="slides/slide7.xml"/><Relationship Id="rId59" Type="http://schemas.openxmlformats.org/officeDocument/2006/relationships/font" Target="fonts/OpenSans-bold.fntdata"/><Relationship Id="rId14" Type="http://schemas.openxmlformats.org/officeDocument/2006/relationships/slide" Target="slides/slide6.xml"/><Relationship Id="rId58" Type="http://schemas.openxmlformats.org/officeDocument/2006/relationships/font" Target="fonts/OpenSans-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160" name="Google Shape;16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2" name="Google Shape;22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756ac111d_0_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e756ac111d_0_5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8" name="Google Shape;228;ge756ac111d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Our last finding focuses on Messengers where we asked “Which of the following are you likely to utilize to receive more information about CTE?” </a:t>
            </a:r>
            <a:endParaRPr/>
          </a:p>
          <a:p>
            <a:pPr indent="-304800" lvl="0" marL="457200" rtl="0" algn="l">
              <a:lnSpc>
                <a:spcPct val="100000"/>
              </a:lnSpc>
              <a:spcBef>
                <a:spcPts val="0"/>
              </a:spcBef>
              <a:spcAft>
                <a:spcPts val="0"/>
              </a:spcAft>
              <a:buSzPts val="1200"/>
              <a:buChar char="●"/>
            </a:pPr>
            <a:r>
              <a:rPr lang="en-US"/>
              <a:t>The great news is you don’t need a big ad campaign to get to CTE to families effectively - our findings from 2017 continued with teachers and counselors as the go-tos </a:t>
            </a:r>
            <a:endParaRPr/>
          </a:p>
          <a:p>
            <a:pPr indent="-304800" lvl="0" marL="457200" rtl="0" algn="l">
              <a:lnSpc>
                <a:spcPct val="100000"/>
              </a:lnSpc>
              <a:spcBef>
                <a:spcPts val="0"/>
              </a:spcBef>
              <a:spcAft>
                <a:spcPts val="0"/>
              </a:spcAft>
              <a:buSzPts val="1200"/>
              <a:buChar char="●"/>
            </a:pPr>
            <a:r>
              <a:rPr lang="en-US"/>
              <a:t>Learner voice continues to be important - CTE learners and alumni are a top 5 source for P and C families </a:t>
            </a:r>
            <a:endParaRPr/>
          </a:p>
          <a:p>
            <a:pPr indent="-304800" lvl="0" marL="457200" rtl="0" algn="l">
              <a:lnSpc>
                <a:spcPct val="100000"/>
              </a:lnSpc>
              <a:spcBef>
                <a:spcPts val="0"/>
              </a:spcBef>
              <a:spcAft>
                <a:spcPts val="0"/>
              </a:spcAft>
              <a:buSzPts val="1200"/>
              <a:buChar char="●"/>
            </a:pPr>
            <a:r>
              <a:rPr lang="en-US"/>
              <a:t>Not surprisingly, parents are more likely than learners to consult non-school sources (employers, community orgs) </a:t>
            </a:r>
            <a:endParaRPr/>
          </a:p>
          <a:p>
            <a:pPr indent="-304800" lvl="0" marL="457200" rtl="0" algn="l">
              <a:lnSpc>
                <a:spcPct val="100000"/>
              </a:lnSpc>
              <a:spcBef>
                <a:spcPts val="0"/>
              </a:spcBef>
              <a:spcAft>
                <a:spcPts val="0"/>
              </a:spcAft>
              <a:buSzPts val="1200"/>
              <a:buChar char="●"/>
            </a:pPr>
            <a:r>
              <a:rPr lang="en-US"/>
              <a:t>How to Use: Equipping sources closest to families particularly important. Mention advisor curriculum. Also reinforces importance of message consistency across all platforms </a:t>
            </a:r>
            <a:endParaRPr/>
          </a:p>
          <a:p>
            <a:pPr indent="-304800" lvl="0" marL="457200" rtl="0" algn="l">
              <a:lnSpc>
                <a:spcPct val="100000"/>
              </a:lnSpc>
              <a:spcBef>
                <a:spcPts val="0"/>
              </a:spcBef>
              <a:spcAft>
                <a:spcPts val="0"/>
              </a:spcAft>
              <a:buSzPts val="1200"/>
              <a:buChar char="●"/>
            </a:pPr>
            <a:r>
              <a:rPr lang="en-US"/>
              <a:t>You may see that online sources were popular, reinforcing the importance of learners seeing themselves in recruitment materials as these sources were popular among black and low-income families. Online sources of information about CTE should be up-to-date, use digestible terminology, and be available in the language(s) of your target audience </a:t>
            </a:r>
            <a:endParaRPr/>
          </a:p>
          <a:p>
            <a:pPr indent="-304800" lvl="0" marL="457200" rtl="0" algn="l">
              <a:lnSpc>
                <a:spcPct val="100000"/>
              </a:lnSpc>
              <a:spcBef>
                <a:spcPts val="0"/>
              </a:spcBef>
              <a:spcAft>
                <a:spcPts val="0"/>
              </a:spcAft>
              <a:buClr>
                <a:schemeClr val="dk1"/>
              </a:buClr>
              <a:buSzPts val="1200"/>
              <a:buChar char="●"/>
            </a:pPr>
            <a:r>
              <a:rPr lang="en-US"/>
              <a:t>Black and Latinx parents/guardians were significantly more likely to consult school counselors than Black and Latinx learners </a:t>
            </a:r>
            <a:endParaRPr/>
          </a:p>
        </p:txBody>
      </p:sp>
      <p:sp>
        <p:nvSpPr>
          <p:cNvPr id="234" name="Google Shape;23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1" name="Google Shape;24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8" name="Google Shape;24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5" name="Google Shape;25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This slide highlights one of our messaging focuses- what parts of education are families most attracted to to ‘Prepare to the Real World?’ </a:t>
            </a:r>
            <a:endParaRPr/>
          </a:p>
          <a:p>
            <a:pPr indent="-317500" lvl="0" marL="457200" rtl="0" algn="l">
              <a:lnSpc>
                <a:spcPct val="100000"/>
              </a:lnSpc>
              <a:spcBef>
                <a:spcPts val="0"/>
              </a:spcBef>
              <a:spcAft>
                <a:spcPts val="0"/>
              </a:spcAft>
              <a:buSzPts val="1400"/>
              <a:buChar char="●"/>
            </a:pPr>
            <a:r>
              <a:rPr lang="en-US"/>
              <a:t>Answer is that families are looking for career exploration and skillbuilding in their education </a:t>
            </a:r>
            <a:endParaRPr/>
          </a:p>
          <a:p>
            <a:pPr indent="-317500" lvl="0" marL="457200" rtl="0" algn="l">
              <a:lnSpc>
                <a:spcPct val="100000"/>
              </a:lnSpc>
              <a:spcBef>
                <a:spcPts val="0"/>
              </a:spcBef>
              <a:spcAft>
                <a:spcPts val="0"/>
              </a:spcAft>
              <a:buSzPts val="1400"/>
              <a:buChar char="●"/>
            </a:pPr>
            <a:r>
              <a:rPr lang="en-US"/>
              <a:t>Chart is all the options families chose as their top two most important aspect of education </a:t>
            </a:r>
            <a:endParaRPr/>
          </a:p>
          <a:p>
            <a:pPr indent="-317500" lvl="0" marL="457200" rtl="0" algn="l">
              <a:lnSpc>
                <a:spcPct val="100000"/>
              </a:lnSpc>
              <a:spcBef>
                <a:spcPts val="0"/>
              </a:spcBef>
              <a:spcAft>
                <a:spcPts val="0"/>
              </a:spcAft>
              <a:buSzPts val="1400"/>
              <a:buChar char="●"/>
            </a:pPr>
            <a:r>
              <a:rPr lang="en-US"/>
              <a:t>Career Exploration and Skill Building are the top choices at 40-50% compared to four other choices at 15-20% </a:t>
            </a:r>
            <a:endParaRPr/>
          </a:p>
          <a:p>
            <a:pPr indent="-317500" lvl="0" marL="457200" rtl="0" algn="l">
              <a:lnSpc>
                <a:spcPct val="100000"/>
              </a:lnSpc>
              <a:spcBef>
                <a:spcPts val="0"/>
              </a:spcBef>
              <a:spcAft>
                <a:spcPts val="0"/>
              </a:spcAft>
              <a:buSzPts val="1400"/>
              <a:buChar char="●"/>
            </a:pPr>
            <a:r>
              <a:rPr lang="en-US"/>
              <a:t>Prospective families favored career exploration over skillbuilding, whereas current families favored skillbuilding (this is not surprising) </a:t>
            </a:r>
            <a:endParaRPr/>
          </a:p>
          <a:p>
            <a:pPr indent="-317500" lvl="0" marL="457200" rtl="0" algn="l">
              <a:lnSpc>
                <a:spcPct val="100000"/>
              </a:lnSpc>
              <a:spcBef>
                <a:spcPts val="0"/>
              </a:spcBef>
              <a:spcAft>
                <a:spcPts val="0"/>
              </a:spcAft>
              <a:buSzPts val="1400"/>
              <a:buChar char="●"/>
            </a:pPr>
            <a:r>
              <a:rPr lang="en-US"/>
              <a:t>State should consider this nuance when messaging to families -  prospective families may not know what CTE has to offer or what career path to follow </a:t>
            </a:r>
            <a:endParaRPr/>
          </a:p>
          <a:p>
            <a:pPr indent="-317500" lvl="0" marL="457200" rtl="0" algn="l">
              <a:lnSpc>
                <a:spcPct val="100000"/>
              </a:lnSpc>
              <a:spcBef>
                <a:spcPts val="0"/>
              </a:spcBef>
              <a:spcAft>
                <a:spcPts val="0"/>
              </a:spcAft>
              <a:buSzPts val="1400"/>
              <a:buChar char="●"/>
            </a:pPr>
            <a:r>
              <a:rPr lang="en-US"/>
              <a:t>Famlies want key aspects of CTE in their education, and CTE is one of the few path currently to have those opportunities </a:t>
            </a:r>
            <a:endParaRPr/>
          </a:p>
          <a:p>
            <a:pPr indent="0" lvl="0" marL="0" rtl="0" algn="l">
              <a:lnSpc>
                <a:spcPct val="100000"/>
              </a:lnSpc>
              <a:spcBef>
                <a:spcPts val="0"/>
              </a:spcBef>
              <a:spcAft>
                <a:spcPts val="0"/>
              </a:spcAft>
              <a:buSzPts val="1400"/>
              <a:buNone/>
            </a:pPr>
            <a:r>
              <a:t/>
            </a:r>
            <a:endParaRPr/>
          </a:p>
        </p:txBody>
      </p:sp>
      <p:sp>
        <p:nvSpPr>
          <p:cNvPr id="262" name="Google Shape;26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US"/>
              <a:t>This message was especially effective for prospective families, and most effective among prospective Latinx families. </a:t>
            </a:r>
            <a:endParaRPr/>
          </a:p>
        </p:txBody>
      </p:sp>
      <p:sp>
        <p:nvSpPr>
          <p:cNvPr id="269" name="Google Shape;26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The next layer is exploring what families want to get out of career exploration and skill building, and this slide looks at the benefits and outcomes families are looking for from CTE. </a:t>
            </a:r>
            <a:endParaRPr/>
          </a:p>
          <a:p>
            <a:pPr indent="-317500" lvl="0" marL="457200" rtl="0" algn="l">
              <a:lnSpc>
                <a:spcPct val="100000"/>
              </a:lnSpc>
              <a:spcBef>
                <a:spcPts val="0"/>
              </a:spcBef>
              <a:spcAft>
                <a:spcPts val="0"/>
              </a:spcAft>
              <a:buSzPts val="1400"/>
              <a:buChar char="●"/>
            </a:pPr>
            <a:r>
              <a:rPr lang="en-US"/>
              <a:t>Earlier we mentioned Preparing for the Real World was universally #1. Finding a career passion was universally #2. </a:t>
            </a:r>
            <a:endParaRPr/>
          </a:p>
          <a:p>
            <a:pPr indent="-317500" lvl="0" marL="457200" rtl="0" algn="l">
              <a:lnSpc>
                <a:spcPct val="100000"/>
              </a:lnSpc>
              <a:spcBef>
                <a:spcPts val="0"/>
              </a:spcBef>
              <a:spcAft>
                <a:spcPts val="0"/>
              </a:spcAft>
              <a:buSzPts val="1400"/>
              <a:buChar char="●"/>
            </a:pPr>
            <a:r>
              <a:rPr lang="en-US"/>
              <a:t>Talking point #2 especially important because what employers and policymakers see as benefits from CTE are not necessarily the top priority for families </a:t>
            </a:r>
            <a:endParaRPr/>
          </a:p>
          <a:p>
            <a:pPr indent="-317500" lvl="0" marL="457200" rtl="0" algn="l">
              <a:lnSpc>
                <a:spcPct val="100000"/>
              </a:lnSpc>
              <a:spcBef>
                <a:spcPts val="0"/>
              </a:spcBef>
              <a:spcAft>
                <a:spcPts val="0"/>
              </a:spcAft>
              <a:buSzPts val="1400"/>
              <a:buChar char="●"/>
            </a:pPr>
            <a:r>
              <a:rPr lang="en-US"/>
              <a:t>Families want to marry opportunity with passion to help their learner find a career that aligns with their interests </a:t>
            </a:r>
            <a:endParaRPr/>
          </a:p>
          <a:p>
            <a:pPr indent="-317500" lvl="0" marL="457200" rtl="0" algn="l">
              <a:lnSpc>
                <a:spcPct val="100000"/>
              </a:lnSpc>
              <a:spcBef>
                <a:spcPts val="0"/>
              </a:spcBef>
              <a:spcAft>
                <a:spcPts val="0"/>
              </a:spcAft>
              <a:buSzPts val="1400"/>
              <a:buChar char="●"/>
            </a:pPr>
            <a:r>
              <a:rPr lang="en-US"/>
              <a:t>2020 vs. 2017: We found passion to be important in 2017, but felt it had to be elevated because it was so prominent even consider all the upheaval that has occurred. </a:t>
            </a:r>
            <a:endParaRPr/>
          </a:p>
          <a:p>
            <a:pPr indent="-317500" lvl="0" marL="457200" rtl="0" algn="l">
              <a:lnSpc>
                <a:spcPct val="100000"/>
              </a:lnSpc>
              <a:spcBef>
                <a:spcPts val="0"/>
              </a:spcBef>
              <a:spcAft>
                <a:spcPts val="0"/>
              </a:spcAft>
              <a:buSzPts val="1400"/>
              <a:buChar char="●"/>
            </a:pPr>
            <a:r>
              <a:rPr lang="en-US"/>
              <a:t>In our focus groups, we had families where parents/guardians had lost their jobs due to COVID. Even still, they wanted their learner to have a job they love and makes a difference</a:t>
            </a:r>
            <a:endParaRPr/>
          </a:p>
          <a:p>
            <a:pPr indent="-317500" lvl="0" marL="457200" rtl="0" algn="l">
              <a:lnSpc>
                <a:spcPct val="100000"/>
              </a:lnSpc>
              <a:spcBef>
                <a:spcPts val="0"/>
              </a:spcBef>
              <a:spcAft>
                <a:spcPts val="0"/>
              </a:spcAft>
              <a:buSzPts val="1400"/>
              <a:buChar char="●"/>
            </a:pPr>
            <a:r>
              <a:rPr lang="en-US"/>
              <a:t>Table: Lists the top benefits found in the research that aligns with everything else already previous discussed </a:t>
            </a:r>
            <a:endParaRPr/>
          </a:p>
          <a:p>
            <a:pPr indent="-317500" lvl="0" marL="457200" rtl="0" algn="l">
              <a:lnSpc>
                <a:spcPct val="100000"/>
              </a:lnSpc>
              <a:spcBef>
                <a:spcPts val="0"/>
              </a:spcBef>
              <a:spcAft>
                <a:spcPts val="0"/>
              </a:spcAft>
              <a:buSzPts val="1400"/>
              <a:buChar char="●"/>
            </a:pPr>
            <a:r>
              <a:rPr lang="en-US"/>
              <a:t>How to Use: Drive home this message when talking with ALL stakeholders how families want to hear about CTE. </a:t>
            </a:r>
            <a:endParaRPr/>
          </a:p>
          <a:p>
            <a:pPr indent="0" lvl="0" marL="0" rtl="0" algn="l">
              <a:lnSpc>
                <a:spcPct val="100000"/>
              </a:lnSpc>
              <a:spcBef>
                <a:spcPts val="0"/>
              </a:spcBef>
              <a:spcAft>
                <a:spcPts val="0"/>
              </a:spcAft>
              <a:buSzPts val="1400"/>
              <a:buNone/>
            </a:pPr>
            <a:r>
              <a:t/>
            </a:r>
            <a:endParaRPr/>
          </a:p>
        </p:txBody>
      </p:sp>
      <p:sp>
        <p:nvSpPr>
          <p:cNvPr id="275" name="Google Shape;27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Char char="●"/>
            </a:pPr>
            <a:r>
              <a:rPr lang="en-US" sz="1100"/>
              <a:t>Pushes back on potential stigma and lingering perception of CTE as not as advanced; important for closing equity gaps </a:t>
            </a:r>
            <a:endParaRPr/>
          </a:p>
          <a:p>
            <a:pPr indent="-317500" lvl="0" marL="457200" rtl="0" algn="l">
              <a:lnSpc>
                <a:spcPct val="100000"/>
              </a:lnSpc>
              <a:spcBef>
                <a:spcPts val="0"/>
              </a:spcBef>
              <a:spcAft>
                <a:spcPts val="0"/>
              </a:spcAft>
              <a:buSzPts val="1400"/>
              <a:buChar char="●"/>
            </a:pPr>
            <a:r>
              <a:rPr lang="en-US"/>
              <a:t>This slide revisits the positive finding that CTE learners feel more prepared for college but highlights how it closes equity gaps along racial lines </a:t>
            </a:r>
            <a:endParaRPr/>
          </a:p>
          <a:p>
            <a:pPr indent="-317500" lvl="0" marL="457200" rtl="0" algn="l">
              <a:lnSpc>
                <a:spcPct val="100000"/>
              </a:lnSpc>
              <a:spcBef>
                <a:spcPts val="0"/>
              </a:spcBef>
              <a:spcAft>
                <a:spcPts val="0"/>
              </a:spcAft>
              <a:buSzPts val="1400"/>
              <a:buChar char="●"/>
            </a:pPr>
            <a:r>
              <a:rPr lang="en-US"/>
              <a:t>Latinx parent/guardians stood out as the highest percentage of those saying learners would only complete “some college” </a:t>
            </a:r>
            <a:endParaRPr/>
          </a:p>
          <a:p>
            <a:pPr indent="-317500" lvl="0" marL="457200" rtl="0" algn="l">
              <a:lnSpc>
                <a:spcPct val="100000"/>
              </a:lnSpc>
              <a:spcBef>
                <a:spcPts val="0"/>
              </a:spcBef>
              <a:spcAft>
                <a:spcPts val="0"/>
              </a:spcAft>
              <a:buSzPts val="1400"/>
              <a:buChar char="●"/>
            </a:pPr>
            <a:r>
              <a:rPr lang="en-US"/>
              <a:t>Encouragingly, the percentage of those saying they will complete college significant rises when you participate in CTE (to 60% among Latinx families and 55% among Families experiencing low income) </a:t>
            </a:r>
            <a:endParaRPr/>
          </a:p>
          <a:p>
            <a:pPr indent="-317500" lvl="0" marL="457200" rtl="0" algn="l">
              <a:lnSpc>
                <a:spcPct val="100000"/>
              </a:lnSpc>
              <a:spcBef>
                <a:spcPts val="0"/>
              </a:spcBef>
              <a:spcAft>
                <a:spcPts val="0"/>
              </a:spcAft>
              <a:buSzPts val="1400"/>
              <a:buChar char="●"/>
            </a:pPr>
            <a:r>
              <a:rPr lang="en-US"/>
              <a:t>NOTE: Black Families were actually higher than whites on their confidence in completing college for both prospective and current, so that is why they are not highlighted here </a:t>
            </a:r>
            <a:endParaRPr/>
          </a:p>
          <a:p>
            <a:pPr indent="-317500" lvl="0" marL="457200" rtl="0" algn="l">
              <a:lnSpc>
                <a:spcPct val="100000"/>
              </a:lnSpc>
              <a:spcBef>
                <a:spcPts val="0"/>
              </a:spcBef>
              <a:spcAft>
                <a:spcPts val="0"/>
              </a:spcAft>
              <a:buSzPts val="1400"/>
              <a:buChar char="●"/>
            </a:pPr>
            <a:r>
              <a:rPr lang="en-US"/>
              <a:t>How You Use: Extremely important that messengers are specific about how secondary CTE connects to postsecondayr opportunities. We know historically marginalized populations face significant barriers to college access and completion, and these findings showing CTE can overcome some of those barriers is something to be celebrated. </a:t>
            </a:r>
            <a:endParaRPr/>
          </a:p>
        </p:txBody>
      </p:sp>
      <p:sp>
        <p:nvSpPr>
          <p:cNvPr id="284" name="Google Shape;284;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6" name="Google Shape;16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0ebf960854_0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4" name="Google Shape;304;g10ebf960854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50bf89af3_0_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0" name="Google Shape;310;g1050bf89af3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BREAK: Any questions about findings? </a:t>
            </a:r>
            <a:endParaRPr/>
          </a:p>
          <a:p>
            <a:pPr indent="-317500" lvl="0" marL="457200" rtl="0" algn="l">
              <a:lnSpc>
                <a:spcPct val="100000"/>
              </a:lnSpc>
              <a:spcBef>
                <a:spcPts val="0"/>
              </a:spcBef>
              <a:spcAft>
                <a:spcPts val="0"/>
              </a:spcAft>
              <a:buSzPts val="1400"/>
              <a:buChar char="●"/>
            </a:pPr>
            <a:r>
              <a:rPr lang="en-US"/>
              <a:t>This next section will go a little more in depth in what messages are tested, which is what makes Advance CTE’s research unique.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16" name="Google Shape;31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Char char="●"/>
            </a:pPr>
            <a:r>
              <a:rPr lang="en-US"/>
              <a:t>Three messages were tested across four categories (1st bullet point), and all three had positive results </a:t>
            </a:r>
            <a:endParaRPr/>
          </a:p>
          <a:p>
            <a:pPr indent="-317500" lvl="0" marL="457200" rtl="0" algn="l">
              <a:lnSpc>
                <a:spcPct val="100000"/>
              </a:lnSpc>
              <a:spcBef>
                <a:spcPts val="0"/>
              </a:spcBef>
              <a:spcAft>
                <a:spcPts val="0"/>
              </a:spcAft>
              <a:buClr>
                <a:schemeClr val="dk1"/>
              </a:buClr>
              <a:buSzPts val="1400"/>
              <a:buChar char="●"/>
            </a:pPr>
            <a:r>
              <a:rPr lang="en-US"/>
              <a:t>However, when asked to do forced ranking 1 stood out </a:t>
            </a:r>
            <a:endParaRPr/>
          </a:p>
          <a:p>
            <a:pPr indent="-317500" lvl="0" marL="457200" rtl="0" algn="l">
              <a:lnSpc>
                <a:spcPct val="100000"/>
              </a:lnSpc>
              <a:spcBef>
                <a:spcPts val="0"/>
              </a:spcBef>
              <a:spcAft>
                <a:spcPts val="0"/>
              </a:spcAft>
              <a:buClr>
                <a:schemeClr val="dk1"/>
              </a:buClr>
              <a:buSzPts val="1400"/>
              <a:buChar char="●"/>
            </a:pPr>
            <a:r>
              <a:rPr lang="en-US"/>
              <a:t>Our message testing choices were different than 2017, which tested 6  messages  such as Smart Investment, Get a leg Up, Get More form HS. We found out that these messages of ‘difference’ did not resonate and Prepare for the Real World did </a:t>
            </a:r>
            <a:endParaRPr/>
          </a:p>
          <a:p>
            <a:pPr indent="-317500" lvl="0" marL="457200" rtl="0" algn="l">
              <a:lnSpc>
                <a:spcPct val="100000"/>
              </a:lnSpc>
              <a:spcBef>
                <a:spcPts val="0"/>
              </a:spcBef>
              <a:spcAft>
                <a:spcPts val="0"/>
              </a:spcAft>
              <a:buClr>
                <a:schemeClr val="dk1"/>
              </a:buClr>
              <a:buSzPts val="1400"/>
              <a:buChar char="●"/>
            </a:pPr>
            <a:r>
              <a:rPr lang="en-US"/>
              <a:t>Our 2020 messages are overarching themes that any stakeholder could use </a:t>
            </a:r>
            <a:endParaRPr/>
          </a:p>
        </p:txBody>
      </p:sp>
      <p:sp>
        <p:nvSpPr>
          <p:cNvPr id="321" name="Google Shape;32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Mostly read off of the slide </a:t>
            </a:r>
            <a:endParaRPr/>
          </a:p>
          <a:p>
            <a:pPr indent="-317500" lvl="0" marL="457200" rtl="0" algn="l">
              <a:lnSpc>
                <a:spcPct val="100000"/>
              </a:lnSpc>
              <a:spcBef>
                <a:spcPts val="0"/>
              </a:spcBef>
              <a:spcAft>
                <a:spcPts val="0"/>
              </a:spcAft>
              <a:buSzPts val="1400"/>
              <a:buChar char="●"/>
            </a:pPr>
            <a:r>
              <a:rPr lang="en-US"/>
              <a:t>Safe Bet: Regardless of good or bad economy, CTE provides skills for a sustainable career. </a:t>
            </a:r>
            <a:endParaRPr/>
          </a:p>
        </p:txBody>
      </p:sp>
      <p:sp>
        <p:nvSpPr>
          <p:cNvPr id="327" name="Google Shape;32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Talk more about what was emphasized in each message in the description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64% Prospective Families, 56% Current Families, 69% Prospective Latinx Families (Highest) </a:t>
            </a:r>
            <a:endParaRPr/>
          </a:p>
        </p:txBody>
      </p:sp>
      <p:sp>
        <p:nvSpPr>
          <p:cNvPr id="333" name="Google Shape;33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25edf3608f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Talk more about what was emphasized in each message in the description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64% Prospective Families, 56% Current Families, 69% Prospective Latinx Families (Highest) </a:t>
            </a:r>
            <a:endParaRPr/>
          </a:p>
        </p:txBody>
      </p:sp>
      <p:sp>
        <p:nvSpPr>
          <p:cNvPr id="340" name="Google Shape;340;g125edf3608f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6" name="Google Shape;34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050bf89af3_0_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5" name="Google Shape;355;g1050bf89af3_0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85e32b02d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BREAK: Any questions? We know it’s a lot to digest </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This last section will cover equity considerations that we found. </a:t>
            </a:r>
            <a:endParaRPr/>
          </a:p>
          <a:p>
            <a:pPr indent="-317500" lvl="0" marL="457200" rtl="0" algn="l">
              <a:lnSpc>
                <a:spcPct val="100000"/>
              </a:lnSpc>
              <a:spcBef>
                <a:spcPts val="0"/>
              </a:spcBef>
              <a:spcAft>
                <a:spcPts val="0"/>
              </a:spcAft>
              <a:buSzPts val="1400"/>
              <a:buChar char="●"/>
            </a:pPr>
            <a:r>
              <a:rPr lang="en-US"/>
              <a:t>This is not meant to change the messages we just gave </a:t>
            </a:r>
            <a:endParaRPr/>
          </a:p>
          <a:p>
            <a:pPr indent="-317500" lvl="0" marL="457200" rtl="0" algn="l">
              <a:lnSpc>
                <a:spcPct val="100000"/>
              </a:lnSpc>
              <a:spcBef>
                <a:spcPts val="0"/>
              </a:spcBef>
              <a:spcAft>
                <a:spcPts val="0"/>
              </a:spcAft>
              <a:buSzPts val="1400"/>
              <a:buChar char="●"/>
            </a:pPr>
            <a:r>
              <a:rPr lang="en-US"/>
              <a:t>Rather, its to offer message tailoring to ensure messages resonate with each family and learner and address historical barriers to participation </a:t>
            </a:r>
            <a:endParaRPr/>
          </a:p>
          <a:p>
            <a:pPr indent="-317500" lvl="0" marL="457200" rtl="0" algn="l">
              <a:lnSpc>
                <a:spcPct val="100000"/>
              </a:lnSpc>
              <a:spcBef>
                <a:spcPts val="0"/>
              </a:spcBef>
              <a:spcAft>
                <a:spcPts val="0"/>
              </a:spcAft>
              <a:buSzPts val="1400"/>
              <a:buChar char="●"/>
            </a:pPr>
            <a:r>
              <a:rPr lang="en-US"/>
              <a:t>This is one of the key changes to this round of research compared to 2017 </a:t>
            </a:r>
            <a:endParaRPr/>
          </a:p>
        </p:txBody>
      </p:sp>
      <p:sp>
        <p:nvSpPr>
          <p:cNvPr id="361" name="Google Shape;361;gf85e32b02d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85e32b02d_0_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2" name="Google Shape;172;gf85e32b02d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Have to start on not such a great note but what is one of the most important findings from the presentation </a:t>
            </a:r>
            <a:endParaRPr/>
          </a:p>
          <a:p>
            <a:pPr indent="-317500" lvl="0" marL="457200" rtl="0" algn="l">
              <a:lnSpc>
                <a:spcPct val="100000"/>
              </a:lnSpc>
              <a:spcBef>
                <a:spcPts val="0"/>
              </a:spcBef>
              <a:spcAft>
                <a:spcPts val="0"/>
              </a:spcAft>
              <a:buSzPts val="1400"/>
              <a:buChar char="●"/>
            </a:pPr>
            <a:r>
              <a:rPr lang="en-US"/>
              <a:t>Why Important: This has a lot of program and  policy impacts because program quality is not equitable. If the program quality is not equitable, communications about progrrams are not going to be effective and learners will either not enroll or won’t stay in programs. </a:t>
            </a:r>
            <a:endParaRPr/>
          </a:p>
        </p:txBody>
      </p:sp>
      <p:sp>
        <p:nvSpPr>
          <p:cNvPr id="366" name="Google Shape;36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Black prospective statistically just as satisfied as current CTE learners, which is not good </a:t>
            </a:r>
            <a:endParaRPr/>
          </a:p>
          <a:p>
            <a:pPr indent="-317500" lvl="0" marL="457200" rtl="0" algn="l">
              <a:lnSpc>
                <a:spcPct val="100000"/>
              </a:lnSpc>
              <a:spcBef>
                <a:spcPts val="0"/>
              </a:spcBef>
              <a:spcAft>
                <a:spcPts val="0"/>
              </a:spcAft>
              <a:buSzPts val="1400"/>
              <a:buChar char="●"/>
            </a:pPr>
            <a:r>
              <a:rPr lang="en-US"/>
              <a:t>Note: Findings were found in learners but not parents. This is not too surprising as learners are the ones on the ground in these experiences. </a:t>
            </a:r>
            <a:endParaRPr/>
          </a:p>
          <a:p>
            <a:pPr indent="-317500" lvl="0" marL="457200" rtl="0" algn="l">
              <a:lnSpc>
                <a:spcPct val="100000"/>
              </a:lnSpc>
              <a:spcBef>
                <a:spcPts val="0"/>
              </a:spcBef>
              <a:spcAft>
                <a:spcPts val="0"/>
              </a:spcAft>
              <a:buSzPts val="1400"/>
              <a:buChar char="●"/>
            </a:pPr>
            <a:r>
              <a:rPr lang="en-US"/>
              <a:t>Why this matters: Social capital and the potential of these programs to close equity gaps in building networks. Many people try to say you get networks through luck or being a ‘social butterfly’, but that is not the case in reality. Systems can facilitate or purpeate access to social capital. </a:t>
            </a:r>
            <a:endParaRPr/>
          </a:p>
        </p:txBody>
      </p:sp>
      <p:sp>
        <p:nvSpPr>
          <p:cNvPr id="372" name="Google Shape;372;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050bf89af3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378" name="Google Shape;378;g1050bf89af3_0_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US" sz="1100">
                <a:latin typeface="Arial"/>
                <a:ea typeface="Arial"/>
                <a:cs typeface="Arial"/>
                <a:sym typeface="Arial"/>
              </a:rPr>
              <a:t>Our final consideration focuses on messaging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The two tables show the percentage points that learner categories chose ‘Making Connection’ over ‘Safe Bet in This Economy’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The even higher percentages among Current Learners show how impactful CTE can be in building social capital, but connecting back to the first finding, that is only possible if program quality allows those opportunities.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The findings also show this can be a powerful retention message.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Again, this isn’t suggesting to not use Prepare for the Real World, but this is an impactful secondary message for historically marginalized populations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NOTE: Again, this finding was not found among parents, not too surprising because they aren’t ‘on the ground’ </a:t>
            </a:r>
            <a:endParaRPr sz="1100">
              <a:latin typeface="Arial"/>
              <a:ea typeface="Arial"/>
              <a:cs typeface="Arial"/>
              <a:sym typeface="Arial"/>
            </a:endParaRPr>
          </a:p>
        </p:txBody>
      </p:sp>
      <p:sp>
        <p:nvSpPr>
          <p:cNvPr id="388" name="Google Shape;388;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050bf89af3_0_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5" name="Google Shape;395;g1050bf89af3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25edf3608f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BREAK: Any questions? We know it’s a lot to digest </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This last section will cover equity considerations that we found. </a:t>
            </a:r>
            <a:endParaRPr/>
          </a:p>
          <a:p>
            <a:pPr indent="-317500" lvl="0" marL="457200" rtl="0" algn="l">
              <a:lnSpc>
                <a:spcPct val="100000"/>
              </a:lnSpc>
              <a:spcBef>
                <a:spcPts val="0"/>
              </a:spcBef>
              <a:spcAft>
                <a:spcPts val="0"/>
              </a:spcAft>
              <a:buSzPts val="1400"/>
              <a:buChar char="●"/>
            </a:pPr>
            <a:r>
              <a:rPr lang="en-US"/>
              <a:t>This is not meant to change the messages we just gave </a:t>
            </a:r>
            <a:endParaRPr/>
          </a:p>
          <a:p>
            <a:pPr indent="-317500" lvl="0" marL="457200" rtl="0" algn="l">
              <a:lnSpc>
                <a:spcPct val="100000"/>
              </a:lnSpc>
              <a:spcBef>
                <a:spcPts val="0"/>
              </a:spcBef>
              <a:spcAft>
                <a:spcPts val="0"/>
              </a:spcAft>
              <a:buSzPts val="1400"/>
              <a:buChar char="●"/>
            </a:pPr>
            <a:r>
              <a:rPr lang="en-US"/>
              <a:t>Rather, its to offer message tailoring to ensure messages resonate with each family and learner and address historical barriers to participation </a:t>
            </a:r>
            <a:endParaRPr/>
          </a:p>
          <a:p>
            <a:pPr indent="-317500" lvl="0" marL="457200" rtl="0" algn="l">
              <a:lnSpc>
                <a:spcPct val="100000"/>
              </a:lnSpc>
              <a:spcBef>
                <a:spcPts val="0"/>
              </a:spcBef>
              <a:spcAft>
                <a:spcPts val="0"/>
              </a:spcAft>
              <a:buSzPts val="1400"/>
              <a:buChar char="●"/>
            </a:pPr>
            <a:r>
              <a:rPr lang="en-US"/>
              <a:t>This is one of the key changes to this round of research compared to 2017 </a:t>
            </a:r>
            <a:endParaRPr/>
          </a:p>
        </p:txBody>
      </p:sp>
      <p:sp>
        <p:nvSpPr>
          <p:cNvPr id="401" name="Google Shape;401;g125edf3608f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25edf3608f_0_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6" name="Google Shape;406;g125edf3608f_0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2" name="Google Shape;41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0ebf960854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422" name="Google Shape;422;g10ebf960854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9" name="Google Shape;429;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8" name="Google Shape;17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6" name="Google Shape;43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2" name="Google Shape;442;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d6408aff78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NOTE: This slide often changes depending on the audience </a:t>
            </a:r>
            <a:endParaRPr/>
          </a:p>
        </p:txBody>
      </p:sp>
      <p:sp>
        <p:nvSpPr>
          <p:cNvPr id="448" name="Google Shape;448;gd6408aff7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25edf3608f_0_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4" name="Google Shape;454;g125edf3608f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25edf3608f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0" name="Google Shape;460;g125edf3608f_0_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467" name="Google Shape;467;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b125b8261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b="1" lang="en-US">
                <a:solidFill>
                  <a:srgbClr val="1186C3"/>
                </a:solidFill>
                <a:latin typeface="Arial"/>
                <a:ea typeface="Arial"/>
                <a:cs typeface="Arial"/>
                <a:sym typeface="Arial"/>
              </a:rPr>
              <a:t>Principle 1:</a:t>
            </a:r>
            <a:r>
              <a:rPr b="1" lang="en-US">
                <a:latin typeface="Arial"/>
                <a:ea typeface="Arial"/>
                <a:cs typeface="Arial"/>
                <a:sym typeface="Arial"/>
              </a:rPr>
              <a:t> Cohesive systems </a:t>
            </a:r>
            <a:r>
              <a:rPr lang="en-US">
                <a:latin typeface="Arial"/>
                <a:ea typeface="Arial"/>
                <a:cs typeface="Arial"/>
                <a:sym typeface="Arial"/>
              </a:rPr>
              <a:t>that families can easily understand and navigate to match their education aspirations and find path to college and career success</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b="1" lang="en-US">
                <a:solidFill>
                  <a:srgbClr val="1186C3"/>
                </a:solidFill>
                <a:latin typeface="Arial"/>
                <a:ea typeface="Arial"/>
                <a:cs typeface="Arial"/>
                <a:sym typeface="Arial"/>
              </a:rPr>
              <a:t>Principle 2: </a:t>
            </a:r>
            <a:r>
              <a:rPr b="1" lang="en-US">
                <a:latin typeface="Arial"/>
                <a:ea typeface="Arial"/>
                <a:cs typeface="Arial"/>
                <a:sym typeface="Arial"/>
              </a:rPr>
              <a:t>Learner-centered systems </a:t>
            </a:r>
            <a:r>
              <a:rPr lang="en-US">
                <a:latin typeface="Arial"/>
                <a:ea typeface="Arial"/>
                <a:cs typeface="Arial"/>
                <a:sym typeface="Arial"/>
              </a:rPr>
              <a:t>that close equity gaps with programs designed on the margins and messages that align and listen to intended audiences </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b="1" lang="en-US">
                <a:solidFill>
                  <a:srgbClr val="1186C3"/>
                </a:solidFill>
                <a:latin typeface="Arial"/>
                <a:ea typeface="Arial"/>
                <a:cs typeface="Arial"/>
                <a:sym typeface="Arial"/>
              </a:rPr>
              <a:t>Principle 3:</a:t>
            </a:r>
            <a:r>
              <a:rPr b="1" lang="en-US">
                <a:latin typeface="Arial"/>
                <a:ea typeface="Arial"/>
                <a:cs typeface="Arial"/>
                <a:sym typeface="Arial"/>
              </a:rPr>
              <a:t> Empower learners </a:t>
            </a:r>
            <a:r>
              <a:rPr lang="en-US">
                <a:latin typeface="Arial"/>
                <a:ea typeface="Arial"/>
                <a:cs typeface="Arial"/>
                <a:sym typeface="Arial"/>
              </a:rPr>
              <a:t>through informed trusted sources, integrated advising, and equitable access to information </a:t>
            </a:r>
            <a:endParaRPr/>
          </a:p>
        </p:txBody>
      </p:sp>
      <p:sp>
        <p:nvSpPr>
          <p:cNvPr id="183" name="Google Shape;183;g7b125b826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Identify key sources and communication channels for CTE </a:t>
            </a:r>
            <a:endParaRPr/>
          </a:p>
        </p:txBody>
      </p:sp>
      <p:sp>
        <p:nvSpPr>
          <p:cNvPr id="189" name="Google Shape;18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b="1" lang="en-US">
                <a:solidFill>
                  <a:srgbClr val="1186C3"/>
                </a:solidFill>
                <a:latin typeface="Arial"/>
                <a:ea typeface="Arial"/>
                <a:cs typeface="Arial"/>
                <a:sym typeface="Arial"/>
              </a:rPr>
              <a:t>Principle 1:</a:t>
            </a:r>
            <a:r>
              <a:rPr b="1" lang="en-US">
                <a:latin typeface="Arial"/>
                <a:ea typeface="Arial"/>
                <a:cs typeface="Arial"/>
                <a:sym typeface="Arial"/>
              </a:rPr>
              <a:t> Cohesive systems </a:t>
            </a:r>
            <a:r>
              <a:rPr lang="en-US">
                <a:latin typeface="Arial"/>
                <a:ea typeface="Arial"/>
                <a:cs typeface="Arial"/>
                <a:sym typeface="Arial"/>
              </a:rPr>
              <a:t>that families can easily understand and navigate to match their education aspirations and find path to college and career success</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b="1" lang="en-US">
                <a:solidFill>
                  <a:srgbClr val="1186C3"/>
                </a:solidFill>
                <a:latin typeface="Arial"/>
                <a:ea typeface="Arial"/>
                <a:cs typeface="Arial"/>
                <a:sym typeface="Arial"/>
              </a:rPr>
              <a:t>Principle 2: </a:t>
            </a:r>
            <a:r>
              <a:rPr b="1" lang="en-US">
                <a:latin typeface="Arial"/>
                <a:ea typeface="Arial"/>
                <a:cs typeface="Arial"/>
                <a:sym typeface="Arial"/>
              </a:rPr>
              <a:t>Learner-centered systems </a:t>
            </a:r>
            <a:r>
              <a:rPr lang="en-US">
                <a:latin typeface="Arial"/>
                <a:ea typeface="Arial"/>
                <a:cs typeface="Arial"/>
                <a:sym typeface="Arial"/>
              </a:rPr>
              <a:t>that close equity gaps with programs designed on the margins and messages that align and listen to intended audiences </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b="1" lang="en-US">
                <a:solidFill>
                  <a:srgbClr val="1186C3"/>
                </a:solidFill>
                <a:latin typeface="Arial"/>
                <a:ea typeface="Arial"/>
                <a:cs typeface="Arial"/>
                <a:sym typeface="Arial"/>
              </a:rPr>
              <a:t>Principle 3:</a:t>
            </a:r>
            <a:r>
              <a:rPr b="1" lang="en-US">
                <a:latin typeface="Arial"/>
                <a:ea typeface="Arial"/>
                <a:cs typeface="Arial"/>
                <a:sym typeface="Arial"/>
              </a:rPr>
              <a:t> Empower learners </a:t>
            </a:r>
            <a:r>
              <a:rPr lang="en-US">
                <a:latin typeface="Arial"/>
                <a:ea typeface="Arial"/>
                <a:cs typeface="Arial"/>
                <a:sym typeface="Arial"/>
              </a:rPr>
              <a:t>through informed trusted sources, integrated advising, and equitable access to information </a:t>
            </a:r>
            <a:endParaRPr/>
          </a:p>
        </p:txBody>
      </p:sp>
      <p:sp>
        <p:nvSpPr>
          <p:cNvPr id="198" name="Google Shape;19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NOTE: Some attendees got confused with what families meant, so it’s helpful to emphasize that term.</a:t>
            </a:r>
            <a:endParaRPr/>
          </a:p>
        </p:txBody>
      </p:sp>
      <p:sp>
        <p:nvSpPr>
          <p:cNvPr id="205" name="Google Shape;20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The key takeaway from this slide is the difference in this research from 2017 - we focused on exploring how messages resonated with historically marginalized </a:t>
            </a:r>
            <a:endParaRPr/>
          </a:p>
        </p:txBody>
      </p:sp>
      <p:sp>
        <p:nvSpPr>
          <p:cNvPr id="211" name="Google Shape;21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2.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9"/>
          <p:cNvSpPr txBox="1"/>
          <p:nvPr>
            <p:ph type="ctrTitle"/>
          </p:nvPr>
        </p:nvSpPr>
        <p:spPr>
          <a:xfrm>
            <a:off x="1143000" y="2151744"/>
            <a:ext cx="6858000" cy="1552071"/>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Arial"/>
              <a:buNone/>
              <a:defRPr b="1"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 name="Google Shape;16;p39"/>
          <p:cNvSpPr txBox="1"/>
          <p:nvPr>
            <p:ph idx="1" type="subTitle"/>
          </p:nvPr>
        </p:nvSpPr>
        <p:spPr>
          <a:xfrm>
            <a:off x="1143000" y="3995176"/>
            <a:ext cx="6858000" cy="1170753"/>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1" i="0" sz="2400" u="none" cap="none" strike="noStrike">
                <a:solidFill>
                  <a:schemeClr val="dk1"/>
                </a:solidFill>
                <a:latin typeface="Arial"/>
                <a:ea typeface="Arial"/>
                <a:cs typeface="Arial"/>
                <a:sym typeface="Arial"/>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pic>
        <p:nvPicPr>
          <p:cNvPr id="17" name="Google Shape;17;p39"/>
          <p:cNvPicPr preferRelativeResize="0"/>
          <p:nvPr/>
        </p:nvPicPr>
        <p:blipFill rotWithShape="1">
          <a:blip r:embed="rId2">
            <a:alphaModFix/>
          </a:blip>
          <a:srcRect b="16114" l="0" r="0" t="13727"/>
          <a:stretch/>
        </p:blipFill>
        <p:spPr>
          <a:xfrm>
            <a:off x="2059782" y="163718"/>
            <a:ext cx="5024437" cy="1111288"/>
          </a:xfrm>
          <a:prstGeom prst="rect">
            <a:avLst/>
          </a:prstGeom>
          <a:noFill/>
          <a:ln>
            <a:noFill/>
          </a:ln>
        </p:spPr>
      </p:pic>
      <p:pic>
        <p:nvPicPr>
          <p:cNvPr id="18" name="Google Shape;18;p39"/>
          <p:cNvPicPr preferRelativeResize="0"/>
          <p:nvPr/>
        </p:nvPicPr>
        <p:blipFill rotWithShape="1">
          <a:blip r:embed="rId3">
            <a:alphaModFix/>
          </a:blip>
          <a:srcRect b="28138" l="76855" r="4193" t="35174"/>
          <a:stretch/>
        </p:blipFill>
        <p:spPr>
          <a:xfrm>
            <a:off x="7664291" y="6465345"/>
            <a:ext cx="1345772" cy="237266"/>
          </a:xfrm>
          <a:prstGeom prst="rect">
            <a:avLst/>
          </a:prstGeom>
          <a:noFill/>
          <a:ln>
            <a:noFill/>
          </a:ln>
        </p:spPr>
      </p:pic>
      <p:pic>
        <p:nvPicPr>
          <p:cNvPr id="19" name="Google Shape;19;p39"/>
          <p:cNvPicPr preferRelativeResize="0"/>
          <p:nvPr/>
        </p:nvPicPr>
        <p:blipFill rotWithShape="1">
          <a:blip r:embed="rId4">
            <a:alphaModFix/>
          </a:blip>
          <a:srcRect b="26486" l="1546" r="69983" t="36514"/>
          <a:stretch/>
        </p:blipFill>
        <p:spPr>
          <a:xfrm>
            <a:off x="0" y="6465345"/>
            <a:ext cx="2021711" cy="2392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4" name="Shape 84"/>
        <p:cNvGrpSpPr/>
        <p:nvPr/>
      </p:nvGrpSpPr>
      <p:grpSpPr>
        <a:xfrm>
          <a:off x="0" y="0"/>
          <a:ext cx="0" cy="0"/>
          <a:chOff x="0" y="0"/>
          <a:chExt cx="0" cy="0"/>
        </a:xfrm>
      </p:grpSpPr>
      <p:sp>
        <p:nvSpPr>
          <p:cNvPr id="85" name="Google Shape;85;p43"/>
          <p:cNvSpPr/>
          <p:nvPr/>
        </p:nvSpPr>
        <p:spPr>
          <a:xfrm>
            <a:off x="203200" y="3771900"/>
            <a:ext cx="361950" cy="90488"/>
          </a:xfrm>
          <a:custGeom>
            <a:rect b="b" l="l" r="r" t="t"/>
            <a:pathLst>
              <a:path extrusionOk="0" h="120000" w="120000">
                <a:moveTo>
                  <a:pt x="119999" y="119999"/>
                </a:moveTo>
                <a:lnTo>
                  <a:pt x="0" y="0"/>
                </a:lnTo>
                <a:lnTo>
                  <a:pt x="116842" y="113684"/>
                </a:lnTo>
                <a:lnTo>
                  <a:pt x="119999" y="119999"/>
                </a:lnTo>
                <a:close/>
              </a:path>
            </a:pathLst>
          </a:custGeom>
          <a:solidFill>
            <a:srgbClr val="29ABE2"/>
          </a:solidFill>
          <a:ln>
            <a:noFill/>
          </a:ln>
        </p:spPr>
      </p:sp>
      <p:sp>
        <p:nvSpPr>
          <p:cNvPr id="86" name="Google Shape;86;p43"/>
          <p:cNvSpPr/>
          <p:nvPr/>
        </p:nvSpPr>
        <p:spPr>
          <a:xfrm>
            <a:off x="560388" y="3867150"/>
            <a:ext cx="61913" cy="80963"/>
          </a:xfrm>
          <a:custGeom>
            <a:rect b="b" l="l" r="r" t="t"/>
            <a:pathLst>
              <a:path extrusionOk="0" h="120000" w="120000">
                <a:moveTo>
                  <a:pt x="0" y="0"/>
                </a:moveTo>
                <a:lnTo>
                  <a:pt x="120000" y="120000"/>
                </a:lnTo>
                <a:lnTo>
                  <a:pt x="9230" y="0"/>
                </a:lnTo>
                <a:lnTo>
                  <a:pt x="0" y="0"/>
                </a:lnTo>
                <a:close/>
              </a:path>
            </a:pathLst>
          </a:custGeom>
          <a:solidFill>
            <a:srgbClr val="29ABE2"/>
          </a:solidFill>
          <a:ln>
            <a:noFill/>
          </a:ln>
        </p:spPr>
      </p:sp>
      <p:grpSp>
        <p:nvGrpSpPr>
          <p:cNvPr id="87" name="Google Shape;87;p43"/>
          <p:cNvGrpSpPr/>
          <p:nvPr/>
        </p:nvGrpSpPr>
        <p:grpSpPr>
          <a:xfrm flipH="1">
            <a:off x="5363176" y="0"/>
            <a:ext cx="3778250" cy="6858001"/>
            <a:chOff x="203200" y="0"/>
            <a:chExt cx="3778250" cy="6858001"/>
          </a:xfrm>
        </p:grpSpPr>
        <p:sp>
          <p:nvSpPr>
            <p:cNvPr id="88" name="Google Shape;88;p43"/>
            <p:cNvSpPr/>
            <p:nvPr/>
          </p:nvSpPr>
          <p:spPr>
            <a:xfrm>
              <a:off x="641350" y="0"/>
              <a:ext cx="1365250" cy="3971925"/>
            </a:xfrm>
            <a:custGeom>
              <a:rect b="b" l="l" r="r" t="t"/>
              <a:pathLst>
                <a:path extrusionOk="0" h="120000" w="120000">
                  <a:moveTo>
                    <a:pt x="0" y="117266"/>
                  </a:moveTo>
                  <a:lnTo>
                    <a:pt x="31813" y="120000"/>
                  </a:lnTo>
                  <a:lnTo>
                    <a:pt x="120000" y="0"/>
                  </a:lnTo>
                  <a:lnTo>
                    <a:pt x="86511" y="0"/>
                  </a:lnTo>
                  <a:lnTo>
                    <a:pt x="0" y="117266"/>
                  </a:lnTo>
                  <a:close/>
                </a:path>
              </a:pathLst>
            </a:custGeom>
            <a:solidFill>
              <a:srgbClr val="7AB800"/>
            </a:solidFill>
            <a:ln>
              <a:noFill/>
            </a:ln>
          </p:spPr>
        </p:sp>
        <p:sp>
          <p:nvSpPr>
            <p:cNvPr id="89" name="Google Shape;89;p43"/>
            <p:cNvSpPr/>
            <p:nvPr/>
          </p:nvSpPr>
          <p:spPr>
            <a:xfrm>
              <a:off x="203200" y="0"/>
              <a:ext cx="1336675" cy="3862388"/>
            </a:xfrm>
            <a:custGeom>
              <a:rect b="b" l="l" r="r" t="t"/>
              <a:pathLst>
                <a:path extrusionOk="0" h="120000" w="120000">
                  <a:moveTo>
                    <a:pt x="120000" y="0"/>
                  </a:moveTo>
                  <a:lnTo>
                    <a:pt x="85795" y="0"/>
                  </a:lnTo>
                  <a:lnTo>
                    <a:pt x="0" y="117188"/>
                  </a:lnTo>
                  <a:lnTo>
                    <a:pt x="32494" y="120000"/>
                  </a:lnTo>
                  <a:lnTo>
                    <a:pt x="120000" y="0"/>
                  </a:lnTo>
                  <a:close/>
                </a:path>
              </a:pathLst>
            </a:custGeom>
            <a:solidFill>
              <a:srgbClr val="009AA6"/>
            </a:solidFill>
            <a:ln>
              <a:noFill/>
            </a:ln>
          </p:spPr>
        </p:sp>
        <p:sp>
          <p:nvSpPr>
            <p:cNvPr id="90" name="Google Shape;90;p43"/>
            <p:cNvSpPr/>
            <p:nvPr/>
          </p:nvSpPr>
          <p:spPr>
            <a:xfrm>
              <a:off x="207963" y="3776663"/>
              <a:ext cx="1936750" cy="3081338"/>
            </a:xfrm>
            <a:custGeom>
              <a:rect b="b" l="l" r="r" t="t"/>
              <a:pathLst>
                <a:path extrusionOk="0" h="120000" w="120000">
                  <a:moveTo>
                    <a:pt x="0" y="0"/>
                  </a:moveTo>
                  <a:lnTo>
                    <a:pt x="114688" y="120000"/>
                  </a:lnTo>
                  <a:lnTo>
                    <a:pt x="120000" y="120000"/>
                  </a:lnTo>
                  <a:lnTo>
                    <a:pt x="0" y="0"/>
                  </a:lnTo>
                  <a:close/>
                </a:path>
              </a:pathLst>
            </a:custGeom>
            <a:solidFill>
              <a:srgbClr val="262626"/>
            </a:solidFill>
            <a:ln>
              <a:noFill/>
            </a:ln>
          </p:spPr>
        </p:sp>
        <p:sp>
          <p:nvSpPr>
            <p:cNvPr id="91" name="Google Shape;91;p43"/>
            <p:cNvSpPr/>
            <p:nvPr/>
          </p:nvSpPr>
          <p:spPr>
            <a:xfrm>
              <a:off x="646113" y="3886200"/>
              <a:ext cx="2373313" cy="2971800"/>
            </a:xfrm>
            <a:custGeom>
              <a:rect b="b" l="l" r="r" t="t"/>
              <a:pathLst>
                <a:path extrusionOk="0" h="120000" w="120000">
                  <a:moveTo>
                    <a:pt x="120000" y="120000"/>
                  </a:moveTo>
                  <a:lnTo>
                    <a:pt x="0" y="0"/>
                  </a:lnTo>
                  <a:lnTo>
                    <a:pt x="115745" y="120000"/>
                  </a:lnTo>
                  <a:lnTo>
                    <a:pt x="120000" y="120000"/>
                  </a:lnTo>
                  <a:close/>
                </a:path>
              </a:pathLst>
            </a:custGeom>
            <a:solidFill>
              <a:srgbClr val="0B5982"/>
            </a:solidFill>
            <a:ln>
              <a:noFill/>
            </a:ln>
          </p:spPr>
        </p:sp>
        <p:sp>
          <p:nvSpPr>
            <p:cNvPr id="92" name="Google Shape;92;p43"/>
            <p:cNvSpPr/>
            <p:nvPr/>
          </p:nvSpPr>
          <p:spPr>
            <a:xfrm>
              <a:off x="641350" y="3871913"/>
              <a:ext cx="3340100" cy="2976563"/>
            </a:xfrm>
            <a:custGeom>
              <a:rect b="b" l="l" r="r" t="t"/>
              <a:pathLst>
                <a:path extrusionOk="0" h="120000" w="120000">
                  <a:moveTo>
                    <a:pt x="0" y="0"/>
                  </a:moveTo>
                  <a:lnTo>
                    <a:pt x="171" y="192"/>
                  </a:lnTo>
                  <a:lnTo>
                    <a:pt x="85437" y="120000"/>
                  </a:lnTo>
                  <a:lnTo>
                    <a:pt x="120000" y="120000"/>
                  </a:lnTo>
                  <a:lnTo>
                    <a:pt x="13003" y="3648"/>
                  </a:lnTo>
                  <a:lnTo>
                    <a:pt x="0" y="0"/>
                  </a:lnTo>
                  <a:close/>
                </a:path>
              </a:pathLst>
            </a:custGeom>
            <a:solidFill>
              <a:srgbClr val="7AB800"/>
            </a:solidFill>
            <a:ln>
              <a:noFill/>
            </a:ln>
          </p:spPr>
        </p:sp>
        <p:sp>
          <p:nvSpPr>
            <p:cNvPr id="93" name="Google Shape;93;p43"/>
            <p:cNvSpPr/>
            <p:nvPr/>
          </p:nvSpPr>
          <p:spPr>
            <a:xfrm>
              <a:off x="203200" y="3762375"/>
              <a:ext cx="2660650" cy="3086100"/>
            </a:xfrm>
            <a:custGeom>
              <a:rect b="b" l="l" r="r" t="t"/>
              <a:pathLst>
                <a:path extrusionOk="0" h="120000" w="120000">
                  <a:moveTo>
                    <a:pt x="120000" y="120000"/>
                  </a:moveTo>
                  <a:lnTo>
                    <a:pt x="18902" y="6851"/>
                  </a:lnTo>
                  <a:lnTo>
                    <a:pt x="16109" y="3703"/>
                  </a:lnTo>
                  <a:lnTo>
                    <a:pt x="16324" y="3703"/>
                  </a:lnTo>
                  <a:lnTo>
                    <a:pt x="18902" y="6851"/>
                  </a:lnTo>
                  <a:lnTo>
                    <a:pt x="16754" y="4259"/>
                  </a:lnTo>
                  <a:lnTo>
                    <a:pt x="16324" y="3518"/>
                  </a:lnTo>
                  <a:lnTo>
                    <a:pt x="15894" y="3333"/>
                  </a:lnTo>
                  <a:lnTo>
                    <a:pt x="0" y="0"/>
                  </a:lnTo>
                  <a:lnTo>
                    <a:pt x="214" y="185"/>
                  </a:lnTo>
                  <a:lnTo>
                    <a:pt x="87565" y="120000"/>
                  </a:lnTo>
                  <a:lnTo>
                    <a:pt x="120000" y="120000"/>
                  </a:lnTo>
                  <a:close/>
                </a:path>
              </a:pathLst>
            </a:custGeom>
            <a:solidFill>
              <a:srgbClr val="009AA6"/>
            </a:solidFill>
            <a:ln>
              <a:noFill/>
            </a:ln>
          </p:spPr>
        </p:sp>
      </p:grpSp>
      <p:sp>
        <p:nvSpPr>
          <p:cNvPr id="94" name="Google Shape;94;p43"/>
          <p:cNvSpPr/>
          <p:nvPr/>
        </p:nvSpPr>
        <p:spPr>
          <a:xfrm flipH="1">
            <a:off x="6829231" y="-9473"/>
            <a:ext cx="1431874" cy="4108843"/>
          </a:xfrm>
          <a:custGeom>
            <a:rect b="b" l="l" r="r" t="t"/>
            <a:pathLst>
              <a:path extrusionOk="0" h="120000" w="120000">
                <a:moveTo>
                  <a:pt x="0" y="116960"/>
                </a:moveTo>
                <a:lnTo>
                  <a:pt x="35915" y="120000"/>
                </a:lnTo>
                <a:lnTo>
                  <a:pt x="120000" y="278"/>
                </a:lnTo>
                <a:lnTo>
                  <a:pt x="86464" y="0"/>
                </a:lnTo>
                <a:lnTo>
                  <a:pt x="0" y="116960"/>
                </a:lnTo>
                <a:close/>
              </a:path>
            </a:pathLst>
          </a:custGeom>
          <a:solidFill>
            <a:srgbClr val="FF6D14"/>
          </a:solidFill>
          <a:ln>
            <a:noFill/>
          </a:ln>
        </p:spPr>
      </p:sp>
      <p:sp>
        <p:nvSpPr>
          <p:cNvPr id="95" name="Google Shape;95;p43"/>
          <p:cNvSpPr/>
          <p:nvPr/>
        </p:nvSpPr>
        <p:spPr>
          <a:xfrm flipH="1">
            <a:off x="4456642" y="3981398"/>
            <a:ext cx="3804462" cy="2883773"/>
          </a:xfrm>
          <a:custGeom>
            <a:rect b="b" l="l" r="r" t="t"/>
            <a:pathLst>
              <a:path extrusionOk="0" h="120000" w="120000">
                <a:moveTo>
                  <a:pt x="0" y="0"/>
                </a:moveTo>
                <a:cubicBezTo>
                  <a:pt x="58" y="59"/>
                  <a:pt x="398" y="531"/>
                  <a:pt x="457" y="590"/>
                </a:cubicBezTo>
                <a:lnTo>
                  <a:pt x="96490" y="119634"/>
                </a:lnTo>
                <a:lnTo>
                  <a:pt x="120000" y="120000"/>
                </a:lnTo>
                <a:lnTo>
                  <a:pt x="12100" y="280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43"/>
          <p:cNvPicPr preferRelativeResize="0"/>
          <p:nvPr/>
        </p:nvPicPr>
        <p:blipFill rotWithShape="1">
          <a:blip r:embed="rId2">
            <a:alphaModFix/>
          </a:blip>
          <a:srcRect b="0" l="0" r="0" t="0"/>
          <a:stretch/>
        </p:blipFill>
        <p:spPr>
          <a:xfrm>
            <a:off x="226246" y="6181394"/>
            <a:ext cx="2264664" cy="484632"/>
          </a:xfrm>
          <a:prstGeom prst="rect">
            <a:avLst/>
          </a:prstGeom>
          <a:noFill/>
          <a:ln>
            <a:noFill/>
          </a:ln>
        </p:spPr>
      </p:pic>
      <p:sp>
        <p:nvSpPr>
          <p:cNvPr id="97" name="Google Shape;97;p43"/>
          <p:cNvSpPr txBox="1"/>
          <p:nvPr>
            <p:ph type="title"/>
          </p:nvPr>
        </p:nvSpPr>
        <p:spPr>
          <a:xfrm>
            <a:off x="972608" y="1895476"/>
            <a:ext cx="5647267" cy="1981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98" name="Shape 98"/>
        <p:cNvGrpSpPr/>
        <p:nvPr/>
      </p:nvGrpSpPr>
      <p:grpSpPr>
        <a:xfrm>
          <a:off x="0" y="0"/>
          <a:ext cx="0" cy="0"/>
          <a:chOff x="0" y="0"/>
          <a:chExt cx="0" cy="0"/>
        </a:xfrm>
      </p:grpSpPr>
      <p:sp>
        <p:nvSpPr>
          <p:cNvPr id="99" name="Google Shape;99;p51"/>
          <p:cNvSpPr/>
          <p:nvPr/>
        </p:nvSpPr>
        <p:spPr>
          <a:xfrm>
            <a:off x="203200" y="3771900"/>
            <a:ext cx="361950" cy="90488"/>
          </a:xfrm>
          <a:custGeom>
            <a:rect b="b" l="l" r="r" t="t"/>
            <a:pathLst>
              <a:path extrusionOk="0" h="120000" w="120000">
                <a:moveTo>
                  <a:pt x="119999" y="119999"/>
                </a:moveTo>
                <a:lnTo>
                  <a:pt x="0" y="0"/>
                </a:lnTo>
                <a:lnTo>
                  <a:pt x="116842" y="113684"/>
                </a:lnTo>
                <a:lnTo>
                  <a:pt x="119999" y="119999"/>
                </a:lnTo>
                <a:close/>
              </a:path>
            </a:pathLst>
          </a:custGeom>
          <a:solidFill>
            <a:srgbClr val="29ABE2"/>
          </a:solidFill>
          <a:ln>
            <a:noFill/>
          </a:ln>
        </p:spPr>
      </p:sp>
      <p:sp>
        <p:nvSpPr>
          <p:cNvPr id="100" name="Google Shape;100;p51"/>
          <p:cNvSpPr/>
          <p:nvPr/>
        </p:nvSpPr>
        <p:spPr>
          <a:xfrm>
            <a:off x="560388" y="3867150"/>
            <a:ext cx="61913" cy="80963"/>
          </a:xfrm>
          <a:custGeom>
            <a:rect b="b" l="l" r="r" t="t"/>
            <a:pathLst>
              <a:path extrusionOk="0" h="120000" w="120000">
                <a:moveTo>
                  <a:pt x="0" y="0"/>
                </a:moveTo>
                <a:lnTo>
                  <a:pt x="120000" y="120000"/>
                </a:lnTo>
                <a:lnTo>
                  <a:pt x="9230" y="0"/>
                </a:lnTo>
                <a:lnTo>
                  <a:pt x="0" y="0"/>
                </a:lnTo>
                <a:close/>
              </a:path>
            </a:pathLst>
          </a:custGeom>
          <a:solidFill>
            <a:srgbClr val="29ABE2"/>
          </a:solidFill>
          <a:ln>
            <a:noFill/>
          </a:ln>
        </p:spPr>
      </p:sp>
      <p:grpSp>
        <p:nvGrpSpPr>
          <p:cNvPr id="101" name="Google Shape;101;p51"/>
          <p:cNvGrpSpPr/>
          <p:nvPr/>
        </p:nvGrpSpPr>
        <p:grpSpPr>
          <a:xfrm flipH="1">
            <a:off x="5363176" y="0"/>
            <a:ext cx="3778250" cy="6858001"/>
            <a:chOff x="203200" y="0"/>
            <a:chExt cx="3778250" cy="6858001"/>
          </a:xfrm>
        </p:grpSpPr>
        <p:sp>
          <p:nvSpPr>
            <p:cNvPr id="102" name="Google Shape;102;p51"/>
            <p:cNvSpPr/>
            <p:nvPr/>
          </p:nvSpPr>
          <p:spPr>
            <a:xfrm>
              <a:off x="641350" y="0"/>
              <a:ext cx="1365250" cy="3971925"/>
            </a:xfrm>
            <a:custGeom>
              <a:rect b="b" l="l" r="r" t="t"/>
              <a:pathLst>
                <a:path extrusionOk="0" h="120000" w="120000">
                  <a:moveTo>
                    <a:pt x="0" y="117266"/>
                  </a:moveTo>
                  <a:lnTo>
                    <a:pt x="31813" y="120000"/>
                  </a:lnTo>
                  <a:lnTo>
                    <a:pt x="120000" y="0"/>
                  </a:lnTo>
                  <a:lnTo>
                    <a:pt x="86511" y="0"/>
                  </a:lnTo>
                  <a:lnTo>
                    <a:pt x="0" y="117266"/>
                  </a:lnTo>
                  <a:close/>
                </a:path>
              </a:pathLst>
            </a:custGeom>
            <a:solidFill>
              <a:srgbClr val="7AB800"/>
            </a:solidFill>
            <a:ln>
              <a:noFill/>
            </a:ln>
          </p:spPr>
        </p:sp>
        <p:sp>
          <p:nvSpPr>
            <p:cNvPr id="103" name="Google Shape;103;p51"/>
            <p:cNvSpPr/>
            <p:nvPr/>
          </p:nvSpPr>
          <p:spPr>
            <a:xfrm>
              <a:off x="203200" y="0"/>
              <a:ext cx="1336675" cy="3862388"/>
            </a:xfrm>
            <a:custGeom>
              <a:rect b="b" l="l" r="r" t="t"/>
              <a:pathLst>
                <a:path extrusionOk="0" h="120000" w="120000">
                  <a:moveTo>
                    <a:pt x="120000" y="0"/>
                  </a:moveTo>
                  <a:lnTo>
                    <a:pt x="85795" y="0"/>
                  </a:lnTo>
                  <a:lnTo>
                    <a:pt x="0" y="117188"/>
                  </a:lnTo>
                  <a:lnTo>
                    <a:pt x="32494" y="120000"/>
                  </a:lnTo>
                  <a:lnTo>
                    <a:pt x="120000" y="0"/>
                  </a:lnTo>
                  <a:close/>
                </a:path>
              </a:pathLst>
            </a:custGeom>
            <a:solidFill>
              <a:srgbClr val="009AA6"/>
            </a:solidFill>
            <a:ln>
              <a:noFill/>
            </a:ln>
          </p:spPr>
        </p:sp>
        <p:sp>
          <p:nvSpPr>
            <p:cNvPr id="104" name="Google Shape;104;p51"/>
            <p:cNvSpPr/>
            <p:nvPr/>
          </p:nvSpPr>
          <p:spPr>
            <a:xfrm>
              <a:off x="207963" y="3776663"/>
              <a:ext cx="1936750" cy="3081338"/>
            </a:xfrm>
            <a:custGeom>
              <a:rect b="b" l="l" r="r" t="t"/>
              <a:pathLst>
                <a:path extrusionOk="0" h="120000" w="120000">
                  <a:moveTo>
                    <a:pt x="0" y="0"/>
                  </a:moveTo>
                  <a:lnTo>
                    <a:pt x="114688" y="120000"/>
                  </a:lnTo>
                  <a:lnTo>
                    <a:pt x="120000" y="120000"/>
                  </a:lnTo>
                  <a:lnTo>
                    <a:pt x="0" y="0"/>
                  </a:lnTo>
                  <a:close/>
                </a:path>
              </a:pathLst>
            </a:custGeom>
            <a:solidFill>
              <a:srgbClr val="262626"/>
            </a:solidFill>
            <a:ln>
              <a:noFill/>
            </a:ln>
          </p:spPr>
        </p:sp>
        <p:sp>
          <p:nvSpPr>
            <p:cNvPr id="105" name="Google Shape;105;p51"/>
            <p:cNvSpPr/>
            <p:nvPr/>
          </p:nvSpPr>
          <p:spPr>
            <a:xfrm>
              <a:off x="646113" y="3886200"/>
              <a:ext cx="2373313" cy="2971800"/>
            </a:xfrm>
            <a:custGeom>
              <a:rect b="b" l="l" r="r" t="t"/>
              <a:pathLst>
                <a:path extrusionOk="0" h="120000" w="120000">
                  <a:moveTo>
                    <a:pt x="120000" y="120000"/>
                  </a:moveTo>
                  <a:lnTo>
                    <a:pt x="0" y="0"/>
                  </a:lnTo>
                  <a:lnTo>
                    <a:pt x="115745" y="120000"/>
                  </a:lnTo>
                  <a:lnTo>
                    <a:pt x="120000" y="120000"/>
                  </a:lnTo>
                  <a:close/>
                </a:path>
              </a:pathLst>
            </a:custGeom>
            <a:solidFill>
              <a:srgbClr val="0B5982"/>
            </a:solidFill>
            <a:ln>
              <a:noFill/>
            </a:ln>
          </p:spPr>
        </p:sp>
        <p:sp>
          <p:nvSpPr>
            <p:cNvPr id="106" name="Google Shape;106;p51"/>
            <p:cNvSpPr/>
            <p:nvPr/>
          </p:nvSpPr>
          <p:spPr>
            <a:xfrm>
              <a:off x="641350" y="3871913"/>
              <a:ext cx="3340100" cy="2976563"/>
            </a:xfrm>
            <a:custGeom>
              <a:rect b="b" l="l" r="r" t="t"/>
              <a:pathLst>
                <a:path extrusionOk="0" h="120000" w="120000">
                  <a:moveTo>
                    <a:pt x="0" y="0"/>
                  </a:moveTo>
                  <a:lnTo>
                    <a:pt x="171" y="192"/>
                  </a:lnTo>
                  <a:lnTo>
                    <a:pt x="85437" y="120000"/>
                  </a:lnTo>
                  <a:lnTo>
                    <a:pt x="120000" y="120000"/>
                  </a:lnTo>
                  <a:lnTo>
                    <a:pt x="13003" y="3648"/>
                  </a:lnTo>
                  <a:lnTo>
                    <a:pt x="0" y="0"/>
                  </a:lnTo>
                  <a:close/>
                </a:path>
              </a:pathLst>
            </a:custGeom>
            <a:solidFill>
              <a:srgbClr val="7AB800"/>
            </a:solidFill>
            <a:ln>
              <a:noFill/>
            </a:ln>
          </p:spPr>
        </p:sp>
        <p:sp>
          <p:nvSpPr>
            <p:cNvPr id="107" name="Google Shape;107;p51"/>
            <p:cNvSpPr/>
            <p:nvPr/>
          </p:nvSpPr>
          <p:spPr>
            <a:xfrm>
              <a:off x="203200" y="3762375"/>
              <a:ext cx="2660650" cy="3086100"/>
            </a:xfrm>
            <a:custGeom>
              <a:rect b="b" l="l" r="r" t="t"/>
              <a:pathLst>
                <a:path extrusionOk="0" h="120000" w="120000">
                  <a:moveTo>
                    <a:pt x="120000" y="120000"/>
                  </a:moveTo>
                  <a:lnTo>
                    <a:pt x="18902" y="6851"/>
                  </a:lnTo>
                  <a:lnTo>
                    <a:pt x="16109" y="3703"/>
                  </a:lnTo>
                  <a:lnTo>
                    <a:pt x="16324" y="3703"/>
                  </a:lnTo>
                  <a:lnTo>
                    <a:pt x="18902" y="6851"/>
                  </a:lnTo>
                  <a:lnTo>
                    <a:pt x="16754" y="4259"/>
                  </a:lnTo>
                  <a:lnTo>
                    <a:pt x="16324" y="3518"/>
                  </a:lnTo>
                  <a:lnTo>
                    <a:pt x="15894" y="3333"/>
                  </a:lnTo>
                  <a:lnTo>
                    <a:pt x="0" y="0"/>
                  </a:lnTo>
                  <a:lnTo>
                    <a:pt x="214" y="185"/>
                  </a:lnTo>
                  <a:lnTo>
                    <a:pt x="87565" y="120000"/>
                  </a:lnTo>
                  <a:lnTo>
                    <a:pt x="120000" y="120000"/>
                  </a:lnTo>
                  <a:close/>
                </a:path>
              </a:pathLst>
            </a:custGeom>
            <a:solidFill>
              <a:srgbClr val="009AA6"/>
            </a:solidFill>
            <a:ln>
              <a:noFill/>
            </a:ln>
          </p:spPr>
        </p:sp>
      </p:grpSp>
      <p:sp>
        <p:nvSpPr>
          <p:cNvPr id="108" name="Google Shape;108;p51"/>
          <p:cNvSpPr/>
          <p:nvPr/>
        </p:nvSpPr>
        <p:spPr>
          <a:xfrm flipH="1">
            <a:off x="6829231" y="-9473"/>
            <a:ext cx="1431874" cy="4108843"/>
          </a:xfrm>
          <a:custGeom>
            <a:rect b="b" l="l" r="r" t="t"/>
            <a:pathLst>
              <a:path extrusionOk="0" h="120000" w="120000">
                <a:moveTo>
                  <a:pt x="0" y="116960"/>
                </a:moveTo>
                <a:lnTo>
                  <a:pt x="35915" y="120000"/>
                </a:lnTo>
                <a:lnTo>
                  <a:pt x="120000" y="278"/>
                </a:lnTo>
                <a:lnTo>
                  <a:pt x="86464" y="0"/>
                </a:lnTo>
                <a:lnTo>
                  <a:pt x="0" y="116960"/>
                </a:lnTo>
                <a:close/>
              </a:path>
            </a:pathLst>
          </a:custGeom>
          <a:solidFill>
            <a:srgbClr val="FF6D14"/>
          </a:solidFill>
          <a:ln>
            <a:noFill/>
          </a:ln>
        </p:spPr>
      </p:sp>
      <p:sp>
        <p:nvSpPr>
          <p:cNvPr id="109" name="Google Shape;109;p51"/>
          <p:cNvSpPr/>
          <p:nvPr/>
        </p:nvSpPr>
        <p:spPr>
          <a:xfrm flipH="1">
            <a:off x="4456642" y="3981398"/>
            <a:ext cx="3804462" cy="2883773"/>
          </a:xfrm>
          <a:custGeom>
            <a:rect b="b" l="l" r="r" t="t"/>
            <a:pathLst>
              <a:path extrusionOk="0" h="120000" w="120000">
                <a:moveTo>
                  <a:pt x="0" y="0"/>
                </a:moveTo>
                <a:cubicBezTo>
                  <a:pt x="58" y="59"/>
                  <a:pt x="398" y="531"/>
                  <a:pt x="457" y="590"/>
                </a:cubicBezTo>
                <a:lnTo>
                  <a:pt x="96490" y="119634"/>
                </a:lnTo>
                <a:lnTo>
                  <a:pt x="120000" y="120000"/>
                </a:lnTo>
                <a:lnTo>
                  <a:pt x="12100" y="280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0" name="Google Shape;110;p51"/>
          <p:cNvPicPr preferRelativeResize="0"/>
          <p:nvPr/>
        </p:nvPicPr>
        <p:blipFill rotWithShape="1">
          <a:blip r:embed="rId2">
            <a:alphaModFix/>
          </a:blip>
          <a:srcRect b="0" l="0" r="0" t="0"/>
          <a:stretch/>
        </p:blipFill>
        <p:spPr>
          <a:xfrm>
            <a:off x="226246" y="6181394"/>
            <a:ext cx="2264664" cy="484632"/>
          </a:xfrm>
          <a:prstGeom prst="rect">
            <a:avLst/>
          </a:prstGeom>
          <a:noFill/>
          <a:ln>
            <a:noFill/>
          </a:ln>
        </p:spPr>
      </p:pic>
      <p:sp>
        <p:nvSpPr>
          <p:cNvPr id="111" name="Google Shape;111;p51"/>
          <p:cNvSpPr txBox="1"/>
          <p:nvPr>
            <p:ph type="title"/>
          </p:nvPr>
        </p:nvSpPr>
        <p:spPr>
          <a:xfrm>
            <a:off x="972608" y="1895476"/>
            <a:ext cx="5647267" cy="1981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8" name="Shape 128"/>
        <p:cNvGrpSpPr/>
        <p:nvPr/>
      </p:nvGrpSpPr>
      <p:grpSpPr>
        <a:xfrm>
          <a:off x="0" y="0"/>
          <a:ext cx="0" cy="0"/>
          <a:chOff x="0" y="0"/>
          <a:chExt cx="0" cy="0"/>
        </a:xfrm>
      </p:grpSpPr>
      <p:sp>
        <p:nvSpPr>
          <p:cNvPr id="129" name="Google Shape;129;ge756ac111d_0_77"/>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PT Sans"/>
              <a:buNone/>
              <a:defRPr b="0" i="0" sz="4400" u="none" cap="none" strike="noStrik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0" name="Google Shape;130;ge756ac111d_0_77"/>
          <p:cNvSpPr txBox="1"/>
          <p:nvPr>
            <p:ph idx="1" type="body"/>
          </p:nvPr>
        </p:nvSpPr>
        <p:spPr>
          <a:xfrm>
            <a:off x="628650" y="1990165"/>
            <a:ext cx="7886700" cy="41868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PT Sans"/>
                <a:ea typeface="PT Sans"/>
                <a:cs typeface="PT Sans"/>
                <a:sym typeface="PT Sans"/>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PT Sans"/>
                <a:ea typeface="PT Sans"/>
                <a:cs typeface="PT Sans"/>
                <a:sym typeface="PT Sans"/>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PT Sans"/>
                <a:ea typeface="PT Sans"/>
                <a:cs typeface="PT Sans"/>
                <a:sym typeface="PT Sans"/>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ge756ac111d_0_77"/>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ge756ac111d_0_81"/>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PT Sans"/>
              <a:buNone/>
              <a:defRPr b="0" i="0" sz="4400" u="none" cap="none" strike="noStrik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4" name="Google Shape;134;ge756ac111d_0_81"/>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5" name="Shape 135"/>
        <p:cNvGrpSpPr/>
        <p:nvPr/>
      </p:nvGrpSpPr>
      <p:grpSpPr>
        <a:xfrm>
          <a:off x="0" y="0"/>
          <a:ext cx="0" cy="0"/>
          <a:chOff x="0" y="0"/>
          <a:chExt cx="0" cy="0"/>
        </a:xfrm>
      </p:grpSpPr>
      <p:sp>
        <p:nvSpPr>
          <p:cNvPr id="136" name="Google Shape;136;ge756ac111d_0_84"/>
          <p:cNvSpPr txBox="1"/>
          <p:nvPr>
            <p:ph type="ctrTitle"/>
          </p:nvPr>
        </p:nvSpPr>
        <p:spPr>
          <a:xfrm>
            <a:off x="676273" y="1982976"/>
            <a:ext cx="7772400" cy="23877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PT Sans"/>
              <a:buNone/>
              <a:defRPr b="0" i="0" sz="6000" u="none" cap="none" strike="noStrik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7" name="Google Shape;137;ge756ac111d_0_84"/>
          <p:cNvSpPr txBox="1"/>
          <p:nvPr>
            <p:ph idx="1" type="subTitle"/>
          </p:nvPr>
        </p:nvSpPr>
        <p:spPr>
          <a:xfrm>
            <a:off x="1133473" y="4480511"/>
            <a:ext cx="6858000" cy="1655700"/>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rgbClr val="009AA6"/>
              </a:buClr>
              <a:buSzPts val="2800"/>
              <a:buFont typeface="Arial"/>
              <a:buNone/>
              <a:defRPr b="0" i="0" sz="2400" u="none" cap="none" strike="noStrike">
                <a:solidFill>
                  <a:schemeClr val="dk1"/>
                </a:solidFill>
                <a:latin typeface="PT Sans"/>
                <a:ea typeface="PT Sans"/>
                <a:cs typeface="PT Sans"/>
                <a:sym typeface="PT Sans"/>
              </a:defRPr>
            </a:lvl1pPr>
            <a:lvl2pPr lvl="1" marR="0" algn="ctr">
              <a:lnSpc>
                <a:spcPct val="90000"/>
              </a:lnSpc>
              <a:spcBef>
                <a:spcPts val="500"/>
              </a:spcBef>
              <a:spcAft>
                <a:spcPts val="0"/>
              </a:spcAft>
              <a:buClr>
                <a:srgbClr val="7AB800"/>
              </a:buClr>
              <a:buSzPts val="2400"/>
              <a:buFont typeface="Arial"/>
              <a:buNone/>
              <a:defRPr b="0" i="0" sz="2000" u="none" cap="none" strike="noStrike">
                <a:solidFill>
                  <a:schemeClr val="dk1"/>
                </a:solidFill>
                <a:latin typeface="PT Sans"/>
                <a:ea typeface="PT Sans"/>
                <a:cs typeface="PT Sans"/>
                <a:sym typeface="PT Sans"/>
              </a:defRPr>
            </a:lvl2pPr>
            <a:lvl3pPr lvl="2" marR="0" algn="ctr">
              <a:lnSpc>
                <a:spcPct val="90000"/>
              </a:lnSpc>
              <a:spcBef>
                <a:spcPts val="500"/>
              </a:spcBef>
              <a:spcAft>
                <a:spcPts val="0"/>
              </a:spcAft>
              <a:buClr>
                <a:srgbClr val="7AB800"/>
              </a:buClr>
              <a:buSzPts val="2000"/>
              <a:buFont typeface="Arial"/>
              <a:buNone/>
              <a:defRPr b="0" i="0" sz="1800" u="none" cap="none" strike="noStrike">
                <a:solidFill>
                  <a:schemeClr val="dk1"/>
                </a:solidFill>
                <a:latin typeface="PT Sans"/>
                <a:ea typeface="PT Sans"/>
                <a:cs typeface="PT Sans"/>
                <a:sym typeface="PT Sans"/>
              </a:defRPr>
            </a:lvl3pPr>
            <a:lvl4pPr lvl="3" marR="0" algn="ctr">
              <a:lnSpc>
                <a:spcPct val="90000"/>
              </a:lnSpc>
              <a:spcBef>
                <a:spcPts val="500"/>
              </a:spcBef>
              <a:spcAft>
                <a:spcPts val="0"/>
              </a:spcAft>
              <a:buClr>
                <a:srgbClr val="7AB800"/>
              </a:buClr>
              <a:buSzPts val="1800"/>
              <a:buFont typeface="Arial"/>
              <a:buNone/>
              <a:defRPr b="0" i="0" sz="1600" u="none" cap="none" strike="noStrike">
                <a:solidFill>
                  <a:schemeClr val="dk1"/>
                </a:solidFill>
                <a:latin typeface="PT Sans"/>
                <a:ea typeface="PT Sans"/>
                <a:cs typeface="PT Sans"/>
                <a:sym typeface="PT Sans"/>
              </a:defRPr>
            </a:lvl4pPr>
            <a:lvl5pPr lvl="4" marR="0" algn="ctr">
              <a:lnSpc>
                <a:spcPct val="90000"/>
              </a:lnSpc>
              <a:spcBef>
                <a:spcPts val="500"/>
              </a:spcBef>
              <a:spcAft>
                <a:spcPts val="0"/>
              </a:spcAft>
              <a:buClr>
                <a:srgbClr val="7AB800"/>
              </a:buClr>
              <a:buSzPts val="1800"/>
              <a:buFont typeface="Arial"/>
              <a:buNone/>
              <a:defRPr b="0" i="0" sz="1600" u="none" cap="none" strike="noStrike">
                <a:solidFill>
                  <a:schemeClr val="dk1"/>
                </a:solidFill>
                <a:latin typeface="PT Sans"/>
                <a:ea typeface="PT Sans"/>
                <a:cs typeface="PT Sans"/>
                <a:sym typeface="PT Sans"/>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38" name="Google Shape;138;ge756ac111d_0_84"/>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ge756ac111d_0_88"/>
          <p:cNvSpPr txBox="1"/>
          <p:nvPr>
            <p:ph type="title"/>
          </p:nvPr>
        </p:nvSpPr>
        <p:spPr>
          <a:xfrm>
            <a:off x="623888" y="2054711"/>
            <a:ext cx="7886700" cy="25077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PT Sans"/>
              <a:buNone/>
              <a:defRPr b="0" i="0" sz="6000" u="none" cap="none" strike="noStrik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1" name="Google Shape;141;ge756ac111d_0_88"/>
          <p:cNvSpPr txBox="1"/>
          <p:nvPr>
            <p:ph idx="1" type="body"/>
          </p:nvPr>
        </p:nvSpPr>
        <p:spPr>
          <a:xfrm>
            <a:off x="623888" y="4589464"/>
            <a:ext cx="7886700" cy="15003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rgbClr val="009AA6"/>
              </a:buClr>
              <a:buSzPts val="2800"/>
              <a:buFont typeface="Arial"/>
              <a:buNone/>
              <a:defRPr b="0" i="0" sz="2400" u="none" cap="none" strike="noStrike">
                <a:solidFill>
                  <a:schemeClr val="dk1"/>
                </a:solidFill>
                <a:latin typeface="PT Sans"/>
                <a:ea typeface="PT Sans"/>
                <a:cs typeface="PT Sans"/>
                <a:sym typeface="PT Sans"/>
              </a:defRPr>
            </a:lvl1pPr>
            <a:lvl2pPr indent="-228600" lvl="1" marL="914400" marR="0" algn="l">
              <a:lnSpc>
                <a:spcPct val="90000"/>
              </a:lnSpc>
              <a:spcBef>
                <a:spcPts val="500"/>
              </a:spcBef>
              <a:spcAft>
                <a:spcPts val="0"/>
              </a:spcAft>
              <a:buClr>
                <a:srgbClr val="7AB800"/>
              </a:buClr>
              <a:buSzPts val="2400"/>
              <a:buFont typeface="Arial"/>
              <a:buNone/>
              <a:defRPr b="0" i="0" sz="2000" u="none" cap="none" strike="noStrike">
                <a:solidFill>
                  <a:srgbClr val="888888"/>
                </a:solidFill>
                <a:latin typeface="PT Sans"/>
                <a:ea typeface="PT Sans"/>
                <a:cs typeface="PT Sans"/>
                <a:sym typeface="PT Sans"/>
              </a:defRPr>
            </a:lvl2pPr>
            <a:lvl3pPr indent="-228600" lvl="2" marL="1371600" marR="0" algn="l">
              <a:lnSpc>
                <a:spcPct val="90000"/>
              </a:lnSpc>
              <a:spcBef>
                <a:spcPts val="500"/>
              </a:spcBef>
              <a:spcAft>
                <a:spcPts val="0"/>
              </a:spcAft>
              <a:buClr>
                <a:srgbClr val="7AB800"/>
              </a:buClr>
              <a:buSzPts val="2000"/>
              <a:buFont typeface="Arial"/>
              <a:buNone/>
              <a:defRPr b="0" i="0" sz="1800" u="none" cap="none" strike="noStrike">
                <a:solidFill>
                  <a:srgbClr val="888888"/>
                </a:solidFill>
                <a:latin typeface="PT Sans"/>
                <a:ea typeface="PT Sans"/>
                <a:cs typeface="PT Sans"/>
                <a:sym typeface="PT Sans"/>
              </a:defRPr>
            </a:lvl3pPr>
            <a:lvl4pPr indent="-228600" lvl="3" marL="1828800" marR="0" algn="l">
              <a:lnSpc>
                <a:spcPct val="90000"/>
              </a:lnSpc>
              <a:spcBef>
                <a:spcPts val="500"/>
              </a:spcBef>
              <a:spcAft>
                <a:spcPts val="0"/>
              </a:spcAft>
              <a:buClr>
                <a:srgbClr val="7AB800"/>
              </a:buClr>
              <a:buSzPts val="1800"/>
              <a:buFont typeface="Arial"/>
              <a:buNone/>
              <a:defRPr b="0" i="0" sz="1600" u="none" cap="none" strike="noStrike">
                <a:solidFill>
                  <a:srgbClr val="888888"/>
                </a:solidFill>
                <a:latin typeface="PT Sans"/>
                <a:ea typeface="PT Sans"/>
                <a:cs typeface="PT Sans"/>
                <a:sym typeface="PT Sans"/>
              </a:defRPr>
            </a:lvl4pPr>
            <a:lvl5pPr indent="-228600" lvl="4" marL="2286000" marR="0" algn="l">
              <a:lnSpc>
                <a:spcPct val="90000"/>
              </a:lnSpc>
              <a:spcBef>
                <a:spcPts val="500"/>
              </a:spcBef>
              <a:spcAft>
                <a:spcPts val="0"/>
              </a:spcAft>
              <a:buClr>
                <a:srgbClr val="7AB800"/>
              </a:buClr>
              <a:buSzPts val="1800"/>
              <a:buFont typeface="Arial"/>
              <a:buNone/>
              <a:defRPr b="0" i="0" sz="1600" u="none" cap="none" strike="noStrike">
                <a:solidFill>
                  <a:srgbClr val="888888"/>
                </a:solidFill>
                <a:latin typeface="PT Sans"/>
                <a:ea typeface="PT Sans"/>
                <a:cs typeface="PT Sans"/>
                <a:sym typeface="PT Sans"/>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142" name="Google Shape;142;ge756ac111d_0_88"/>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3" name="Shape 143"/>
        <p:cNvGrpSpPr/>
        <p:nvPr/>
      </p:nvGrpSpPr>
      <p:grpSpPr>
        <a:xfrm>
          <a:off x="0" y="0"/>
          <a:ext cx="0" cy="0"/>
          <a:chOff x="0" y="0"/>
          <a:chExt cx="0" cy="0"/>
        </a:xfrm>
      </p:grpSpPr>
      <p:sp>
        <p:nvSpPr>
          <p:cNvPr id="144" name="Google Shape;144;ge756ac111d_0_92"/>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PT Sans"/>
              <a:buNone/>
              <a:defRPr b="0" i="0" sz="4400" u="none" cap="none" strike="noStrik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5" name="Google Shape;145;ge756ac111d_0_92"/>
          <p:cNvSpPr txBox="1"/>
          <p:nvPr>
            <p:ph idx="1" type="body"/>
          </p:nvPr>
        </p:nvSpPr>
        <p:spPr>
          <a:xfrm>
            <a:off x="628650" y="2008508"/>
            <a:ext cx="38862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PT Sans"/>
                <a:ea typeface="PT Sans"/>
                <a:cs typeface="PT Sans"/>
                <a:sym typeface="PT Sans"/>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PT Sans"/>
                <a:ea typeface="PT Sans"/>
                <a:cs typeface="PT Sans"/>
                <a:sym typeface="PT Sans"/>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PT Sans"/>
                <a:ea typeface="PT Sans"/>
                <a:cs typeface="PT Sans"/>
                <a:sym typeface="PT Sans"/>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ge756ac111d_0_92"/>
          <p:cNvSpPr txBox="1"/>
          <p:nvPr>
            <p:ph idx="2" type="body"/>
          </p:nvPr>
        </p:nvSpPr>
        <p:spPr>
          <a:xfrm>
            <a:off x="4629150" y="2008508"/>
            <a:ext cx="38862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PT Sans"/>
                <a:ea typeface="PT Sans"/>
                <a:cs typeface="PT Sans"/>
                <a:sym typeface="PT Sans"/>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PT Sans"/>
                <a:ea typeface="PT Sans"/>
                <a:cs typeface="PT Sans"/>
                <a:sym typeface="PT Sans"/>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PT Sans"/>
                <a:ea typeface="PT Sans"/>
                <a:cs typeface="PT Sans"/>
                <a:sym typeface="PT Sans"/>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ge756ac111d_0_92"/>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8" name="Shape 148"/>
        <p:cNvGrpSpPr/>
        <p:nvPr/>
      </p:nvGrpSpPr>
      <p:grpSpPr>
        <a:xfrm>
          <a:off x="0" y="0"/>
          <a:ext cx="0" cy="0"/>
          <a:chOff x="0" y="0"/>
          <a:chExt cx="0" cy="0"/>
        </a:xfrm>
      </p:grpSpPr>
      <p:sp>
        <p:nvSpPr>
          <p:cNvPr id="149" name="Google Shape;149;ge756ac111d_0_97"/>
          <p:cNvSpPr txBox="1"/>
          <p:nvPr>
            <p:ph type="title"/>
          </p:nvPr>
        </p:nvSpPr>
        <p:spPr>
          <a:xfrm>
            <a:off x="629841" y="365126"/>
            <a:ext cx="7886700" cy="13257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PT Sans"/>
              <a:buNone/>
              <a:defRPr b="0" i="0" sz="4400" u="none" cap="none" strike="noStrik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0" name="Google Shape;150;ge756ac111d_0_97"/>
          <p:cNvSpPr txBox="1"/>
          <p:nvPr>
            <p:ph idx="1" type="body"/>
          </p:nvPr>
        </p:nvSpPr>
        <p:spPr>
          <a:xfrm>
            <a:off x="629841" y="1939352"/>
            <a:ext cx="3868200" cy="8238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rgbClr val="009AA6"/>
              </a:buClr>
              <a:buSzPts val="2800"/>
              <a:buFont typeface="Arial"/>
              <a:buNone/>
              <a:defRPr b="1" i="0" sz="2400" u="none" cap="none" strike="noStrike">
                <a:solidFill>
                  <a:schemeClr val="dk1"/>
                </a:solidFill>
                <a:latin typeface="PT Sans"/>
                <a:ea typeface="PT Sans"/>
                <a:cs typeface="PT Sans"/>
                <a:sym typeface="PT Sans"/>
              </a:defRPr>
            </a:lvl1pPr>
            <a:lvl2pPr indent="-228600" lvl="1" marL="914400" marR="0" algn="l">
              <a:lnSpc>
                <a:spcPct val="90000"/>
              </a:lnSpc>
              <a:spcBef>
                <a:spcPts val="500"/>
              </a:spcBef>
              <a:spcAft>
                <a:spcPts val="0"/>
              </a:spcAft>
              <a:buClr>
                <a:srgbClr val="7AB800"/>
              </a:buClr>
              <a:buSzPts val="2400"/>
              <a:buFont typeface="Arial"/>
              <a:buNone/>
              <a:defRPr b="1" i="0" sz="2000" u="none" cap="none" strike="noStrike">
                <a:solidFill>
                  <a:schemeClr val="dk1"/>
                </a:solidFill>
                <a:latin typeface="PT Sans"/>
                <a:ea typeface="PT Sans"/>
                <a:cs typeface="PT Sans"/>
                <a:sym typeface="PT Sans"/>
              </a:defRPr>
            </a:lvl2pPr>
            <a:lvl3pPr indent="-228600" lvl="2" marL="1371600" marR="0" algn="l">
              <a:lnSpc>
                <a:spcPct val="90000"/>
              </a:lnSpc>
              <a:spcBef>
                <a:spcPts val="500"/>
              </a:spcBef>
              <a:spcAft>
                <a:spcPts val="0"/>
              </a:spcAft>
              <a:buClr>
                <a:srgbClr val="7AB800"/>
              </a:buClr>
              <a:buSzPts val="2000"/>
              <a:buFont typeface="Arial"/>
              <a:buNone/>
              <a:defRPr b="1" i="0" sz="1800" u="none" cap="none" strike="noStrike">
                <a:solidFill>
                  <a:schemeClr val="dk1"/>
                </a:solidFill>
                <a:latin typeface="PT Sans"/>
                <a:ea typeface="PT Sans"/>
                <a:cs typeface="PT Sans"/>
                <a:sym typeface="PT Sans"/>
              </a:defRPr>
            </a:lvl3pPr>
            <a:lvl4pPr indent="-228600" lvl="3" marL="18288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PT Sans"/>
                <a:ea typeface="PT Sans"/>
                <a:cs typeface="PT Sans"/>
                <a:sym typeface="PT Sans"/>
              </a:defRPr>
            </a:lvl4pPr>
            <a:lvl5pPr indent="-228600" lvl="4" marL="22860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PT Sans"/>
                <a:ea typeface="PT Sans"/>
                <a:cs typeface="PT Sans"/>
                <a:sym typeface="PT Sans"/>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151" name="Google Shape;151;ge756ac111d_0_97"/>
          <p:cNvSpPr txBox="1"/>
          <p:nvPr>
            <p:ph idx="2" type="body"/>
          </p:nvPr>
        </p:nvSpPr>
        <p:spPr>
          <a:xfrm>
            <a:off x="629842" y="2763264"/>
            <a:ext cx="3868200" cy="36846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PT Sans"/>
                <a:ea typeface="PT Sans"/>
                <a:cs typeface="PT Sans"/>
                <a:sym typeface="PT Sans"/>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PT Sans"/>
                <a:ea typeface="PT Sans"/>
                <a:cs typeface="PT Sans"/>
                <a:sym typeface="PT Sans"/>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PT Sans"/>
                <a:ea typeface="PT Sans"/>
                <a:cs typeface="PT Sans"/>
                <a:sym typeface="PT Sans"/>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ge756ac111d_0_97"/>
          <p:cNvSpPr txBox="1"/>
          <p:nvPr>
            <p:ph idx="3" type="body"/>
          </p:nvPr>
        </p:nvSpPr>
        <p:spPr>
          <a:xfrm>
            <a:off x="4629150" y="1939352"/>
            <a:ext cx="3887400" cy="8238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rgbClr val="009AA6"/>
              </a:buClr>
              <a:buSzPts val="2800"/>
              <a:buFont typeface="Arial"/>
              <a:buNone/>
              <a:defRPr b="1" i="0" sz="2400" u="none" cap="none" strike="noStrike">
                <a:solidFill>
                  <a:schemeClr val="dk1"/>
                </a:solidFill>
                <a:latin typeface="PT Sans"/>
                <a:ea typeface="PT Sans"/>
                <a:cs typeface="PT Sans"/>
                <a:sym typeface="PT Sans"/>
              </a:defRPr>
            </a:lvl1pPr>
            <a:lvl2pPr indent="-228600" lvl="1" marL="914400" marR="0" algn="l">
              <a:lnSpc>
                <a:spcPct val="90000"/>
              </a:lnSpc>
              <a:spcBef>
                <a:spcPts val="500"/>
              </a:spcBef>
              <a:spcAft>
                <a:spcPts val="0"/>
              </a:spcAft>
              <a:buClr>
                <a:srgbClr val="7AB800"/>
              </a:buClr>
              <a:buSzPts val="2400"/>
              <a:buFont typeface="Arial"/>
              <a:buNone/>
              <a:defRPr b="1" i="0" sz="2000" u="none" cap="none" strike="noStrike">
                <a:solidFill>
                  <a:schemeClr val="dk1"/>
                </a:solidFill>
                <a:latin typeface="PT Sans"/>
                <a:ea typeface="PT Sans"/>
                <a:cs typeface="PT Sans"/>
                <a:sym typeface="PT Sans"/>
              </a:defRPr>
            </a:lvl2pPr>
            <a:lvl3pPr indent="-228600" lvl="2" marL="1371600" marR="0" algn="l">
              <a:lnSpc>
                <a:spcPct val="90000"/>
              </a:lnSpc>
              <a:spcBef>
                <a:spcPts val="500"/>
              </a:spcBef>
              <a:spcAft>
                <a:spcPts val="0"/>
              </a:spcAft>
              <a:buClr>
                <a:srgbClr val="7AB800"/>
              </a:buClr>
              <a:buSzPts val="2000"/>
              <a:buFont typeface="Arial"/>
              <a:buNone/>
              <a:defRPr b="1" i="0" sz="1800" u="none" cap="none" strike="noStrike">
                <a:solidFill>
                  <a:schemeClr val="dk1"/>
                </a:solidFill>
                <a:latin typeface="PT Sans"/>
                <a:ea typeface="PT Sans"/>
                <a:cs typeface="PT Sans"/>
                <a:sym typeface="PT Sans"/>
              </a:defRPr>
            </a:lvl3pPr>
            <a:lvl4pPr indent="-228600" lvl="3" marL="18288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PT Sans"/>
                <a:ea typeface="PT Sans"/>
                <a:cs typeface="PT Sans"/>
                <a:sym typeface="PT Sans"/>
              </a:defRPr>
            </a:lvl4pPr>
            <a:lvl5pPr indent="-228600" lvl="4" marL="22860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PT Sans"/>
                <a:ea typeface="PT Sans"/>
                <a:cs typeface="PT Sans"/>
                <a:sym typeface="PT Sans"/>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153" name="Google Shape;153;ge756ac111d_0_97"/>
          <p:cNvSpPr txBox="1"/>
          <p:nvPr>
            <p:ph idx="4" type="body"/>
          </p:nvPr>
        </p:nvSpPr>
        <p:spPr>
          <a:xfrm>
            <a:off x="4629150" y="2763264"/>
            <a:ext cx="3887400" cy="36846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PT Sans"/>
                <a:ea typeface="PT Sans"/>
                <a:cs typeface="PT Sans"/>
                <a:sym typeface="PT Sans"/>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PT Sans"/>
                <a:ea typeface="PT Sans"/>
                <a:cs typeface="PT Sans"/>
                <a:sym typeface="PT Sans"/>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PT Sans"/>
                <a:ea typeface="PT Sans"/>
                <a:cs typeface="PT Sans"/>
                <a:sym typeface="PT Sans"/>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ge756ac111d_0_97"/>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 name="Shape 155"/>
        <p:cNvGrpSpPr/>
        <p:nvPr/>
      </p:nvGrpSpPr>
      <p:grpSpPr>
        <a:xfrm>
          <a:off x="0" y="0"/>
          <a:ext cx="0" cy="0"/>
          <a:chOff x="0" y="0"/>
          <a:chExt cx="0" cy="0"/>
        </a:xfrm>
      </p:grpSpPr>
      <p:sp>
        <p:nvSpPr>
          <p:cNvPr id="156" name="Google Shape;156;ge756ac111d_0_104"/>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45"/>
          <p:cNvSpPr txBox="1"/>
          <p:nvPr>
            <p:ph type="title"/>
          </p:nvPr>
        </p:nvSpPr>
        <p:spPr>
          <a:xfrm>
            <a:off x="628650" y="365125"/>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2" name="Google Shape;22;p45"/>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45"/>
          <p:cNvSpPr txBox="1"/>
          <p:nvPr>
            <p:ph idx="11" type="ftr"/>
          </p:nvPr>
        </p:nvSpPr>
        <p:spPr>
          <a:xfrm>
            <a:off x="3028950" y="6397962"/>
            <a:ext cx="3086100" cy="438523"/>
          </a:xfrm>
          <a:prstGeom prst="rect">
            <a:avLst/>
          </a:prstGeom>
          <a:solidFill>
            <a:schemeClr val="lt1"/>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4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41"/>
          <p:cNvSpPr txBox="1"/>
          <p:nvPr>
            <p:ph idx="1" type="body"/>
          </p:nvPr>
        </p:nvSpPr>
        <p:spPr>
          <a:xfrm>
            <a:off x="628650" y="1990165"/>
            <a:ext cx="7886700" cy="418679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41"/>
          <p:cNvSpPr txBox="1"/>
          <p:nvPr>
            <p:ph idx="12" type="sldNum"/>
          </p:nvPr>
        </p:nvSpPr>
        <p:spPr>
          <a:xfrm>
            <a:off x="7086600" y="6404293"/>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44"/>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6" name="Google Shape;46;p44"/>
          <p:cNvSpPr txBox="1"/>
          <p:nvPr>
            <p:ph idx="12" type="sldNum"/>
          </p:nvPr>
        </p:nvSpPr>
        <p:spPr>
          <a:xfrm>
            <a:off x="7086600" y="6404293"/>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 name="Shape 47"/>
        <p:cNvGrpSpPr/>
        <p:nvPr/>
      </p:nvGrpSpPr>
      <p:grpSpPr>
        <a:xfrm>
          <a:off x="0" y="0"/>
          <a:ext cx="0" cy="0"/>
          <a:chOff x="0" y="0"/>
          <a:chExt cx="0" cy="0"/>
        </a:xfrm>
      </p:grpSpPr>
      <p:sp>
        <p:nvSpPr>
          <p:cNvPr id="48" name="Google Shape;48;p46"/>
          <p:cNvSpPr txBox="1"/>
          <p:nvPr>
            <p:ph type="ctrTitle"/>
          </p:nvPr>
        </p:nvSpPr>
        <p:spPr>
          <a:xfrm>
            <a:off x="676273" y="1982976"/>
            <a:ext cx="77724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Arial"/>
              <a:buNone/>
              <a:defRPr b="0" i="0" sz="60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9" name="Google Shape;49;p46"/>
          <p:cNvSpPr txBox="1"/>
          <p:nvPr>
            <p:ph idx="1" type="subTitle"/>
          </p:nvPr>
        </p:nvSpPr>
        <p:spPr>
          <a:xfrm>
            <a:off x="1133473" y="4480511"/>
            <a:ext cx="6858000" cy="1655762"/>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rgbClr val="009AA6"/>
              </a:buClr>
              <a:buSzPts val="2800"/>
              <a:buFont typeface="Arial"/>
              <a:buNone/>
              <a:defRPr b="0" i="0" sz="2400" u="none" cap="none" strike="noStrike">
                <a:solidFill>
                  <a:schemeClr val="dk1"/>
                </a:solidFill>
                <a:latin typeface="Arial"/>
                <a:ea typeface="Arial"/>
                <a:cs typeface="Arial"/>
                <a:sym typeface="Arial"/>
              </a:defRPr>
            </a:lvl1pPr>
            <a:lvl2pPr lvl="1" marR="0" algn="ctr">
              <a:lnSpc>
                <a:spcPct val="90000"/>
              </a:lnSpc>
              <a:spcBef>
                <a:spcPts val="500"/>
              </a:spcBef>
              <a:spcAft>
                <a:spcPts val="0"/>
              </a:spcAft>
              <a:buClr>
                <a:srgbClr val="7AB800"/>
              </a:buClr>
              <a:buSzPts val="24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rgbClr val="7AB800"/>
              </a:buClr>
              <a:buSzPts val="20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rgbClr val="7AB800"/>
              </a:buClr>
              <a:buSzPts val="18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rgbClr val="7AB800"/>
              </a:buClr>
              <a:buSzPts val="18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sp>
        <p:nvSpPr>
          <p:cNvPr id="50" name="Google Shape;50;p46"/>
          <p:cNvSpPr txBox="1"/>
          <p:nvPr>
            <p:ph idx="12" type="sldNum"/>
          </p:nvPr>
        </p:nvSpPr>
        <p:spPr>
          <a:xfrm>
            <a:off x="7086600" y="6404293"/>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47"/>
          <p:cNvSpPr txBox="1"/>
          <p:nvPr>
            <p:ph type="title"/>
          </p:nvPr>
        </p:nvSpPr>
        <p:spPr>
          <a:xfrm>
            <a:off x="623888" y="2054711"/>
            <a:ext cx="7886700" cy="2507765"/>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Arial"/>
              <a:buNone/>
              <a:defRPr b="0" i="0" sz="60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3" name="Google Shape;53;p47"/>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rgbClr val="009AA6"/>
              </a:buClr>
              <a:buSzPts val="2800"/>
              <a:buFont typeface="Arial"/>
              <a:buNone/>
              <a:defRPr b="0" i="0" sz="2400" u="none" cap="none" strike="noStrike">
                <a:solidFill>
                  <a:schemeClr val="dk1"/>
                </a:solidFill>
                <a:latin typeface="Arial"/>
                <a:ea typeface="Arial"/>
                <a:cs typeface="Arial"/>
                <a:sym typeface="Arial"/>
              </a:defRPr>
            </a:lvl1pPr>
            <a:lvl2pPr indent="-228600" lvl="1" marL="914400" marR="0" algn="l">
              <a:lnSpc>
                <a:spcPct val="90000"/>
              </a:lnSpc>
              <a:spcBef>
                <a:spcPts val="500"/>
              </a:spcBef>
              <a:spcAft>
                <a:spcPts val="0"/>
              </a:spcAft>
              <a:buClr>
                <a:srgbClr val="7AB800"/>
              </a:buClr>
              <a:buSzPts val="2400"/>
              <a:buFont typeface="Arial"/>
              <a:buNone/>
              <a:defRPr b="0" i="0" sz="2000" u="none" cap="none" strike="noStrike">
                <a:solidFill>
                  <a:srgbClr val="888888"/>
                </a:solidFill>
                <a:latin typeface="Arial"/>
                <a:ea typeface="Arial"/>
                <a:cs typeface="Arial"/>
                <a:sym typeface="Arial"/>
              </a:defRPr>
            </a:lvl2pPr>
            <a:lvl3pPr indent="-228600" lvl="2" marL="1371600" marR="0" algn="l">
              <a:lnSpc>
                <a:spcPct val="90000"/>
              </a:lnSpc>
              <a:spcBef>
                <a:spcPts val="500"/>
              </a:spcBef>
              <a:spcAft>
                <a:spcPts val="0"/>
              </a:spcAft>
              <a:buClr>
                <a:srgbClr val="7AB800"/>
              </a:buClr>
              <a:buSzPts val="2000"/>
              <a:buFont typeface="Arial"/>
              <a:buNone/>
              <a:defRPr b="0" i="0" sz="1800" u="none" cap="none" strike="noStrike">
                <a:solidFill>
                  <a:srgbClr val="888888"/>
                </a:solidFill>
                <a:latin typeface="Arial"/>
                <a:ea typeface="Arial"/>
                <a:cs typeface="Arial"/>
                <a:sym typeface="Arial"/>
              </a:defRPr>
            </a:lvl3pPr>
            <a:lvl4pPr indent="-228600" lvl="3" marL="1828800" marR="0" algn="l">
              <a:lnSpc>
                <a:spcPct val="90000"/>
              </a:lnSpc>
              <a:spcBef>
                <a:spcPts val="500"/>
              </a:spcBef>
              <a:spcAft>
                <a:spcPts val="0"/>
              </a:spcAft>
              <a:buClr>
                <a:srgbClr val="7AB800"/>
              </a:buClr>
              <a:buSzPts val="1800"/>
              <a:buFont typeface="Arial"/>
              <a:buNone/>
              <a:defRPr b="0" i="0" sz="1600" u="none" cap="none" strike="noStrike">
                <a:solidFill>
                  <a:srgbClr val="888888"/>
                </a:solidFill>
                <a:latin typeface="Arial"/>
                <a:ea typeface="Arial"/>
                <a:cs typeface="Arial"/>
                <a:sym typeface="Arial"/>
              </a:defRPr>
            </a:lvl4pPr>
            <a:lvl5pPr indent="-228600" lvl="4" marL="2286000" marR="0" algn="l">
              <a:lnSpc>
                <a:spcPct val="90000"/>
              </a:lnSpc>
              <a:spcBef>
                <a:spcPts val="500"/>
              </a:spcBef>
              <a:spcAft>
                <a:spcPts val="0"/>
              </a:spcAft>
              <a:buClr>
                <a:srgbClr val="7AB800"/>
              </a:buClr>
              <a:buSzPts val="1800"/>
              <a:buFont typeface="Arial"/>
              <a:buNone/>
              <a:defRPr b="0" i="0" sz="1600" u="none" cap="none" strike="noStrike">
                <a:solidFill>
                  <a:srgbClr val="888888"/>
                </a:solidFill>
                <a:latin typeface="Arial"/>
                <a:ea typeface="Arial"/>
                <a:cs typeface="Arial"/>
                <a:sym typeface="Arial"/>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Arial"/>
                <a:ea typeface="Arial"/>
                <a:cs typeface="Arial"/>
                <a:sym typeface="Arial"/>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Arial"/>
                <a:ea typeface="Arial"/>
                <a:cs typeface="Arial"/>
                <a:sym typeface="Arial"/>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Arial"/>
                <a:ea typeface="Arial"/>
                <a:cs typeface="Arial"/>
                <a:sym typeface="Arial"/>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Arial"/>
                <a:ea typeface="Arial"/>
                <a:cs typeface="Arial"/>
                <a:sym typeface="Arial"/>
              </a:defRPr>
            </a:lvl9pPr>
          </a:lstStyle>
          <a:p/>
        </p:txBody>
      </p:sp>
      <p:sp>
        <p:nvSpPr>
          <p:cNvPr id="54" name="Google Shape;54;p47"/>
          <p:cNvSpPr txBox="1"/>
          <p:nvPr>
            <p:ph idx="12" type="sldNum"/>
          </p:nvPr>
        </p:nvSpPr>
        <p:spPr>
          <a:xfrm>
            <a:off x="7086600" y="6404293"/>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48"/>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7" name="Google Shape;57;p48"/>
          <p:cNvSpPr txBox="1"/>
          <p:nvPr>
            <p:ph idx="1" type="body"/>
          </p:nvPr>
        </p:nvSpPr>
        <p:spPr>
          <a:xfrm>
            <a:off x="628650" y="2008508"/>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48"/>
          <p:cNvSpPr txBox="1"/>
          <p:nvPr>
            <p:ph idx="2" type="body"/>
          </p:nvPr>
        </p:nvSpPr>
        <p:spPr>
          <a:xfrm>
            <a:off x="4629150" y="2008508"/>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48"/>
          <p:cNvSpPr txBox="1"/>
          <p:nvPr>
            <p:ph idx="12" type="sldNum"/>
          </p:nvPr>
        </p:nvSpPr>
        <p:spPr>
          <a:xfrm>
            <a:off x="7086600" y="6404293"/>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49"/>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2" name="Google Shape;62;p49"/>
          <p:cNvSpPr txBox="1"/>
          <p:nvPr>
            <p:ph idx="1" type="body"/>
          </p:nvPr>
        </p:nvSpPr>
        <p:spPr>
          <a:xfrm>
            <a:off x="629841" y="1939352"/>
            <a:ext cx="3868340"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rgbClr val="009AA6"/>
              </a:buClr>
              <a:buSzPts val="28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90000"/>
              </a:lnSpc>
              <a:spcBef>
                <a:spcPts val="500"/>
              </a:spcBef>
              <a:spcAft>
                <a:spcPts val="0"/>
              </a:spcAft>
              <a:buClr>
                <a:srgbClr val="7AB800"/>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algn="l">
              <a:lnSpc>
                <a:spcPct val="90000"/>
              </a:lnSpc>
              <a:spcBef>
                <a:spcPts val="500"/>
              </a:spcBef>
              <a:spcAft>
                <a:spcPts val="0"/>
              </a:spcAft>
              <a:buClr>
                <a:srgbClr val="7AB800"/>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Arial"/>
                <a:ea typeface="Arial"/>
                <a:cs typeface="Arial"/>
                <a:sym typeface="Arial"/>
              </a:defRPr>
            </a:lvl4pPr>
            <a:lvl5pPr indent="-228600" lvl="4" marL="22860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Arial"/>
                <a:ea typeface="Arial"/>
                <a:cs typeface="Arial"/>
                <a:sym typeface="Arial"/>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63" name="Google Shape;63;p49"/>
          <p:cNvSpPr txBox="1"/>
          <p:nvPr>
            <p:ph idx="2" type="body"/>
          </p:nvPr>
        </p:nvSpPr>
        <p:spPr>
          <a:xfrm>
            <a:off x="629842" y="2763264"/>
            <a:ext cx="3868340"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49"/>
          <p:cNvSpPr txBox="1"/>
          <p:nvPr>
            <p:ph idx="3" type="body"/>
          </p:nvPr>
        </p:nvSpPr>
        <p:spPr>
          <a:xfrm>
            <a:off x="4629150" y="1939352"/>
            <a:ext cx="3887391"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rgbClr val="009AA6"/>
              </a:buClr>
              <a:buSzPts val="28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90000"/>
              </a:lnSpc>
              <a:spcBef>
                <a:spcPts val="500"/>
              </a:spcBef>
              <a:spcAft>
                <a:spcPts val="0"/>
              </a:spcAft>
              <a:buClr>
                <a:srgbClr val="7AB800"/>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algn="l">
              <a:lnSpc>
                <a:spcPct val="90000"/>
              </a:lnSpc>
              <a:spcBef>
                <a:spcPts val="500"/>
              </a:spcBef>
              <a:spcAft>
                <a:spcPts val="0"/>
              </a:spcAft>
              <a:buClr>
                <a:srgbClr val="7AB800"/>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Arial"/>
                <a:ea typeface="Arial"/>
                <a:cs typeface="Arial"/>
                <a:sym typeface="Arial"/>
              </a:defRPr>
            </a:lvl4pPr>
            <a:lvl5pPr indent="-228600" lvl="4" marL="2286000" marR="0" algn="l">
              <a:lnSpc>
                <a:spcPct val="90000"/>
              </a:lnSpc>
              <a:spcBef>
                <a:spcPts val="500"/>
              </a:spcBef>
              <a:spcAft>
                <a:spcPts val="0"/>
              </a:spcAft>
              <a:buClr>
                <a:srgbClr val="7AB800"/>
              </a:buClr>
              <a:buSzPts val="1800"/>
              <a:buFont typeface="Arial"/>
              <a:buNone/>
              <a:defRPr b="1" i="0" sz="1600" u="none" cap="none" strike="noStrike">
                <a:solidFill>
                  <a:schemeClr val="dk1"/>
                </a:solidFill>
                <a:latin typeface="Arial"/>
                <a:ea typeface="Arial"/>
                <a:cs typeface="Arial"/>
                <a:sym typeface="Arial"/>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65" name="Google Shape;65;p49"/>
          <p:cNvSpPr txBox="1"/>
          <p:nvPr>
            <p:ph idx="4" type="body"/>
          </p:nvPr>
        </p:nvSpPr>
        <p:spPr>
          <a:xfrm>
            <a:off x="4629150" y="2763264"/>
            <a:ext cx="3887391"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49"/>
          <p:cNvSpPr txBox="1"/>
          <p:nvPr>
            <p:ph idx="12" type="sldNum"/>
          </p:nvPr>
        </p:nvSpPr>
        <p:spPr>
          <a:xfrm>
            <a:off x="7086600" y="6404293"/>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50"/>
          <p:cNvSpPr txBox="1"/>
          <p:nvPr>
            <p:ph idx="12" type="sldNum"/>
          </p:nvPr>
        </p:nvSpPr>
        <p:spPr>
          <a:xfrm>
            <a:off x="7086600" y="6404293"/>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8.jpg"/><Relationship Id="rId3" Type="http://schemas.openxmlformats.org/officeDocument/2006/relationships/image" Target="../media/image1.jpg"/><Relationship Id="rId4" Type="http://schemas.openxmlformats.org/officeDocument/2006/relationships/slideLayout" Target="../slideLayouts/slideLayout3.xml"/><Relationship Id="rId11" Type="http://schemas.openxmlformats.org/officeDocument/2006/relationships/theme" Target="../theme/theme4.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7.jpg"/><Relationship Id="rId3" Type="http://schemas.openxmlformats.org/officeDocument/2006/relationships/image" Target="../media/image2.jpg"/><Relationship Id="rId4" Type="http://schemas.openxmlformats.org/officeDocument/2006/relationships/slideLayout" Target="../slideLayouts/slideLayout12.xml"/><Relationship Id="rId11" Type="http://schemas.openxmlformats.org/officeDocument/2006/relationships/theme" Target="../theme/theme5.xml"/><Relationship Id="rId10" Type="http://schemas.openxmlformats.org/officeDocument/2006/relationships/slideLayout" Target="../slideLayouts/slideLayout18.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628650" y="365125"/>
            <a:ext cx="78867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8"/>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8"/>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grpSp>
        <p:nvGrpSpPr>
          <p:cNvPr id="25" name="Google Shape;25;p40"/>
          <p:cNvGrpSpPr/>
          <p:nvPr/>
        </p:nvGrpSpPr>
        <p:grpSpPr>
          <a:xfrm>
            <a:off x="-7416" y="1716792"/>
            <a:ext cx="3108960" cy="182880"/>
            <a:chOff x="4018" y="0"/>
            <a:chExt cx="3474720" cy="326318"/>
          </a:xfrm>
        </p:grpSpPr>
        <p:sp>
          <p:nvSpPr>
            <p:cNvPr id="26" name="Google Shape;26;p40"/>
            <p:cNvSpPr/>
            <p:nvPr/>
          </p:nvSpPr>
          <p:spPr>
            <a:xfrm>
              <a:off x="4018" y="0"/>
              <a:ext cx="3474720" cy="326318"/>
            </a:xfrm>
            <a:prstGeom prst="homePlate">
              <a:avLst>
                <a:gd fmla="val 50000" name="adj"/>
              </a:avLst>
            </a:prstGeom>
            <a:solidFill>
              <a:srgbClr val="009AA6"/>
            </a:solidFill>
            <a:ln cap="flat" cmpd="sng" w="12700">
              <a:solidFill>
                <a:schemeClr val="lt1"/>
              </a:solidFill>
              <a:prstDash val="solid"/>
              <a:miter lim="8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0"/>
            <p:cNvSpPr/>
            <p:nvPr/>
          </p:nvSpPr>
          <p:spPr>
            <a:xfrm>
              <a:off x="4018" y="0"/>
              <a:ext cx="3432253" cy="326318"/>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8" name="Google Shape;28;p40"/>
          <p:cNvGrpSpPr/>
          <p:nvPr/>
        </p:nvGrpSpPr>
        <p:grpSpPr>
          <a:xfrm>
            <a:off x="3017520" y="1716792"/>
            <a:ext cx="3108960" cy="182880"/>
            <a:chOff x="2815083" y="0"/>
            <a:chExt cx="3513832" cy="326318"/>
          </a:xfrm>
        </p:grpSpPr>
        <p:sp>
          <p:nvSpPr>
            <p:cNvPr id="29" name="Google Shape;29;p40"/>
            <p:cNvSpPr/>
            <p:nvPr/>
          </p:nvSpPr>
          <p:spPr>
            <a:xfrm>
              <a:off x="2815083" y="0"/>
              <a:ext cx="3513832" cy="326318"/>
            </a:xfrm>
            <a:prstGeom prst="chevron">
              <a:avLst>
                <a:gd fmla="val 50000" name="adj"/>
              </a:avLst>
            </a:prstGeom>
            <a:solidFill>
              <a:srgbClr val="7AB800"/>
            </a:solidFill>
            <a:ln cap="flat" cmpd="sng" w="12700">
              <a:solidFill>
                <a:schemeClr val="lt1"/>
              </a:solidFill>
              <a:prstDash val="solid"/>
              <a:miter lim="8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0"/>
            <p:cNvSpPr/>
            <p:nvPr/>
          </p:nvSpPr>
          <p:spPr>
            <a:xfrm>
              <a:off x="2978242" y="0"/>
              <a:ext cx="3187514" cy="326318"/>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31" name="Google Shape;31;p40"/>
          <p:cNvGrpSpPr/>
          <p:nvPr/>
        </p:nvGrpSpPr>
        <p:grpSpPr>
          <a:xfrm>
            <a:off x="6040898" y="1717845"/>
            <a:ext cx="3108960" cy="182880"/>
            <a:chOff x="5626149" y="0"/>
            <a:chExt cx="3513832" cy="326318"/>
          </a:xfrm>
        </p:grpSpPr>
        <p:sp>
          <p:nvSpPr>
            <p:cNvPr id="32" name="Google Shape;32;p40"/>
            <p:cNvSpPr/>
            <p:nvPr/>
          </p:nvSpPr>
          <p:spPr>
            <a:xfrm>
              <a:off x="5626149" y="0"/>
              <a:ext cx="3513832" cy="326318"/>
            </a:xfrm>
            <a:prstGeom prst="chevron">
              <a:avLst>
                <a:gd fmla="val 50000" name="adj"/>
              </a:avLst>
            </a:prstGeom>
            <a:solidFill>
              <a:srgbClr val="FF6D14"/>
            </a:solidFill>
            <a:ln cap="flat" cmpd="sng" w="12700">
              <a:solidFill>
                <a:schemeClr val="lt1"/>
              </a:solidFill>
              <a:prstDash val="solid"/>
              <a:miter lim="8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0"/>
            <p:cNvSpPr/>
            <p:nvPr/>
          </p:nvSpPr>
          <p:spPr>
            <a:xfrm>
              <a:off x="5789308" y="0"/>
              <a:ext cx="3187514" cy="326318"/>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
        <p:nvSpPr>
          <p:cNvPr id="34" name="Google Shape;34;p40"/>
          <p:cNvSpPr txBox="1"/>
          <p:nvPr>
            <p:ph type="title"/>
          </p:nvPr>
        </p:nvSpPr>
        <p:spPr>
          <a:xfrm>
            <a:off x="628650" y="179826"/>
            <a:ext cx="7886700" cy="1325563"/>
          </a:xfrm>
          <a:prstGeom prst="rect">
            <a:avLst/>
          </a:prstGeom>
          <a:noFill/>
          <a:ln>
            <a:noFill/>
          </a:ln>
        </p:spPr>
        <p:txBody>
          <a:bodyPr anchorCtr="0" anchor="ctr" bIns="91425" lIns="91425" spcFirstLastPara="1" rIns="91425" wrap="square" tIns="91425">
            <a:noAutofit/>
          </a:bodyPr>
          <a:lstStyle>
            <a:lvl1pPr lvl="0" marR="0" rtl="0" algn="ctr">
              <a:lnSpc>
                <a:spcPct val="9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40"/>
          <p:cNvSpPr txBox="1"/>
          <p:nvPr>
            <p:ph idx="1" type="body"/>
          </p:nvPr>
        </p:nvSpPr>
        <p:spPr>
          <a:xfrm>
            <a:off x="628650" y="2011680"/>
            <a:ext cx="7886700" cy="416528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40"/>
          <p:cNvSpPr txBox="1"/>
          <p:nvPr>
            <p:ph idx="12" type="sldNum"/>
          </p:nvPr>
        </p:nvSpPr>
        <p:spPr>
          <a:xfrm>
            <a:off x="8509299" y="6450904"/>
            <a:ext cx="634701"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p40"/>
          <p:cNvPicPr preferRelativeResize="0"/>
          <p:nvPr/>
        </p:nvPicPr>
        <p:blipFill rotWithShape="1">
          <a:blip r:embed="rId1">
            <a:alphaModFix/>
          </a:blip>
          <a:srcRect b="16114" l="0" r="0" t="13727"/>
          <a:stretch/>
        </p:blipFill>
        <p:spPr>
          <a:xfrm>
            <a:off x="3568695" y="6411560"/>
            <a:ext cx="2006610" cy="443815"/>
          </a:xfrm>
          <a:prstGeom prst="rect">
            <a:avLst/>
          </a:prstGeom>
          <a:noFill/>
          <a:ln>
            <a:noFill/>
          </a:ln>
        </p:spPr>
      </p:pic>
      <p:pic>
        <p:nvPicPr>
          <p:cNvPr id="38" name="Google Shape;38;p40"/>
          <p:cNvPicPr preferRelativeResize="0"/>
          <p:nvPr/>
        </p:nvPicPr>
        <p:blipFill rotWithShape="1">
          <a:blip r:embed="rId2">
            <a:alphaModFix/>
          </a:blip>
          <a:srcRect b="28138" l="76855" r="4193" t="35174"/>
          <a:stretch/>
        </p:blipFill>
        <p:spPr>
          <a:xfrm>
            <a:off x="7664291" y="6551408"/>
            <a:ext cx="1345772" cy="237266"/>
          </a:xfrm>
          <a:prstGeom prst="rect">
            <a:avLst/>
          </a:prstGeom>
          <a:noFill/>
          <a:ln>
            <a:noFill/>
          </a:ln>
        </p:spPr>
      </p:pic>
      <p:pic>
        <p:nvPicPr>
          <p:cNvPr id="39" name="Google Shape;39;p40"/>
          <p:cNvPicPr preferRelativeResize="0"/>
          <p:nvPr/>
        </p:nvPicPr>
        <p:blipFill rotWithShape="1">
          <a:blip r:embed="rId3">
            <a:alphaModFix/>
          </a:blip>
          <a:srcRect b="26486" l="1546" r="69983" t="36514"/>
          <a:stretch/>
        </p:blipFill>
        <p:spPr>
          <a:xfrm>
            <a:off x="0" y="6551408"/>
            <a:ext cx="2021711" cy="239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3000">
              <a:srgbClr val="BFBFBF"/>
            </a:gs>
            <a:gs pos="38000">
              <a:srgbClr val="F2F2F2"/>
            </a:gs>
            <a:gs pos="65000">
              <a:srgbClr val="BFBFBF"/>
            </a:gs>
            <a:gs pos="100000">
              <a:srgbClr val="A5A5A5"/>
            </a:gs>
          </a:gsLst>
          <a:lin ang="2700000" scaled="0"/>
        </a:gradFill>
      </p:bgPr>
    </p:bg>
    <p:spTree>
      <p:nvGrpSpPr>
        <p:cNvPr id="69" name="Shape 69"/>
        <p:cNvGrpSpPr/>
        <p:nvPr/>
      </p:nvGrpSpPr>
      <p:grpSpPr>
        <a:xfrm>
          <a:off x="0" y="0"/>
          <a:ext cx="0" cy="0"/>
          <a:chOff x="0" y="0"/>
          <a:chExt cx="0" cy="0"/>
        </a:xfrm>
      </p:grpSpPr>
      <p:sp>
        <p:nvSpPr>
          <p:cNvPr id="70" name="Google Shape;70;p42"/>
          <p:cNvSpPr txBox="1"/>
          <p:nvPr>
            <p:ph type="title"/>
          </p:nvPr>
        </p:nvSpPr>
        <p:spPr>
          <a:xfrm>
            <a:off x="982133" y="457201"/>
            <a:ext cx="6202097" cy="1981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Arial"/>
              <a:buNone/>
              <a:defRPr b="0"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1" name="Google Shape;71;p42"/>
          <p:cNvSpPr txBox="1"/>
          <p:nvPr>
            <p:ph idx="1" type="body"/>
          </p:nvPr>
        </p:nvSpPr>
        <p:spPr>
          <a:xfrm>
            <a:off x="982134" y="2667000"/>
            <a:ext cx="7704666" cy="3356995"/>
          </a:xfrm>
          <a:prstGeom prst="rect">
            <a:avLst/>
          </a:prstGeom>
          <a:noFill/>
          <a:ln>
            <a:noFill/>
          </a:ln>
        </p:spPr>
        <p:txBody>
          <a:bodyPr anchorCtr="0" anchor="ctr" bIns="91425" lIns="91425" spcFirstLastPara="1" rIns="91425" wrap="square" tIns="91425">
            <a:noAutofit/>
          </a:bodyPr>
          <a:lstStyle>
            <a:lvl1pPr indent="-381000" lvl="0" marL="457200" marR="0" rtl="0" algn="l">
              <a:lnSpc>
                <a:spcPct val="90000"/>
              </a:lnSpc>
              <a:spcBef>
                <a:spcPts val="1000"/>
              </a:spcBef>
              <a:spcAft>
                <a:spcPts val="0"/>
              </a:spcAft>
              <a:buClr>
                <a:srgbClr val="009AA6"/>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rgbClr val="7AB800"/>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rgbClr val="7AB800"/>
              </a:buClr>
              <a:buSzPts val="1400"/>
              <a:buFont typeface="Arial"/>
              <a:buChar char="•"/>
              <a:defRPr b="0" i="0" sz="1400" u="none" cap="none" strike="noStrike">
                <a:solidFill>
                  <a:schemeClr val="dk1"/>
                </a:solidFill>
                <a:latin typeface="Arial"/>
                <a:ea typeface="Arial"/>
                <a:cs typeface="Arial"/>
                <a:sym typeface="Arial"/>
              </a:defRPr>
            </a:lvl5pPr>
            <a:lvl6pPr indent="-357504" lvl="5" marL="2743200" marR="0" rtl="0" algn="l">
              <a:lnSpc>
                <a:spcPct val="100000"/>
              </a:lnSpc>
              <a:spcBef>
                <a:spcPts val="280"/>
              </a:spcBef>
              <a:spcAft>
                <a:spcPts val="0"/>
              </a:spcAft>
              <a:buClr>
                <a:srgbClr val="1186C3"/>
              </a:buClr>
              <a:buSzPts val="2030"/>
              <a:buFont typeface="Arial"/>
              <a:buChar char="•"/>
              <a:defRPr b="0" i="0" sz="1400" u="none" cap="none" strike="noStrike">
                <a:solidFill>
                  <a:schemeClr val="dk1"/>
                </a:solidFill>
                <a:latin typeface="Arial"/>
                <a:ea typeface="Arial"/>
                <a:cs typeface="Arial"/>
                <a:sym typeface="Arial"/>
              </a:defRPr>
            </a:lvl6pPr>
            <a:lvl7pPr indent="-357504" lvl="6" marL="32004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Arial"/>
                <a:ea typeface="Arial"/>
                <a:cs typeface="Arial"/>
                <a:sym typeface="Arial"/>
              </a:defRPr>
            </a:lvl7pPr>
            <a:lvl8pPr indent="-357504" lvl="7" marL="36576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Arial"/>
                <a:ea typeface="Arial"/>
                <a:cs typeface="Arial"/>
                <a:sym typeface="Arial"/>
              </a:defRPr>
            </a:lvl8pPr>
            <a:lvl9pPr indent="-357504" lvl="8" marL="4114800" marR="0" rtl="0" algn="l">
              <a:lnSpc>
                <a:spcPct val="100000"/>
              </a:lnSpc>
              <a:spcBef>
                <a:spcPts val="600"/>
              </a:spcBef>
              <a:spcAft>
                <a:spcPts val="600"/>
              </a:spcAft>
              <a:buClr>
                <a:srgbClr val="1186C3"/>
              </a:buClr>
              <a:buSzPts val="2030"/>
              <a:buFont typeface="Arial"/>
              <a:buChar char="•"/>
              <a:defRPr b="0" i="0" sz="1400" u="none" cap="none" strike="noStrike">
                <a:solidFill>
                  <a:schemeClr val="dk1"/>
                </a:solidFill>
                <a:latin typeface="Arial"/>
                <a:ea typeface="Arial"/>
                <a:cs typeface="Arial"/>
                <a:sym typeface="Arial"/>
              </a:defRPr>
            </a:lvl9pPr>
          </a:lstStyle>
          <a:p/>
        </p:txBody>
      </p:sp>
      <p:grpSp>
        <p:nvGrpSpPr>
          <p:cNvPr id="72" name="Google Shape;72;p42"/>
          <p:cNvGrpSpPr/>
          <p:nvPr/>
        </p:nvGrpSpPr>
        <p:grpSpPr>
          <a:xfrm flipH="1">
            <a:off x="5363176" y="0"/>
            <a:ext cx="3778250" cy="6858001"/>
            <a:chOff x="203200" y="0"/>
            <a:chExt cx="3778250" cy="6858001"/>
          </a:xfrm>
        </p:grpSpPr>
        <p:sp>
          <p:nvSpPr>
            <p:cNvPr id="73" name="Google Shape;73;p42"/>
            <p:cNvSpPr/>
            <p:nvPr/>
          </p:nvSpPr>
          <p:spPr>
            <a:xfrm>
              <a:off x="641350" y="0"/>
              <a:ext cx="1365250" cy="3971925"/>
            </a:xfrm>
            <a:custGeom>
              <a:rect b="b" l="l" r="r" t="t"/>
              <a:pathLst>
                <a:path extrusionOk="0" h="120000" w="120000">
                  <a:moveTo>
                    <a:pt x="0" y="117266"/>
                  </a:moveTo>
                  <a:lnTo>
                    <a:pt x="31813" y="120000"/>
                  </a:lnTo>
                  <a:lnTo>
                    <a:pt x="120000" y="0"/>
                  </a:lnTo>
                  <a:lnTo>
                    <a:pt x="86511" y="0"/>
                  </a:lnTo>
                  <a:lnTo>
                    <a:pt x="0" y="117266"/>
                  </a:lnTo>
                  <a:close/>
                </a:path>
              </a:pathLst>
            </a:custGeom>
            <a:solidFill>
              <a:srgbClr val="7AB800"/>
            </a:solidFill>
            <a:ln>
              <a:noFill/>
            </a:ln>
          </p:spPr>
        </p:sp>
        <p:sp>
          <p:nvSpPr>
            <p:cNvPr id="74" name="Google Shape;74;p42"/>
            <p:cNvSpPr/>
            <p:nvPr/>
          </p:nvSpPr>
          <p:spPr>
            <a:xfrm>
              <a:off x="203200" y="0"/>
              <a:ext cx="1336675" cy="3862388"/>
            </a:xfrm>
            <a:custGeom>
              <a:rect b="b" l="l" r="r" t="t"/>
              <a:pathLst>
                <a:path extrusionOk="0" h="120000" w="120000">
                  <a:moveTo>
                    <a:pt x="120000" y="0"/>
                  </a:moveTo>
                  <a:lnTo>
                    <a:pt x="85795" y="0"/>
                  </a:lnTo>
                  <a:lnTo>
                    <a:pt x="0" y="117188"/>
                  </a:lnTo>
                  <a:lnTo>
                    <a:pt x="32494" y="120000"/>
                  </a:lnTo>
                  <a:lnTo>
                    <a:pt x="120000" y="0"/>
                  </a:lnTo>
                  <a:close/>
                </a:path>
              </a:pathLst>
            </a:custGeom>
            <a:solidFill>
              <a:srgbClr val="009AA6"/>
            </a:solidFill>
            <a:ln>
              <a:noFill/>
            </a:ln>
          </p:spPr>
        </p:sp>
        <p:sp>
          <p:nvSpPr>
            <p:cNvPr id="75" name="Google Shape;75;p42"/>
            <p:cNvSpPr/>
            <p:nvPr/>
          </p:nvSpPr>
          <p:spPr>
            <a:xfrm>
              <a:off x="207963" y="3776663"/>
              <a:ext cx="1936750" cy="3081338"/>
            </a:xfrm>
            <a:custGeom>
              <a:rect b="b" l="l" r="r" t="t"/>
              <a:pathLst>
                <a:path extrusionOk="0" h="120000" w="120000">
                  <a:moveTo>
                    <a:pt x="0" y="0"/>
                  </a:moveTo>
                  <a:lnTo>
                    <a:pt x="114688" y="120000"/>
                  </a:lnTo>
                  <a:lnTo>
                    <a:pt x="120000" y="120000"/>
                  </a:lnTo>
                  <a:lnTo>
                    <a:pt x="0" y="0"/>
                  </a:lnTo>
                  <a:close/>
                </a:path>
              </a:pathLst>
            </a:custGeom>
            <a:solidFill>
              <a:srgbClr val="262626"/>
            </a:solidFill>
            <a:ln>
              <a:noFill/>
            </a:ln>
          </p:spPr>
        </p:sp>
        <p:sp>
          <p:nvSpPr>
            <p:cNvPr id="76" name="Google Shape;76;p42"/>
            <p:cNvSpPr/>
            <p:nvPr/>
          </p:nvSpPr>
          <p:spPr>
            <a:xfrm>
              <a:off x="646113" y="3886200"/>
              <a:ext cx="2373313" cy="2971800"/>
            </a:xfrm>
            <a:custGeom>
              <a:rect b="b" l="l" r="r" t="t"/>
              <a:pathLst>
                <a:path extrusionOk="0" h="120000" w="120000">
                  <a:moveTo>
                    <a:pt x="120000" y="120000"/>
                  </a:moveTo>
                  <a:lnTo>
                    <a:pt x="0" y="0"/>
                  </a:lnTo>
                  <a:lnTo>
                    <a:pt x="115745" y="120000"/>
                  </a:lnTo>
                  <a:lnTo>
                    <a:pt x="120000" y="120000"/>
                  </a:lnTo>
                  <a:close/>
                </a:path>
              </a:pathLst>
            </a:custGeom>
            <a:solidFill>
              <a:srgbClr val="0B5982"/>
            </a:solidFill>
            <a:ln>
              <a:noFill/>
            </a:ln>
          </p:spPr>
        </p:sp>
        <p:sp>
          <p:nvSpPr>
            <p:cNvPr id="77" name="Google Shape;77;p42"/>
            <p:cNvSpPr/>
            <p:nvPr/>
          </p:nvSpPr>
          <p:spPr>
            <a:xfrm>
              <a:off x="641350" y="3871913"/>
              <a:ext cx="3340100" cy="2976563"/>
            </a:xfrm>
            <a:custGeom>
              <a:rect b="b" l="l" r="r" t="t"/>
              <a:pathLst>
                <a:path extrusionOk="0" h="120000" w="120000">
                  <a:moveTo>
                    <a:pt x="0" y="0"/>
                  </a:moveTo>
                  <a:lnTo>
                    <a:pt x="171" y="192"/>
                  </a:lnTo>
                  <a:lnTo>
                    <a:pt x="85437" y="120000"/>
                  </a:lnTo>
                  <a:lnTo>
                    <a:pt x="120000" y="120000"/>
                  </a:lnTo>
                  <a:lnTo>
                    <a:pt x="13003" y="3648"/>
                  </a:lnTo>
                  <a:lnTo>
                    <a:pt x="0" y="0"/>
                  </a:lnTo>
                  <a:close/>
                </a:path>
              </a:pathLst>
            </a:custGeom>
            <a:solidFill>
              <a:srgbClr val="7AB800"/>
            </a:solidFill>
            <a:ln>
              <a:noFill/>
            </a:ln>
          </p:spPr>
        </p:sp>
        <p:sp>
          <p:nvSpPr>
            <p:cNvPr id="78" name="Google Shape;78;p42"/>
            <p:cNvSpPr/>
            <p:nvPr/>
          </p:nvSpPr>
          <p:spPr>
            <a:xfrm>
              <a:off x="203200" y="3762375"/>
              <a:ext cx="2660650" cy="3086100"/>
            </a:xfrm>
            <a:custGeom>
              <a:rect b="b" l="l" r="r" t="t"/>
              <a:pathLst>
                <a:path extrusionOk="0" h="120000" w="120000">
                  <a:moveTo>
                    <a:pt x="120000" y="120000"/>
                  </a:moveTo>
                  <a:lnTo>
                    <a:pt x="18902" y="6851"/>
                  </a:lnTo>
                  <a:lnTo>
                    <a:pt x="16109" y="3703"/>
                  </a:lnTo>
                  <a:lnTo>
                    <a:pt x="16324" y="3703"/>
                  </a:lnTo>
                  <a:lnTo>
                    <a:pt x="18902" y="6851"/>
                  </a:lnTo>
                  <a:lnTo>
                    <a:pt x="16754" y="4259"/>
                  </a:lnTo>
                  <a:lnTo>
                    <a:pt x="16324" y="3518"/>
                  </a:lnTo>
                  <a:lnTo>
                    <a:pt x="15894" y="3333"/>
                  </a:lnTo>
                  <a:lnTo>
                    <a:pt x="0" y="0"/>
                  </a:lnTo>
                  <a:lnTo>
                    <a:pt x="214" y="185"/>
                  </a:lnTo>
                  <a:lnTo>
                    <a:pt x="87565" y="120000"/>
                  </a:lnTo>
                  <a:lnTo>
                    <a:pt x="120000" y="120000"/>
                  </a:lnTo>
                  <a:close/>
                </a:path>
              </a:pathLst>
            </a:custGeom>
            <a:solidFill>
              <a:srgbClr val="009AA6"/>
            </a:solidFill>
            <a:ln>
              <a:noFill/>
            </a:ln>
          </p:spPr>
        </p:sp>
      </p:grpSp>
      <p:sp>
        <p:nvSpPr>
          <p:cNvPr id="79" name="Google Shape;79;p42"/>
          <p:cNvSpPr/>
          <p:nvPr/>
        </p:nvSpPr>
        <p:spPr>
          <a:xfrm>
            <a:off x="203200" y="3771900"/>
            <a:ext cx="361950" cy="90488"/>
          </a:xfrm>
          <a:custGeom>
            <a:rect b="b" l="l" r="r" t="t"/>
            <a:pathLst>
              <a:path extrusionOk="0" h="120000" w="120000">
                <a:moveTo>
                  <a:pt x="119999" y="119999"/>
                </a:moveTo>
                <a:lnTo>
                  <a:pt x="0" y="0"/>
                </a:lnTo>
                <a:lnTo>
                  <a:pt x="116842" y="113684"/>
                </a:lnTo>
                <a:lnTo>
                  <a:pt x="119999" y="119999"/>
                </a:lnTo>
                <a:close/>
              </a:path>
            </a:pathLst>
          </a:custGeom>
          <a:solidFill>
            <a:srgbClr val="29ABE2"/>
          </a:solidFill>
          <a:ln>
            <a:noFill/>
          </a:ln>
        </p:spPr>
      </p:sp>
      <p:sp>
        <p:nvSpPr>
          <p:cNvPr id="80" name="Google Shape;80;p42"/>
          <p:cNvSpPr/>
          <p:nvPr/>
        </p:nvSpPr>
        <p:spPr>
          <a:xfrm>
            <a:off x="560388" y="3867150"/>
            <a:ext cx="61913" cy="80963"/>
          </a:xfrm>
          <a:custGeom>
            <a:rect b="b" l="l" r="r" t="t"/>
            <a:pathLst>
              <a:path extrusionOk="0" h="120000" w="120000">
                <a:moveTo>
                  <a:pt x="0" y="0"/>
                </a:moveTo>
                <a:lnTo>
                  <a:pt x="120000" y="120000"/>
                </a:lnTo>
                <a:lnTo>
                  <a:pt x="9230" y="0"/>
                </a:lnTo>
                <a:lnTo>
                  <a:pt x="0" y="0"/>
                </a:lnTo>
                <a:close/>
              </a:path>
            </a:pathLst>
          </a:custGeom>
          <a:solidFill>
            <a:srgbClr val="29ABE2"/>
          </a:solidFill>
          <a:ln>
            <a:noFill/>
          </a:ln>
        </p:spPr>
      </p:sp>
      <p:sp>
        <p:nvSpPr>
          <p:cNvPr id="81" name="Google Shape;81;p42"/>
          <p:cNvSpPr/>
          <p:nvPr/>
        </p:nvSpPr>
        <p:spPr>
          <a:xfrm flipH="1">
            <a:off x="6829231" y="-9473"/>
            <a:ext cx="1431874" cy="4108843"/>
          </a:xfrm>
          <a:custGeom>
            <a:rect b="b" l="l" r="r" t="t"/>
            <a:pathLst>
              <a:path extrusionOk="0" h="120000" w="120000">
                <a:moveTo>
                  <a:pt x="0" y="116960"/>
                </a:moveTo>
                <a:lnTo>
                  <a:pt x="35915" y="120000"/>
                </a:lnTo>
                <a:lnTo>
                  <a:pt x="120000" y="278"/>
                </a:lnTo>
                <a:lnTo>
                  <a:pt x="86464" y="0"/>
                </a:lnTo>
                <a:lnTo>
                  <a:pt x="0" y="116960"/>
                </a:lnTo>
                <a:close/>
              </a:path>
            </a:pathLst>
          </a:custGeom>
          <a:solidFill>
            <a:srgbClr val="FF6D14"/>
          </a:solidFill>
          <a:ln>
            <a:noFill/>
          </a:ln>
        </p:spPr>
      </p:sp>
      <p:sp>
        <p:nvSpPr>
          <p:cNvPr id="82" name="Google Shape;82;p42"/>
          <p:cNvSpPr/>
          <p:nvPr/>
        </p:nvSpPr>
        <p:spPr>
          <a:xfrm flipH="1">
            <a:off x="4456642" y="3981398"/>
            <a:ext cx="3804462" cy="2883773"/>
          </a:xfrm>
          <a:custGeom>
            <a:rect b="b" l="l" r="r" t="t"/>
            <a:pathLst>
              <a:path extrusionOk="0" h="120000" w="120000">
                <a:moveTo>
                  <a:pt x="0" y="0"/>
                </a:moveTo>
                <a:cubicBezTo>
                  <a:pt x="58" y="59"/>
                  <a:pt x="398" y="531"/>
                  <a:pt x="457" y="590"/>
                </a:cubicBezTo>
                <a:lnTo>
                  <a:pt x="96490" y="119634"/>
                </a:lnTo>
                <a:lnTo>
                  <a:pt x="120000" y="120000"/>
                </a:lnTo>
                <a:lnTo>
                  <a:pt x="12100" y="280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 name="Google Shape;83;p42"/>
          <p:cNvPicPr preferRelativeResize="0"/>
          <p:nvPr/>
        </p:nvPicPr>
        <p:blipFill rotWithShape="1">
          <a:blip r:embed="rId1">
            <a:alphaModFix/>
          </a:blip>
          <a:srcRect b="0" l="0" r="0" t="0"/>
          <a:stretch/>
        </p:blipFill>
        <p:spPr>
          <a:xfrm>
            <a:off x="226246" y="6181394"/>
            <a:ext cx="2264664" cy="4846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grpSp>
        <p:nvGrpSpPr>
          <p:cNvPr id="113" name="Google Shape;113;ge756ac111d_0_61"/>
          <p:cNvGrpSpPr/>
          <p:nvPr/>
        </p:nvGrpSpPr>
        <p:grpSpPr>
          <a:xfrm>
            <a:off x="-7416" y="1716792"/>
            <a:ext cx="3108725" cy="182915"/>
            <a:chOff x="4018" y="0"/>
            <a:chExt cx="3474600" cy="326400"/>
          </a:xfrm>
        </p:grpSpPr>
        <p:sp>
          <p:nvSpPr>
            <p:cNvPr id="114" name="Google Shape;114;ge756ac111d_0_6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e756ac111d_0_6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grpSp>
        <p:nvGrpSpPr>
          <p:cNvPr id="116" name="Google Shape;116;ge756ac111d_0_61"/>
          <p:cNvGrpSpPr/>
          <p:nvPr/>
        </p:nvGrpSpPr>
        <p:grpSpPr>
          <a:xfrm>
            <a:off x="3017583" y="1716792"/>
            <a:ext cx="3109099" cy="182915"/>
            <a:chOff x="2815083" y="0"/>
            <a:chExt cx="3513900" cy="326400"/>
          </a:xfrm>
        </p:grpSpPr>
        <p:sp>
          <p:nvSpPr>
            <p:cNvPr id="117" name="Google Shape;117;ge756ac111d_0_6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e756ac111d_0_6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grpSp>
        <p:nvGrpSpPr>
          <p:cNvPr id="119" name="Google Shape;119;ge756ac111d_0_61"/>
          <p:cNvGrpSpPr/>
          <p:nvPr/>
        </p:nvGrpSpPr>
        <p:grpSpPr>
          <a:xfrm>
            <a:off x="6041024" y="1717845"/>
            <a:ext cx="3109099" cy="182915"/>
            <a:chOff x="5626149" y="0"/>
            <a:chExt cx="3513900" cy="326400"/>
          </a:xfrm>
        </p:grpSpPr>
        <p:sp>
          <p:nvSpPr>
            <p:cNvPr id="120" name="Google Shape;120;ge756ac111d_0_6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e756ac111d_0_6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sp>
        <p:nvSpPr>
          <p:cNvPr id="122" name="Google Shape;122;ge756ac111d_0_61"/>
          <p:cNvSpPr txBox="1"/>
          <p:nvPr>
            <p:ph type="title"/>
          </p:nvPr>
        </p:nvSpPr>
        <p:spPr>
          <a:xfrm>
            <a:off x="628650" y="179826"/>
            <a:ext cx="7886700" cy="1325700"/>
          </a:xfrm>
          <a:prstGeom prst="rect">
            <a:avLst/>
          </a:prstGeom>
          <a:noFill/>
          <a:ln>
            <a:noFill/>
          </a:ln>
        </p:spPr>
        <p:txBody>
          <a:bodyPr anchorCtr="0" anchor="ctr" bIns="91425" lIns="91425" spcFirstLastPara="1" rIns="91425" wrap="square" tIns="91425">
            <a:noAutofit/>
          </a:bodyPr>
          <a:lstStyle>
            <a:lvl1pPr lvl="0" marR="0" rtl="0" algn="ctr">
              <a:lnSpc>
                <a:spcPct val="90000"/>
              </a:lnSpc>
              <a:spcBef>
                <a:spcPts val="0"/>
              </a:spcBef>
              <a:spcAft>
                <a:spcPts val="0"/>
              </a:spcAft>
              <a:buClr>
                <a:schemeClr val="dk1"/>
              </a:buClr>
              <a:buSzPts val="1400"/>
              <a:buFont typeface="PT Sans"/>
              <a:buNone/>
              <a:defRPr b="0" i="0" sz="44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ge756ac111d_0_61"/>
          <p:cNvSpPr txBox="1"/>
          <p:nvPr>
            <p:ph idx="1" type="body"/>
          </p:nvPr>
        </p:nvSpPr>
        <p:spPr>
          <a:xfrm>
            <a:off x="628650" y="2011680"/>
            <a:ext cx="7886700" cy="41652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PT Sans"/>
                <a:ea typeface="PT Sans"/>
                <a:cs typeface="PT Sans"/>
                <a:sym typeface="PT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PT Sans"/>
                <a:ea typeface="PT Sans"/>
                <a:cs typeface="PT Sans"/>
                <a:sym typeface="PT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PT Sans"/>
                <a:ea typeface="PT Sans"/>
                <a:cs typeface="PT Sans"/>
                <a:sym typeface="PT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PT Sans"/>
                <a:ea typeface="PT Sans"/>
                <a:cs typeface="PT Sans"/>
                <a:sym typeface="PT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ge756ac111d_0_61"/>
          <p:cNvSpPr txBox="1"/>
          <p:nvPr>
            <p:ph idx="12" type="sldNum"/>
          </p:nvPr>
        </p:nvSpPr>
        <p:spPr>
          <a:xfrm>
            <a:off x="8509299" y="6450904"/>
            <a:ext cx="6348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pic>
        <p:nvPicPr>
          <p:cNvPr id="125" name="Google Shape;125;ge756ac111d_0_61"/>
          <p:cNvPicPr preferRelativeResize="0"/>
          <p:nvPr/>
        </p:nvPicPr>
        <p:blipFill rotWithShape="1">
          <a:blip r:embed="rId1">
            <a:alphaModFix/>
          </a:blip>
          <a:srcRect b="16114" l="0" r="0" t="13729"/>
          <a:stretch/>
        </p:blipFill>
        <p:spPr>
          <a:xfrm>
            <a:off x="3568695" y="6411560"/>
            <a:ext cx="2006610" cy="443815"/>
          </a:xfrm>
          <a:prstGeom prst="rect">
            <a:avLst/>
          </a:prstGeom>
          <a:noFill/>
          <a:ln>
            <a:noFill/>
          </a:ln>
        </p:spPr>
      </p:pic>
      <p:pic>
        <p:nvPicPr>
          <p:cNvPr id="126" name="Google Shape;126;ge756ac111d_0_61"/>
          <p:cNvPicPr preferRelativeResize="0"/>
          <p:nvPr/>
        </p:nvPicPr>
        <p:blipFill rotWithShape="1">
          <a:blip r:embed="rId2">
            <a:alphaModFix/>
          </a:blip>
          <a:srcRect b="28139" l="76853" r="4193" t="35172"/>
          <a:stretch/>
        </p:blipFill>
        <p:spPr>
          <a:xfrm>
            <a:off x="7664291" y="6551408"/>
            <a:ext cx="1345771" cy="237266"/>
          </a:xfrm>
          <a:prstGeom prst="rect">
            <a:avLst/>
          </a:prstGeom>
          <a:noFill/>
          <a:ln>
            <a:noFill/>
          </a:ln>
        </p:spPr>
      </p:pic>
      <p:pic>
        <p:nvPicPr>
          <p:cNvPr id="127" name="Google Shape;127;ge756ac111d_0_61"/>
          <p:cNvPicPr preferRelativeResize="0"/>
          <p:nvPr/>
        </p:nvPicPr>
        <p:blipFill rotWithShape="1">
          <a:blip r:embed="rId3">
            <a:alphaModFix/>
          </a:blip>
          <a:srcRect b="26484" l="1545" r="69982" t="36515"/>
          <a:stretch/>
        </p:blipFill>
        <p:spPr>
          <a:xfrm>
            <a:off x="0" y="6551408"/>
            <a:ext cx="2021711" cy="239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hyperlink" Target="http://www.youtube.com/watch?v=Ugu225pTIm0" TargetMode="Externa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cte.careertech.org/sites/default/files/Message_Triangle_2021.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careertech.org/recruitmentstrategies" TargetMode="External"/><Relationship Id="rId4" Type="http://schemas.openxmlformats.org/officeDocument/2006/relationships/hyperlink" Target="https://www.youtube.com/watch?v=nmmYOAUeoUM&amp;t=1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mailto:swhitehouse@careertech.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
          <p:cNvSpPr txBox="1"/>
          <p:nvPr>
            <p:ph type="ctrTitle"/>
          </p:nvPr>
        </p:nvSpPr>
        <p:spPr>
          <a:xfrm>
            <a:off x="415800" y="1962475"/>
            <a:ext cx="8440500" cy="1552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400"/>
              <a:buFont typeface="Arial"/>
              <a:buNone/>
            </a:pPr>
            <a:r>
              <a:rPr lang="en-US" sz="4000"/>
              <a:t> Strategies for Communicating CTE and Connecting with Historically Marginalized Populations</a:t>
            </a:r>
            <a:endParaRPr i="0" sz="4000" u="none" cap="none" strike="noStrike">
              <a:solidFill>
                <a:schemeClr val="dk1"/>
              </a:solidFill>
            </a:endParaRPr>
          </a:p>
        </p:txBody>
      </p:sp>
      <p:sp>
        <p:nvSpPr>
          <p:cNvPr id="163" name="Google Shape;163;p1"/>
          <p:cNvSpPr txBox="1"/>
          <p:nvPr/>
        </p:nvSpPr>
        <p:spPr>
          <a:xfrm>
            <a:off x="479850" y="5226171"/>
            <a:ext cx="8312400" cy="10719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Stacy Whitehouse, Senior Associate for Communications and State Engagement</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8"/>
          <p:cNvSpPr txBox="1"/>
          <p:nvPr>
            <p:ph type="title"/>
          </p:nvPr>
        </p:nvSpPr>
        <p:spPr>
          <a:xfrm>
            <a:off x="972608" y="1895476"/>
            <a:ext cx="5647200" cy="1981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Findings </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e756ac111d_0_55"/>
          <p:cNvSpPr txBox="1"/>
          <p:nvPr>
            <p:ph type="title"/>
          </p:nvPr>
        </p:nvSpPr>
        <p:spPr>
          <a:xfrm>
            <a:off x="628650" y="30797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1400"/>
              <a:buNone/>
            </a:pPr>
            <a:r>
              <a:rPr lang="en-US"/>
              <a:t>Key Findings </a:t>
            </a:r>
            <a:endParaRPr/>
          </a:p>
          <a:p>
            <a:pPr indent="0" lvl="0" marL="0" rtl="0" algn="ctr">
              <a:lnSpc>
                <a:spcPct val="90000"/>
              </a:lnSpc>
              <a:spcBef>
                <a:spcPts val="0"/>
              </a:spcBef>
              <a:spcAft>
                <a:spcPts val="0"/>
              </a:spcAft>
              <a:buSzPts val="1400"/>
              <a:buNone/>
            </a:pPr>
            <a:r>
              <a:t/>
            </a:r>
            <a:endParaRPr/>
          </a:p>
        </p:txBody>
      </p:sp>
      <p:sp>
        <p:nvSpPr>
          <p:cNvPr id="231" name="Google Shape;231;ge756ac111d_0_55"/>
          <p:cNvSpPr txBox="1"/>
          <p:nvPr>
            <p:ph idx="1" type="body"/>
          </p:nvPr>
        </p:nvSpPr>
        <p:spPr>
          <a:xfrm>
            <a:off x="143175" y="1990175"/>
            <a:ext cx="8829900" cy="41868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1000"/>
              </a:spcBef>
              <a:spcAft>
                <a:spcPts val="0"/>
              </a:spcAft>
              <a:buClr>
                <a:srgbClr val="1186C3"/>
              </a:buClr>
              <a:buSzPts val="2800"/>
              <a:buChar char="•"/>
            </a:pPr>
            <a:r>
              <a:rPr lang="en-US">
                <a:solidFill>
                  <a:srgbClr val="1186C3"/>
                </a:solidFill>
              </a:rPr>
              <a:t>CTE Still Delivers for Families </a:t>
            </a:r>
            <a:endParaRPr>
              <a:solidFill>
                <a:srgbClr val="1186C3"/>
              </a:solidFill>
            </a:endParaRPr>
          </a:p>
          <a:p>
            <a:pPr indent="-406400" lvl="0" marL="457200" rtl="0" algn="l">
              <a:lnSpc>
                <a:spcPct val="115000"/>
              </a:lnSpc>
              <a:spcBef>
                <a:spcPts val="0"/>
              </a:spcBef>
              <a:spcAft>
                <a:spcPts val="0"/>
              </a:spcAft>
              <a:buClr>
                <a:srgbClr val="FF6D14"/>
              </a:buClr>
              <a:buSzPts val="2800"/>
              <a:buChar char="•"/>
            </a:pPr>
            <a:r>
              <a:rPr lang="en-US">
                <a:solidFill>
                  <a:srgbClr val="FF6D14"/>
                </a:solidFill>
              </a:rPr>
              <a:t>‘Preparing for the Real World’ a Proven Message for Recruitment </a:t>
            </a:r>
            <a:endParaRPr>
              <a:solidFill>
                <a:srgbClr val="FF6D14"/>
              </a:solidFill>
            </a:endParaRPr>
          </a:p>
          <a:p>
            <a:pPr indent="-406400" lvl="0" marL="457200" rtl="0" algn="l">
              <a:lnSpc>
                <a:spcPct val="115000"/>
              </a:lnSpc>
              <a:spcBef>
                <a:spcPts val="0"/>
              </a:spcBef>
              <a:spcAft>
                <a:spcPts val="0"/>
              </a:spcAft>
              <a:buClr>
                <a:srgbClr val="1186C3"/>
              </a:buClr>
              <a:buSzPts val="2800"/>
              <a:buChar char="•"/>
            </a:pPr>
            <a:r>
              <a:rPr lang="en-US">
                <a:solidFill>
                  <a:srgbClr val="1186C3"/>
                </a:solidFill>
              </a:rPr>
              <a:t>CTE Priorities vary on exposure, but finding passion is consistent priority </a:t>
            </a:r>
            <a:endParaRPr>
              <a:solidFill>
                <a:srgbClr val="1186C3"/>
              </a:solidFill>
            </a:endParaRPr>
          </a:p>
          <a:p>
            <a:pPr indent="-406400" lvl="0" marL="457200" rtl="0" algn="l">
              <a:lnSpc>
                <a:spcPct val="115000"/>
              </a:lnSpc>
              <a:spcBef>
                <a:spcPts val="0"/>
              </a:spcBef>
              <a:spcAft>
                <a:spcPts val="0"/>
              </a:spcAft>
              <a:buClr>
                <a:srgbClr val="FF6D14"/>
              </a:buClr>
              <a:buSzPts val="2800"/>
              <a:buChar char="•"/>
            </a:pPr>
            <a:r>
              <a:rPr lang="en-US">
                <a:solidFill>
                  <a:srgbClr val="FF6D14"/>
                </a:solidFill>
              </a:rPr>
              <a:t>CTE Prepares Learners for College and Career Success </a:t>
            </a:r>
            <a:endParaRPr>
              <a:solidFill>
                <a:srgbClr val="FF6D14"/>
              </a:solidFill>
            </a:endParaRPr>
          </a:p>
          <a:p>
            <a:pPr indent="-406400" lvl="0" marL="457200" rtl="0" algn="l">
              <a:lnSpc>
                <a:spcPct val="115000"/>
              </a:lnSpc>
              <a:spcBef>
                <a:spcPts val="0"/>
              </a:spcBef>
              <a:spcAft>
                <a:spcPts val="0"/>
              </a:spcAft>
              <a:buClr>
                <a:srgbClr val="1186C3"/>
              </a:buClr>
              <a:buSzPts val="2800"/>
              <a:buChar char="•"/>
            </a:pPr>
            <a:r>
              <a:rPr lang="en-US">
                <a:solidFill>
                  <a:srgbClr val="1186C3"/>
                </a:solidFill>
              </a:rPr>
              <a:t>Informed and Diverse school leaders are critical for CTE Recruitment and Retention </a:t>
            </a:r>
            <a:endParaRPr>
              <a:solidFill>
                <a:srgbClr val="1186C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511575" y="248051"/>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solidFill>
                  <a:srgbClr val="FF6D14"/>
                </a:solidFill>
              </a:rPr>
              <a:t>YOU</a:t>
            </a:r>
            <a:r>
              <a:rPr lang="en-US"/>
              <a:t> Matter in Communicating CTE </a:t>
            </a:r>
            <a:endParaRPr b="0" i="0" sz="4400" u="none" cap="none" strike="noStrike">
              <a:solidFill>
                <a:schemeClr val="dk1"/>
              </a:solidFill>
              <a:latin typeface="Arial"/>
              <a:ea typeface="Arial"/>
              <a:cs typeface="Arial"/>
              <a:sym typeface="Arial"/>
            </a:endParaRPr>
          </a:p>
        </p:txBody>
      </p:sp>
      <p:sp>
        <p:nvSpPr>
          <p:cNvPr id="237" name="Google Shape;237;p17"/>
          <p:cNvSpPr txBox="1"/>
          <p:nvPr/>
        </p:nvSpPr>
        <p:spPr>
          <a:xfrm>
            <a:off x="300350" y="2395575"/>
            <a:ext cx="19239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2200" u="none" cap="none" strike="noStrike">
                <a:solidFill>
                  <a:srgbClr val="000000"/>
                </a:solidFill>
                <a:latin typeface="Arial"/>
                <a:ea typeface="Arial"/>
                <a:cs typeface="Arial"/>
                <a:sym typeface="Arial"/>
              </a:rPr>
              <a:t>Sources named by families as Top 2 Sources for information about CTE </a:t>
            </a:r>
            <a:endParaRPr b="1" i="0" sz="2200" u="none" cap="none" strike="noStrike">
              <a:solidFill>
                <a:srgbClr val="000000"/>
              </a:solidFill>
              <a:latin typeface="Arial"/>
              <a:ea typeface="Arial"/>
              <a:cs typeface="Arial"/>
              <a:sym typeface="Arial"/>
            </a:endParaRPr>
          </a:p>
        </p:txBody>
      </p:sp>
      <p:pic>
        <p:nvPicPr>
          <p:cNvPr id="238" name="Google Shape;238;p17"/>
          <p:cNvPicPr preferRelativeResize="0"/>
          <p:nvPr/>
        </p:nvPicPr>
        <p:blipFill rotWithShape="1">
          <a:blip r:embed="rId3">
            <a:alphaModFix/>
          </a:blip>
          <a:srcRect b="0" l="0" r="0" t="0"/>
          <a:stretch/>
        </p:blipFill>
        <p:spPr>
          <a:xfrm>
            <a:off x="2300300" y="2092400"/>
            <a:ext cx="6705976" cy="4023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type="title"/>
          </p:nvPr>
        </p:nvSpPr>
        <p:spPr>
          <a:xfrm>
            <a:off x="867750" y="221501"/>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Arial"/>
              <a:buNone/>
            </a:pPr>
            <a:r>
              <a:rPr lang="en-US"/>
              <a:t>CTE </a:t>
            </a:r>
            <a:r>
              <a:rPr i="1" lang="en-US"/>
              <a:t>Still </a:t>
            </a:r>
            <a:r>
              <a:rPr lang="en-US"/>
              <a:t>Delivers for Families </a:t>
            </a:r>
            <a:endParaRPr b="0" sz="4400" u="none" cap="none" strike="noStrike">
              <a:solidFill>
                <a:schemeClr val="dk1"/>
              </a:solidFill>
              <a:latin typeface="Arial"/>
              <a:ea typeface="Arial"/>
              <a:cs typeface="Arial"/>
              <a:sym typeface="Arial"/>
            </a:endParaRPr>
          </a:p>
        </p:txBody>
      </p:sp>
      <p:sp>
        <p:nvSpPr>
          <p:cNvPr id="244" name="Google Shape;244;p9"/>
          <p:cNvSpPr/>
          <p:nvPr/>
        </p:nvSpPr>
        <p:spPr>
          <a:xfrm>
            <a:off x="36225" y="2083700"/>
            <a:ext cx="8022300" cy="2118600"/>
          </a:xfrm>
          <a:prstGeom prst="homePlate">
            <a:avLst>
              <a:gd fmla="val 50000" name="adj"/>
            </a:avLst>
          </a:prstGeom>
          <a:solidFill>
            <a:srgbClr val="7AB8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US" sz="5500" u="none" cap="none" strike="noStrike">
                <a:solidFill>
                  <a:srgbClr val="FFFFFF"/>
                </a:solidFill>
                <a:latin typeface="Arial"/>
                <a:ea typeface="Arial"/>
                <a:cs typeface="Arial"/>
                <a:sym typeface="Arial"/>
              </a:rPr>
              <a:t>53%</a:t>
            </a:r>
            <a:r>
              <a:rPr b="1" i="0" lang="en-US" sz="4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of </a:t>
            </a:r>
            <a:r>
              <a:rPr b="1" i="0" lang="en-US" sz="1800" u="none" cap="none" strike="noStrike">
                <a:solidFill>
                  <a:srgbClr val="FFFFFF"/>
                </a:solidFill>
                <a:latin typeface="Arial"/>
                <a:ea typeface="Arial"/>
                <a:cs typeface="Arial"/>
                <a:sym typeface="Arial"/>
              </a:rPr>
              <a:t>Current </a:t>
            </a:r>
            <a:r>
              <a:rPr b="0" i="0" lang="en-US" sz="1800" u="none" cap="none" strike="noStrike">
                <a:solidFill>
                  <a:srgbClr val="FFFFFF"/>
                </a:solidFill>
                <a:latin typeface="Arial"/>
                <a:ea typeface="Arial"/>
                <a:cs typeface="Arial"/>
                <a:sym typeface="Arial"/>
              </a:rPr>
              <a:t>CTE Parents/Students </a:t>
            </a:r>
            <a:r>
              <a:rPr b="0" i="1" lang="en-US" sz="1800" u="none" cap="none" strike="noStrike">
                <a:solidFill>
                  <a:srgbClr val="FFFFFF"/>
                </a:solidFill>
                <a:latin typeface="Arial"/>
                <a:ea typeface="Arial"/>
                <a:cs typeface="Arial"/>
                <a:sym typeface="Arial"/>
              </a:rPr>
              <a:t>Very Satisfied </a:t>
            </a:r>
            <a:endParaRPr b="0" i="1"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1800" u="none" cap="none" strike="noStrike">
                <a:solidFill>
                  <a:srgbClr val="FFFFFF"/>
                </a:solidFill>
                <a:latin typeface="Arial"/>
                <a:ea typeface="Arial"/>
                <a:cs typeface="Arial"/>
                <a:sym typeface="Arial"/>
              </a:rPr>
              <a:t>with overall school experience</a:t>
            </a:r>
            <a:endParaRPr b="0" i="0" sz="18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0" i="1" lang="en-US" sz="1800" u="none" cap="none" strike="noStrike">
                <a:solidFill>
                  <a:srgbClr val="FFFFFF"/>
                </a:solidFill>
                <a:latin typeface="Arial"/>
                <a:ea typeface="Arial"/>
                <a:cs typeface="Arial"/>
                <a:sym typeface="Arial"/>
              </a:rPr>
              <a:t>(</a:t>
            </a:r>
            <a:r>
              <a:rPr b="1" i="1" lang="en-US" sz="1800" u="none" cap="none" strike="noStrike">
                <a:solidFill>
                  <a:srgbClr val="FFFFFF"/>
                </a:solidFill>
                <a:latin typeface="Arial"/>
                <a:ea typeface="Arial"/>
                <a:cs typeface="Arial"/>
                <a:sym typeface="Arial"/>
              </a:rPr>
              <a:t>88% </a:t>
            </a:r>
            <a:r>
              <a:rPr b="0" i="1" lang="en-US" sz="1800" u="none" cap="none" strike="noStrike">
                <a:solidFill>
                  <a:srgbClr val="FFFFFF"/>
                </a:solidFill>
                <a:latin typeface="Arial"/>
                <a:ea typeface="Arial"/>
                <a:cs typeface="Arial"/>
                <a:sym typeface="Arial"/>
              </a:rPr>
              <a:t>satisfied)</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36225" y="4390425"/>
            <a:ext cx="5521800" cy="2050500"/>
          </a:xfrm>
          <a:prstGeom prst="homePlate">
            <a:avLst>
              <a:gd fmla="val 50000" name="adj"/>
            </a:avLst>
          </a:prstGeom>
          <a:solidFill>
            <a:srgbClr val="009A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800"/>
              <a:buFont typeface="Arial"/>
              <a:buNone/>
            </a:pPr>
            <a:r>
              <a:t/>
            </a:r>
            <a:endParaRPr b="1" i="0" sz="28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3500"/>
              <a:buFont typeface="Arial"/>
              <a:buNone/>
            </a:pPr>
            <a:r>
              <a:rPr b="1" i="0" lang="en-US" sz="5500" u="none" cap="none" strike="noStrike">
                <a:solidFill>
                  <a:srgbClr val="FFFFFF"/>
                </a:solidFill>
                <a:latin typeface="Arial"/>
                <a:ea typeface="Arial"/>
                <a:cs typeface="Arial"/>
                <a:sym typeface="Arial"/>
              </a:rPr>
              <a:t>28% </a:t>
            </a:r>
            <a:r>
              <a:rPr b="1" i="0" lang="en-US" sz="1800" u="none" cap="none" strike="noStrike">
                <a:solidFill>
                  <a:srgbClr val="FFFFFF"/>
                </a:solidFill>
                <a:latin typeface="Arial"/>
                <a:ea typeface="Arial"/>
                <a:cs typeface="Arial"/>
                <a:sym typeface="Arial"/>
              </a:rPr>
              <a:t>Prospective</a:t>
            </a:r>
            <a:r>
              <a:rPr b="0" i="0" lang="en-US" sz="1800" u="none" cap="none" strike="noStrike">
                <a:solidFill>
                  <a:srgbClr val="FFFFFF"/>
                </a:solidFill>
                <a:latin typeface="Arial"/>
                <a:ea typeface="Arial"/>
                <a:cs typeface="Arial"/>
                <a:sym typeface="Arial"/>
              </a:rPr>
              <a:t> Parents/Students </a:t>
            </a:r>
            <a:r>
              <a:rPr b="0" i="1" lang="en-US" sz="1800" u="none" cap="none" strike="noStrike">
                <a:solidFill>
                  <a:srgbClr val="FFFFFF"/>
                </a:solidFill>
                <a:latin typeface="Arial"/>
                <a:ea typeface="Arial"/>
                <a:cs typeface="Arial"/>
                <a:sym typeface="Arial"/>
              </a:rPr>
              <a:t>Very Satisfied </a:t>
            </a:r>
            <a:r>
              <a:rPr b="0" i="0" lang="en-US" sz="1800" u="none" cap="none" strike="noStrike">
                <a:solidFill>
                  <a:srgbClr val="FFFFFF"/>
                </a:solidFill>
                <a:latin typeface="Arial"/>
                <a:ea typeface="Arial"/>
                <a:cs typeface="Arial"/>
                <a:sym typeface="Arial"/>
              </a:rPr>
              <a:t>with overall school experience</a:t>
            </a:r>
            <a:endParaRPr b="0" i="0" sz="18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0" i="1" lang="en-US" sz="1800" u="none" cap="none" strike="noStrike">
                <a:solidFill>
                  <a:srgbClr val="FFFFFF"/>
                </a:solidFill>
                <a:latin typeface="Arial"/>
                <a:ea typeface="Arial"/>
                <a:cs typeface="Arial"/>
                <a:sym typeface="Arial"/>
              </a:rPr>
              <a:t>(75% satisfied)</a:t>
            </a:r>
            <a:endParaRPr b="0" i="1" sz="18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0"/>
              <a:buFont typeface="Arial"/>
              <a:buNone/>
            </a:pPr>
            <a:r>
              <a:t/>
            </a:r>
            <a:endParaRPr b="1" i="0" sz="4000" u="none" cap="none" strike="noStrik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0"/>
          <p:cNvPicPr preferRelativeResize="0"/>
          <p:nvPr/>
        </p:nvPicPr>
        <p:blipFill rotWithShape="1">
          <a:blip r:embed="rId3">
            <a:alphaModFix/>
          </a:blip>
          <a:srcRect b="5993" l="0" r="0" t="0"/>
          <a:stretch/>
        </p:blipFill>
        <p:spPr>
          <a:xfrm>
            <a:off x="239700" y="2713075"/>
            <a:ext cx="8486775" cy="3644200"/>
          </a:xfrm>
          <a:prstGeom prst="rect">
            <a:avLst/>
          </a:prstGeom>
          <a:noFill/>
          <a:ln>
            <a:noFill/>
          </a:ln>
        </p:spPr>
      </p:pic>
      <p:sp>
        <p:nvSpPr>
          <p:cNvPr id="251" name="Google Shape;251;p10"/>
          <p:cNvSpPr txBox="1"/>
          <p:nvPr>
            <p:ph type="title"/>
          </p:nvPr>
        </p:nvSpPr>
        <p:spPr>
          <a:xfrm>
            <a:off x="72825" y="181150"/>
            <a:ext cx="9144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CTE Families More Satisfied with Education Quality and Opportunities  </a:t>
            </a:r>
            <a:endParaRPr b="0" i="0" sz="4400" u="none" cap="none" strike="noStrike">
              <a:solidFill>
                <a:schemeClr val="dk1"/>
              </a:solidFill>
              <a:latin typeface="Arial"/>
              <a:ea typeface="Arial"/>
              <a:cs typeface="Arial"/>
              <a:sym typeface="Arial"/>
            </a:endParaRPr>
          </a:p>
        </p:txBody>
      </p:sp>
      <p:sp>
        <p:nvSpPr>
          <p:cNvPr id="252" name="Google Shape;252;p10"/>
          <p:cNvSpPr txBox="1"/>
          <p:nvPr/>
        </p:nvSpPr>
        <p:spPr>
          <a:xfrm>
            <a:off x="239700" y="1912675"/>
            <a:ext cx="8664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6D14"/>
                </a:solidFill>
                <a:latin typeface="Arial"/>
                <a:ea typeface="Arial"/>
                <a:cs typeface="Arial"/>
                <a:sym typeface="Arial"/>
              </a:rPr>
              <a:t>Those participating in CTE and their parent/guardian are </a:t>
            </a:r>
            <a:r>
              <a:rPr b="1" i="0" lang="en-US" sz="2000" u="none" cap="none" strike="noStrike">
                <a:solidFill>
                  <a:srgbClr val="FF6D14"/>
                </a:solidFill>
                <a:latin typeface="Arial"/>
                <a:ea typeface="Arial"/>
                <a:cs typeface="Arial"/>
                <a:sym typeface="Arial"/>
              </a:rPr>
              <a:t>more satisfied </a:t>
            </a:r>
            <a:r>
              <a:rPr b="0" i="0" lang="en-US" sz="2000" u="none" cap="none" strike="noStrike">
                <a:solidFill>
                  <a:srgbClr val="FF6D14"/>
                </a:solidFill>
                <a:latin typeface="Arial"/>
                <a:ea typeface="Arial"/>
                <a:cs typeface="Arial"/>
                <a:sym typeface="Arial"/>
              </a:rPr>
              <a:t>than those not involved in CTE in regards to: </a:t>
            </a:r>
            <a:endParaRPr b="0" i="0" sz="2000" u="none" cap="none" strike="noStrike">
              <a:solidFill>
                <a:srgbClr val="FF6D14"/>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1"/>
          <p:cNvSpPr txBox="1"/>
          <p:nvPr>
            <p:ph type="title"/>
          </p:nvPr>
        </p:nvSpPr>
        <p:spPr>
          <a:xfrm>
            <a:off x="72825" y="181150"/>
            <a:ext cx="9144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CTE </a:t>
            </a:r>
            <a:r>
              <a:rPr i="1" lang="en-US"/>
              <a:t>Still </a:t>
            </a:r>
            <a:r>
              <a:rPr lang="en-US"/>
              <a:t>Delivers for Families  </a:t>
            </a:r>
            <a:endParaRPr b="0" i="0" sz="4400" u="none" cap="none" strike="noStrike">
              <a:solidFill>
                <a:schemeClr val="dk1"/>
              </a:solidFill>
              <a:latin typeface="Arial"/>
              <a:ea typeface="Arial"/>
              <a:cs typeface="Arial"/>
              <a:sym typeface="Arial"/>
            </a:endParaRPr>
          </a:p>
        </p:txBody>
      </p:sp>
      <p:pic>
        <p:nvPicPr>
          <p:cNvPr id="258" name="Google Shape;258;p11"/>
          <p:cNvPicPr preferRelativeResize="0"/>
          <p:nvPr/>
        </p:nvPicPr>
        <p:blipFill rotWithShape="1">
          <a:blip r:embed="rId3">
            <a:alphaModFix/>
          </a:blip>
          <a:srcRect b="0" l="0" r="0" t="0"/>
          <a:stretch/>
        </p:blipFill>
        <p:spPr>
          <a:xfrm>
            <a:off x="186025" y="2146700"/>
            <a:ext cx="4174500" cy="4174500"/>
          </a:xfrm>
          <a:prstGeom prst="rect">
            <a:avLst/>
          </a:prstGeom>
          <a:noFill/>
          <a:ln>
            <a:noFill/>
          </a:ln>
        </p:spPr>
      </p:pic>
      <p:pic>
        <p:nvPicPr>
          <p:cNvPr id="259" name="Google Shape;259;p11"/>
          <p:cNvPicPr preferRelativeResize="0"/>
          <p:nvPr/>
        </p:nvPicPr>
        <p:blipFill rotWithShape="1">
          <a:blip r:embed="rId4">
            <a:alphaModFix/>
          </a:blip>
          <a:srcRect b="0" l="0" r="0" t="0"/>
          <a:stretch/>
        </p:blipFill>
        <p:spPr>
          <a:xfrm>
            <a:off x="4664200" y="2012225"/>
            <a:ext cx="4174500" cy="4174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ph type="title"/>
          </p:nvPr>
        </p:nvSpPr>
        <p:spPr>
          <a:xfrm>
            <a:off x="628650" y="214601"/>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Families Desire Key Aspects of CTE in Education  </a:t>
            </a:r>
            <a:endParaRPr b="0" i="0" sz="4400" u="none" cap="none" strike="noStrike">
              <a:solidFill>
                <a:schemeClr val="dk1"/>
              </a:solidFill>
              <a:latin typeface="Arial"/>
              <a:ea typeface="Arial"/>
              <a:cs typeface="Arial"/>
              <a:sym typeface="Arial"/>
            </a:endParaRPr>
          </a:p>
        </p:txBody>
      </p:sp>
      <p:graphicFrame>
        <p:nvGraphicFramePr>
          <p:cNvPr id="265" name="Google Shape;265;p13"/>
          <p:cNvGraphicFramePr/>
          <p:nvPr/>
        </p:nvGraphicFramePr>
        <p:xfrm>
          <a:off x="140500" y="1940350"/>
          <a:ext cx="3000000" cy="3000000"/>
        </p:xfrm>
        <a:graphic>
          <a:graphicData uri="http://schemas.openxmlformats.org/drawingml/2006/table">
            <a:tbl>
              <a:tblPr>
                <a:noFill/>
                <a:tableStyleId>{E5266965-0D76-4CA4-8F94-D33D5D15C0E0}</a:tableStyleId>
              </a:tblPr>
              <a:tblGrid>
                <a:gridCol w="5138750"/>
                <a:gridCol w="1924525"/>
                <a:gridCol w="1799725"/>
              </a:tblGrid>
              <a:tr h="609575">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Top Aspect </a:t>
                      </a:r>
                      <a:endParaRPr b="1"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38100">
                      <a:solidFill>
                        <a:srgbClr val="009AA6"/>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 Ranked Top 2 CURRENT </a:t>
                      </a:r>
                      <a:endParaRPr b="1"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38100">
                      <a:solidFill>
                        <a:srgbClr val="009AA6"/>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 Ranked Top 2 PROSPECTIVE </a:t>
                      </a:r>
                      <a:endParaRPr b="1"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38100">
                      <a:solidFill>
                        <a:srgbClr val="009AA6"/>
                      </a:solidFill>
                      <a:prstDash val="solid"/>
                      <a:round/>
                      <a:headEnd len="sm" w="sm" type="none"/>
                      <a:tailEnd len="sm" w="sm" type="none"/>
                    </a:lnB>
                    <a:solidFill>
                      <a:srgbClr val="BFBFBF"/>
                    </a:solidFill>
                  </a:tcPr>
                </a:tc>
              </a:tr>
              <a:tr h="608600">
                <a:tc>
                  <a:txBody>
                    <a:bodyPr/>
                    <a:lstStyle/>
                    <a:p>
                      <a:pPr indent="-203200" lvl="0" marL="228600" marR="0" rtl="0" algn="l">
                        <a:lnSpc>
                          <a:spcPct val="100000"/>
                        </a:lnSpc>
                        <a:spcBef>
                          <a:spcPts val="0"/>
                        </a:spcBef>
                        <a:spcAft>
                          <a:spcPts val="0"/>
                        </a:spcAft>
                        <a:buClr>
                          <a:srgbClr val="000000"/>
                        </a:buClr>
                        <a:buSzPts val="1400"/>
                        <a:buFont typeface="Arial"/>
                        <a:buAutoNum type="arabicPeriod"/>
                      </a:pPr>
                      <a:r>
                        <a:rPr lang="en-US" sz="1400" u="none" cap="none" strike="noStrike"/>
                        <a:t>Opportunities to take classes that focus on gaining skills in a specific field </a:t>
                      </a:r>
                      <a:endParaRPr sz="1400" u="none" cap="none" strike="noStrike"/>
                    </a:p>
                  </a:txBody>
                  <a:tcPr marT="91425" marB="9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9AA6"/>
                          </a:solidFill>
                        </a:rPr>
                        <a:t>51%</a:t>
                      </a:r>
                      <a:endParaRPr b="1" sz="2000" u="none" cap="none" strike="noStrike">
                        <a:solidFill>
                          <a:srgbClr val="009AA6"/>
                        </a:solidFill>
                      </a:endParaRPr>
                    </a:p>
                  </a:txBody>
                  <a:tcPr marT="91425" marB="9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9AA6"/>
                          </a:solidFill>
                        </a:rPr>
                        <a:t>46%</a:t>
                      </a:r>
                      <a:endParaRPr b="1" sz="2000" u="none" cap="none" strike="noStrike">
                        <a:solidFill>
                          <a:srgbClr val="009AA6"/>
                        </a:solidFill>
                      </a:endParaRPr>
                    </a:p>
                  </a:txBody>
                  <a:tcPr marT="91425" marB="9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r>
              <a:tr h="538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 </a:t>
                      </a:r>
                      <a:r>
                        <a:rPr lang="en-US" sz="1400" u="none" cap="none" strike="noStrike">
                          <a:solidFill>
                            <a:schemeClr val="dk1"/>
                          </a:solidFill>
                        </a:rPr>
                        <a:t>Opportunities to take classes for career exploration </a:t>
                      </a:r>
                      <a:endParaRPr sz="1400" u="none" cap="none" strike="noStrike"/>
                    </a:p>
                  </a:txBody>
                  <a:tcPr marT="91425" marB="9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9AA6"/>
                          </a:solidFill>
                        </a:rPr>
                        <a:t>40%</a:t>
                      </a:r>
                      <a:endParaRPr b="1" sz="2000" u="none" cap="none" strike="noStrike">
                        <a:solidFill>
                          <a:srgbClr val="009AA6"/>
                        </a:solidFill>
                      </a:endParaRPr>
                    </a:p>
                  </a:txBody>
                  <a:tcPr marT="91425" marB="9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9AA6"/>
                          </a:solidFill>
                        </a:rPr>
                        <a:t>50%</a:t>
                      </a:r>
                      <a:endParaRPr b="1" sz="2000" u="none" cap="none" strike="noStrike">
                        <a:solidFill>
                          <a:srgbClr val="009AA6"/>
                        </a:solidFill>
                      </a:endParaRPr>
                    </a:p>
                  </a:txBody>
                  <a:tcPr marT="91425" marB="9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r>
              <a:tr h="4952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  Opportunities to take AP, IB, &amp; other advanced classes</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38100">
                      <a:solidFill>
                        <a:srgbClr val="009AA6"/>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36%</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38100">
                      <a:solidFill>
                        <a:srgbClr val="009AA6"/>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36%</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38100">
                      <a:solidFill>
                        <a:srgbClr val="009AA6"/>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 Opportunities for an internship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28%</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20%</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524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 Opportunities to participate on clubs and extracurriculars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16%</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16%</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 Opportunities to take classes in the arts (visual, performance, etc.)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15%</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17%</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7. Opportunities to participate in sports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15%</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15%</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cxnSp>
        <p:nvCxnSpPr>
          <p:cNvPr id="266" name="Google Shape;266;p13"/>
          <p:cNvCxnSpPr/>
          <p:nvPr/>
        </p:nvCxnSpPr>
        <p:spPr>
          <a:xfrm>
            <a:off x="157200" y="4711050"/>
            <a:ext cx="8829600" cy="14400"/>
          </a:xfrm>
          <a:prstGeom prst="straightConnector1">
            <a:avLst/>
          </a:prstGeom>
          <a:noFill/>
          <a:ln cap="flat" cmpd="sng" w="38100">
            <a:solidFill>
              <a:srgbClr val="FF6D14"/>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type="title"/>
          </p:nvPr>
        </p:nvSpPr>
        <p:spPr>
          <a:xfrm>
            <a:off x="218400" y="221500"/>
            <a:ext cx="87072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Families are Attracted to the Real-World Benefits of CTE </a:t>
            </a:r>
            <a:endParaRPr/>
          </a:p>
        </p:txBody>
      </p:sp>
      <p:sp>
        <p:nvSpPr>
          <p:cNvPr id="272" name="Google Shape;272;p12"/>
          <p:cNvSpPr txBox="1"/>
          <p:nvPr/>
        </p:nvSpPr>
        <p:spPr>
          <a:xfrm>
            <a:off x="42000" y="2303700"/>
            <a:ext cx="9060000" cy="2924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“Preparing for the Real World” </a:t>
            </a:r>
            <a:r>
              <a:rPr b="0" i="0" lang="en-US" sz="2000" u="none" cap="none" strike="noStrike">
                <a:solidFill>
                  <a:srgbClr val="000000"/>
                </a:solidFill>
                <a:latin typeface="Arial"/>
                <a:ea typeface="Arial"/>
                <a:cs typeface="Arial"/>
                <a:sym typeface="Arial"/>
              </a:rPr>
              <a:t>was still the top message chosen by both prospective and current families on the value and benefit of CTE. </a:t>
            </a:r>
            <a:endParaRPr b="0" i="0" sz="20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“Preparing for the real world” </a:t>
            </a:r>
            <a:r>
              <a:rPr b="0" i="0" lang="en-US" sz="2000" u="none" cap="none" strike="noStrike">
                <a:solidFill>
                  <a:srgbClr val="000000"/>
                </a:solidFill>
                <a:latin typeface="Arial"/>
                <a:ea typeface="Arial"/>
                <a:cs typeface="Arial"/>
                <a:sym typeface="Arial"/>
              </a:rPr>
              <a:t>was also chosen as the </a:t>
            </a:r>
            <a:r>
              <a:rPr b="0" i="0" lang="en-US" sz="2000" u="none" cap="none" strike="noStrike">
                <a:solidFill>
                  <a:srgbClr val="FF6D14"/>
                </a:solidFill>
                <a:latin typeface="Arial"/>
                <a:ea typeface="Arial"/>
                <a:cs typeface="Arial"/>
                <a:sym typeface="Arial"/>
              </a:rPr>
              <a:t>top desired benefit/outcome for CTE</a:t>
            </a:r>
            <a:r>
              <a:rPr b="0" i="0" lang="en-US" sz="2000" u="none" cap="none" strike="noStrike">
                <a:solidFill>
                  <a:srgbClr val="000000"/>
                </a:solidFill>
                <a:latin typeface="Arial"/>
                <a:ea typeface="Arial"/>
                <a:cs typeface="Arial"/>
                <a:sym typeface="Arial"/>
              </a:rPr>
              <a:t> by both prospective and current families. </a:t>
            </a:r>
            <a:endParaRPr b="0" i="0" sz="20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Families viewed </a:t>
            </a:r>
            <a:r>
              <a:rPr b="0" i="0" lang="en-US" sz="2000" u="none" cap="none" strike="noStrike">
                <a:solidFill>
                  <a:srgbClr val="FF6D14"/>
                </a:solidFill>
                <a:latin typeface="Arial"/>
                <a:ea typeface="Arial"/>
                <a:cs typeface="Arial"/>
                <a:sym typeface="Arial"/>
              </a:rPr>
              <a:t>career exploration and skillbuilding</a:t>
            </a:r>
            <a:r>
              <a:rPr b="0" i="0" lang="en-US" sz="2000" u="none" cap="none" strike="noStrike">
                <a:solidFill>
                  <a:srgbClr val="000000"/>
                </a:solidFill>
                <a:latin typeface="Arial"/>
                <a:ea typeface="Arial"/>
                <a:cs typeface="Arial"/>
                <a:sym typeface="Arial"/>
              </a:rPr>
              <a:t> as key aspects to preparing learners for the ‘real world’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4"/>
          <p:cNvSpPr txBox="1"/>
          <p:nvPr>
            <p:ph type="title"/>
          </p:nvPr>
        </p:nvSpPr>
        <p:spPr>
          <a:xfrm>
            <a:off x="218400" y="221500"/>
            <a:ext cx="87072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CTE Benefits and Outcomes: </a:t>
            </a:r>
            <a:endParaRPr/>
          </a:p>
          <a:p>
            <a:pPr indent="0" lvl="0" marL="0" marR="0" rtl="0" algn="ctr">
              <a:lnSpc>
                <a:spcPct val="90000"/>
              </a:lnSpc>
              <a:spcBef>
                <a:spcPts val="0"/>
              </a:spcBef>
              <a:spcAft>
                <a:spcPts val="0"/>
              </a:spcAft>
              <a:buClr>
                <a:schemeClr val="dk1"/>
              </a:buClr>
              <a:buSzPts val="1400"/>
              <a:buFont typeface="Arial"/>
              <a:buNone/>
            </a:pPr>
            <a:r>
              <a:rPr lang="en-US"/>
              <a:t>Finding Passion A Top Priority</a:t>
            </a:r>
            <a:endParaRPr/>
          </a:p>
        </p:txBody>
      </p:sp>
      <p:sp>
        <p:nvSpPr>
          <p:cNvPr id="278" name="Google Shape;278;p14"/>
          <p:cNvSpPr txBox="1"/>
          <p:nvPr/>
        </p:nvSpPr>
        <p:spPr>
          <a:xfrm>
            <a:off x="42000" y="2063550"/>
            <a:ext cx="9060000" cy="2339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Prospective and current parent/guardians and learner placed </a:t>
            </a:r>
            <a:r>
              <a:rPr b="1" i="0" lang="en-US" sz="2000" u="none" cap="none" strike="noStrike">
                <a:solidFill>
                  <a:srgbClr val="000000"/>
                </a:solidFill>
                <a:latin typeface="Arial"/>
                <a:ea typeface="Arial"/>
                <a:cs typeface="Arial"/>
                <a:sym typeface="Arial"/>
              </a:rPr>
              <a:t>finding a career passion in their top two</a:t>
            </a:r>
            <a:r>
              <a:rPr b="0" i="0" lang="en-US" sz="2000" u="none" cap="none" strike="noStrike">
                <a:solidFill>
                  <a:srgbClr val="000000"/>
                </a:solidFill>
                <a:latin typeface="Arial"/>
                <a:ea typeface="Arial"/>
                <a:cs typeface="Arial"/>
                <a:sym typeface="Arial"/>
              </a:rPr>
              <a:t> outcomes and benefits of CTE out of 22 options. </a:t>
            </a:r>
            <a:endParaRPr b="0" i="0" sz="20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Finding a career passion was ranked </a:t>
            </a:r>
            <a:r>
              <a:rPr b="1" i="0" lang="en-US" sz="2000" u="none" cap="none" strike="noStrike">
                <a:solidFill>
                  <a:srgbClr val="000000"/>
                </a:solidFill>
                <a:latin typeface="Arial"/>
                <a:ea typeface="Arial"/>
                <a:cs typeface="Arial"/>
                <a:sym typeface="Arial"/>
              </a:rPr>
              <a:t>above </a:t>
            </a:r>
            <a:r>
              <a:rPr b="0" i="0" lang="en-US" sz="2000" u="none" cap="none" strike="noStrike">
                <a:solidFill>
                  <a:srgbClr val="000000"/>
                </a:solidFill>
                <a:latin typeface="Arial"/>
                <a:ea typeface="Arial"/>
                <a:cs typeface="Arial"/>
                <a:sym typeface="Arial"/>
              </a:rPr>
              <a:t>finding a well-paying job, earning college credit, and having experiences that stand out on college and job applications</a:t>
            </a:r>
            <a:endParaRPr b="0" i="0" sz="2000" u="none" cap="none" strike="noStrike">
              <a:solidFill>
                <a:srgbClr val="000000"/>
              </a:solidFill>
              <a:latin typeface="Arial"/>
              <a:ea typeface="Arial"/>
              <a:cs typeface="Arial"/>
              <a:sym typeface="Arial"/>
            </a:endParaRPr>
          </a:p>
        </p:txBody>
      </p:sp>
      <p:sp>
        <p:nvSpPr>
          <p:cNvPr id="279" name="Google Shape;279;p14"/>
          <p:cNvSpPr/>
          <p:nvPr/>
        </p:nvSpPr>
        <p:spPr>
          <a:xfrm>
            <a:off x="441975" y="4403250"/>
            <a:ext cx="8129400" cy="1846500"/>
          </a:xfrm>
          <a:prstGeom prst="roundRect">
            <a:avLst>
              <a:gd fmla="val 16667" name="adj"/>
            </a:avLst>
          </a:prstGeom>
          <a:noFill/>
          <a:ln cap="flat" cmpd="sng" w="38100">
            <a:solidFill>
              <a:srgbClr val="FF6D1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80" name="Google Shape;280;p14"/>
          <p:cNvGraphicFramePr/>
          <p:nvPr/>
        </p:nvGraphicFramePr>
        <p:xfrm>
          <a:off x="2617050" y="4533708"/>
          <a:ext cx="3000000" cy="3000000"/>
        </p:xfrm>
        <a:graphic>
          <a:graphicData uri="http://schemas.openxmlformats.org/drawingml/2006/table">
            <a:tbl>
              <a:tblPr>
                <a:noFill/>
                <a:tableStyleId>{E5266965-0D76-4CA4-8F94-D33D5D15C0E0}</a:tableStyleId>
              </a:tblPr>
              <a:tblGrid>
                <a:gridCol w="3095775"/>
                <a:gridCol w="2644550"/>
              </a:tblGrid>
              <a:tr h="396200">
                <a:tc>
                  <a:txBody>
                    <a:bodyPr/>
                    <a:lstStyle/>
                    <a:p>
                      <a:pPr indent="-323850" lvl="0" marL="457200" marR="0" rtl="0" algn="l">
                        <a:lnSpc>
                          <a:spcPct val="100000"/>
                        </a:lnSpc>
                        <a:spcBef>
                          <a:spcPts val="0"/>
                        </a:spcBef>
                        <a:spcAft>
                          <a:spcPts val="0"/>
                        </a:spcAft>
                        <a:buClr>
                          <a:srgbClr val="FF6D14"/>
                        </a:buClr>
                        <a:buSzPts val="1500"/>
                        <a:buFont typeface="Arial"/>
                        <a:buChar char="✓"/>
                      </a:pPr>
                      <a:r>
                        <a:rPr lang="en-US" sz="1500" u="none" cap="none" strike="noStrike">
                          <a:solidFill>
                            <a:srgbClr val="FF6D14"/>
                          </a:solidFill>
                          <a:latin typeface="Arial"/>
                          <a:ea typeface="Arial"/>
                          <a:cs typeface="Arial"/>
                          <a:sym typeface="Arial"/>
                        </a:rPr>
                        <a:t>Preparing for the Real World </a:t>
                      </a:r>
                      <a:endParaRPr sz="1500" u="none" cap="none" strike="noStrike">
                        <a:solidFill>
                          <a:srgbClr val="FF6D14"/>
                        </a:solidFill>
                        <a:latin typeface="Arial"/>
                        <a:ea typeface="Arial"/>
                        <a:cs typeface="Arial"/>
                        <a:sym typeface="Aria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23850" lvl="0" marL="457200" marR="0" rtl="0" algn="l">
                        <a:lnSpc>
                          <a:spcPct val="100000"/>
                        </a:lnSpc>
                        <a:spcBef>
                          <a:spcPts val="0"/>
                        </a:spcBef>
                        <a:spcAft>
                          <a:spcPts val="0"/>
                        </a:spcAft>
                        <a:buClr>
                          <a:srgbClr val="FF6D14"/>
                        </a:buClr>
                        <a:buSzPts val="1500"/>
                        <a:buFont typeface="Arial"/>
                        <a:buChar char="✓"/>
                      </a:pPr>
                      <a:r>
                        <a:rPr lang="en-US" sz="1500" u="none" cap="none" strike="noStrike">
                          <a:solidFill>
                            <a:srgbClr val="FF6D14"/>
                          </a:solidFill>
                          <a:latin typeface="Arial"/>
                          <a:ea typeface="Arial"/>
                          <a:cs typeface="Arial"/>
                          <a:sym typeface="Arial"/>
                        </a:rPr>
                        <a:t>Finding career passion </a:t>
                      </a:r>
                      <a:endParaRPr sz="1500" u="none" cap="none" strike="noStrike">
                        <a:solidFill>
                          <a:srgbClr val="FF6D14"/>
                        </a:solidFill>
                        <a:latin typeface="Arial"/>
                        <a:ea typeface="Arial"/>
                        <a:cs typeface="Arial"/>
                        <a:sym typeface="Aria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lstStyle/>
                    <a:p>
                      <a:pPr indent="-323850" lvl="0" marL="457200" marR="0" rtl="0" algn="l">
                        <a:lnSpc>
                          <a:spcPct val="100000"/>
                        </a:lnSpc>
                        <a:spcBef>
                          <a:spcPts val="0"/>
                        </a:spcBef>
                        <a:spcAft>
                          <a:spcPts val="0"/>
                        </a:spcAft>
                        <a:buClr>
                          <a:srgbClr val="FF6D14"/>
                        </a:buClr>
                        <a:buSzPts val="1500"/>
                        <a:buFont typeface="Arial"/>
                        <a:buChar char="✓"/>
                      </a:pPr>
                      <a:r>
                        <a:rPr lang="en-US" sz="1500" u="none" cap="none" strike="noStrike">
                          <a:solidFill>
                            <a:srgbClr val="FF6D14"/>
                          </a:solidFill>
                          <a:latin typeface="Arial"/>
                          <a:ea typeface="Arial"/>
                          <a:cs typeface="Arial"/>
                          <a:sym typeface="Arial"/>
                        </a:rPr>
                        <a:t>Getting hands-on experience </a:t>
                      </a:r>
                      <a:endParaRPr sz="1500" u="none" cap="none" strike="noStrike">
                        <a:solidFill>
                          <a:srgbClr val="FF6D14"/>
                        </a:solidFill>
                        <a:latin typeface="Arial"/>
                        <a:ea typeface="Arial"/>
                        <a:cs typeface="Arial"/>
                        <a:sym typeface="Aria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23850" lvl="0" marL="457200" marR="0" rtl="0" algn="l">
                        <a:lnSpc>
                          <a:spcPct val="100000"/>
                        </a:lnSpc>
                        <a:spcBef>
                          <a:spcPts val="0"/>
                        </a:spcBef>
                        <a:spcAft>
                          <a:spcPts val="0"/>
                        </a:spcAft>
                        <a:buClr>
                          <a:srgbClr val="FF6D14"/>
                        </a:buClr>
                        <a:buSzPts val="1500"/>
                        <a:buFont typeface="Arial"/>
                        <a:buChar char="✓"/>
                      </a:pPr>
                      <a:r>
                        <a:rPr lang="en-US" sz="1500" u="none" cap="none" strike="noStrike">
                          <a:solidFill>
                            <a:srgbClr val="FF6D14"/>
                          </a:solidFill>
                          <a:latin typeface="Arial"/>
                          <a:ea typeface="Arial"/>
                          <a:cs typeface="Arial"/>
                          <a:sym typeface="Arial"/>
                        </a:rPr>
                        <a:t>Learning life skills </a:t>
                      </a:r>
                      <a:endParaRPr sz="1500" u="none" cap="none" strike="noStrike">
                        <a:solidFill>
                          <a:srgbClr val="FF6D14"/>
                        </a:solidFill>
                        <a:latin typeface="Arial"/>
                        <a:ea typeface="Arial"/>
                        <a:cs typeface="Arial"/>
                        <a:sym typeface="Aria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lstStyle/>
                    <a:p>
                      <a:pPr indent="-323850" lvl="0" marL="457200" marR="0" rtl="0" algn="l">
                        <a:lnSpc>
                          <a:spcPct val="100000"/>
                        </a:lnSpc>
                        <a:spcBef>
                          <a:spcPts val="0"/>
                        </a:spcBef>
                        <a:spcAft>
                          <a:spcPts val="0"/>
                        </a:spcAft>
                        <a:buClr>
                          <a:srgbClr val="FF6D14"/>
                        </a:buClr>
                        <a:buSzPts val="1500"/>
                        <a:buFont typeface="Arial"/>
                        <a:buChar char="✓"/>
                      </a:pPr>
                      <a:r>
                        <a:rPr lang="en-US" sz="1500" u="none" cap="none" strike="noStrike">
                          <a:solidFill>
                            <a:srgbClr val="FF6D14"/>
                          </a:solidFill>
                          <a:latin typeface="Arial"/>
                          <a:ea typeface="Arial"/>
                          <a:cs typeface="Arial"/>
                          <a:sym typeface="Arial"/>
                        </a:rPr>
                        <a:t>Discovering “right fit” for career </a:t>
                      </a:r>
                      <a:endParaRPr sz="1500" u="none" cap="none" strike="noStrike">
                        <a:solidFill>
                          <a:srgbClr val="FF6D14"/>
                        </a:solidFill>
                        <a:latin typeface="Arial"/>
                        <a:ea typeface="Arial"/>
                        <a:cs typeface="Arial"/>
                        <a:sym typeface="Aria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FF6D14"/>
                        </a:solidFill>
                        <a:latin typeface="Arial"/>
                        <a:ea typeface="Arial"/>
                        <a:cs typeface="Arial"/>
                        <a:sym typeface="Aria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81" name="Google Shape;281;p14"/>
          <p:cNvSpPr txBox="1"/>
          <p:nvPr/>
        </p:nvSpPr>
        <p:spPr>
          <a:xfrm>
            <a:off x="693450" y="4533700"/>
            <a:ext cx="1923600" cy="178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6D14"/>
                </a:solidFill>
                <a:latin typeface="Arial"/>
                <a:ea typeface="Arial"/>
                <a:cs typeface="Arial"/>
                <a:sym typeface="Arial"/>
              </a:rPr>
              <a:t>Top CTE Benefits </a:t>
            </a:r>
            <a:endParaRPr b="1" i="0" sz="1800" u="none" cap="none" strike="noStrike">
              <a:solidFill>
                <a:srgbClr val="FF6D14"/>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rgbClr val="FF6D14"/>
                </a:solidFill>
                <a:latin typeface="Arial"/>
                <a:ea typeface="Arial"/>
                <a:cs typeface="Arial"/>
                <a:sym typeface="Arial"/>
              </a:rPr>
              <a:t>and Outcomes for Prospective Families </a:t>
            </a:r>
            <a:endParaRPr b="1" i="0" sz="1800" u="none" cap="none" strike="noStrike">
              <a:solidFill>
                <a:srgbClr val="FF6D1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p:nvPr/>
        </p:nvSpPr>
        <p:spPr>
          <a:xfrm>
            <a:off x="7802050" y="3743575"/>
            <a:ext cx="703200" cy="1959300"/>
          </a:xfrm>
          <a:prstGeom prst="rect">
            <a:avLst/>
          </a:prstGeom>
          <a:solidFill>
            <a:srgbClr val="7AB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9"/>
          <p:cNvSpPr txBox="1"/>
          <p:nvPr>
            <p:ph type="title"/>
          </p:nvPr>
        </p:nvSpPr>
        <p:spPr>
          <a:xfrm>
            <a:off x="71725" y="248050"/>
            <a:ext cx="8943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CTE Helps Each Learner Prepare for and Complete College </a:t>
            </a:r>
            <a:endParaRPr/>
          </a:p>
        </p:txBody>
      </p:sp>
      <p:sp>
        <p:nvSpPr>
          <p:cNvPr id="288" name="Google Shape;288;p29"/>
          <p:cNvSpPr/>
          <p:nvPr/>
        </p:nvSpPr>
        <p:spPr>
          <a:xfrm>
            <a:off x="5456325" y="3669913"/>
            <a:ext cx="703200" cy="2106600"/>
          </a:xfrm>
          <a:prstGeom prst="rect">
            <a:avLst/>
          </a:prstGeom>
          <a:solidFill>
            <a:srgbClr val="7AB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9"/>
          <p:cNvSpPr/>
          <p:nvPr/>
        </p:nvSpPr>
        <p:spPr>
          <a:xfrm>
            <a:off x="4749225" y="4668325"/>
            <a:ext cx="599400" cy="1108200"/>
          </a:xfrm>
          <a:prstGeom prst="rect">
            <a:avLst/>
          </a:prstGeom>
          <a:solidFill>
            <a:srgbClr val="009AA6"/>
          </a:solidFill>
          <a:ln cap="flat" cmpd="sng" w="9525">
            <a:solidFill>
              <a:srgbClr val="29ABE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9"/>
          <p:cNvSpPr txBox="1"/>
          <p:nvPr/>
        </p:nvSpPr>
        <p:spPr>
          <a:xfrm>
            <a:off x="4483125" y="5934975"/>
            <a:ext cx="206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Prospect   Current</a:t>
            </a:r>
            <a:endParaRPr b="0" i="0" sz="1400" u="none" cap="none" strike="noStrike">
              <a:solidFill>
                <a:srgbClr val="000000"/>
              </a:solidFill>
              <a:latin typeface="Arial"/>
              <a:ea typeface="Arial"/>
              <a:cs typeface="Arial"/>
              <a:sym typeface="Arial"/>
            </a:endParaRPr>
          </a:p>
        </p:txBody>
      </p:sp>
      <p:sp>
        <p:nvSpPr>
          <p:cNvPr id="291" name="Google Shape;291;p29"/>
          <p:cNvSpPr txBox="1"/>
          <p:nvPr/>
        </p:nvSpPr>
        <p:spPr>
          <a:xfrm>
            <a:off x="4654575" y="4976100"/>
            <a:ext cx="7887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36%</a:t>
            </a:r>
            <a:endParaRPr b="1" i="0" sz="2000" u="none" cap="none" strike="noStrike">
              <a:solidFill>
                <a:srgbClr val="000000"/>
              </a:solidFill>
              <a:latin typeface="Arial"/>
              <a:ea typeface="Arial"/>
              <a:cs typeface="Arial"/>
              <a:sym typeface="Arial"/>
            </a:endParaRPr>
          </a:p>
        </p:txBody>
      </p:sp>
      <p:sp>
        <p:nvSpPr>
          <p:cNvPr id="292" name="Google Shape;292;p29"/>
          <p:cNvSpPr txBox="1"/>
          <p:nvPr/>
        </p:nvSpPr>
        <p:spPr>
          <a:xfrm>
            <a:off x="5271825" y="2058525"/>
            <a:ext cx="3300900" cy="738900"/>
          </a:xfrm>
          <a:prstGeom prst="rect">
            <a:avLst/>
          </a:prstGeom>
          <a:solidFill>
            <a:srgbClr val="009AA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Plan to Complete Postsecondary Education </a:t>
            </a:r>
            <a:endParaRPr b="1" i="0" sz="1800" u="sng" cap="none" strike="noStrike">
              <a:solidFill>
                <a:schemeClr val="lt1"/>
              </a:solidFill>
              <a:latin typeface="Arial"/>
              <a:ea typeface="Arial"/>
              <a:cs typeface="Arial"/>
              <a:sym typeface="Arial"/>
            </a:endParaRPr>
          </a:p>
        </p:txBody>
      </p:sp>
      <p:sp>
        <p:nvSpPr>
          <p:cNvPr id="293" name="Google Shape;293;p29"/>
          <p:cNvSpPr txBox="1"/>
          <p:nvPr/>
        </p:nvSpPr>
        <p:spPr>
          <a:xfrm>
            <a:off x="5413575" y="4375713"/>
            <a:ext cx="7887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60%</a:t>
            </a:r>
            <a:endParaRPr b="1" i="0" sz="2000" u="none" cap="none" strike="noStrike">
              <a:solidFill>
                <a:srgbClr val="000000"/>
              </a:solidFill>
              <a:latin typeface="Arial"/>
              <a:ea typeface="Arial"/>
              <a:cs typeface="Arial"/>
              <a:sym typeface="Arial"/>
            </a:endParaRPr>
          </a:p>
        </p:txBody>
      </p:sp>
      <p:sp>
        <p:nvSpPr>
          <p:cNvPr id="294" name="Google Shape;294;p29"/>
          <p:cNvSpPr txBox="1"/>
          <p:nvPr/>
        </p:nvSpPr>
        <p:spPr>
          <a:xfrm>
            <a:off x="6425125" y="2931013"/>
            <a:ext cx="25896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Arial"/>
                <a:ea typeface="Arial"/>
                <a:cs typeface="Arial"/>
                <a:sym typeface="Arial"/>
              </a:rPr>
              <a:t>Families Experiencing Low Income</a:t>
            </a:r>
            <a:endParaRPr b="0" i="0" sz="1800" u="none" cap="none" strike="noStrike">
              <a:solidFill>
                <a:srgbClr val="000000"/>
              </a:solidFill>
              <a:latin typeface="Arial"/>
              <a:ea typeface="Arial"/>
              <a:cs typeface="Arial"/>
              <a:sym typeface="Arial"/>
            </a:endParaRPr>
          </a:p>
        </p:txBody>
      </p:sp>
      <p:sp>
        <p:nvSpPr>
          <p:cNvPr id="295" name="Google Shape;295;p29"/>
          <p:cNvSpPr/>
          <p:nvPr/>
        </p:nvSpPr>
        <p:spPr>
          <a:xfrm>
            <a:off x="7131475" y="4375725"/>
            <a:ext cx="599400" cy="1325700"/>
          </a:xfrm>
          <a:prstGeom prst="rect">
            <a:avLst/>
          </a:prstGeom>
          <a:solidFill>
            <a:srgbClr val="009AA6"/>
          </a:solidFill>
          <a:ln cap="flat" cmpd="sng" w="9525">
            <a:solidFill>
              <a:srgbClr val="29ABE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9"/>
          <p:cNvSpPr txBox="1"/>
          <p:nvPr/>
        </p:nvSpPr>
        <p:spPr>
          <a:xfrm>
            <a:off x="6945674" y="5776525"/>
            <a:ext cx="169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Prospect   Current</a:t>
            </a:r>
            <a:endParaRPr b="0" i="0" sz="1400" u="none" cap="none" strike="noStrike">
              <a:solidFill>
                <a:srgbClr val="000000"/>
              </a:solidFill>
              <a:latin typeface="Arial"/>
              <a:ea typeface="Arial"/>
              <a:cs typeface="Arial"/>
              <a:sym typeface="Arial"/>
            </a:endParaRPr>
          </a:p>
        </p:txBody>
      </p:sp>
      <p:sp>
        <p:nvSpPr>
          <p:cNvPr id="297" name="Google Shape;297;p29"/>
          <p:cNvSpPr txBox="1"/>
          <p:nvPr/>
        </p:nvSpPr>
        <p:spPr>
          <a:xfrm>
            <a:off x="7759300" y="4299675"/>
            <a:ext cx="7887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55%</a:t>
            </a:r>
            <a:endParaRPr b="1" i="0" sz="2000" u="none" cap="none" strike="noStrike">
              <a:solidFill>
                <a:srgbClr val="000000"/>
              </a:solidFill>
              <a:latin typeface="Arial"/>
              <a:ea typeface="Arial"/>
              <a:cs typeface="Arial"/>
              <a:sym typeface="Arial"/>
            </a:endParaRPr>
          </a:p>
        </p:txBody>
      </p:sp>
      <p:sp>
        <p:nvSpPr>
          <p:cNvPr id="298" name="Google Shape;298;p29"/>
          <p:cNvSpPr txBox="1"/>
          <p:nvPr/>
        </p:nvSpPr>
        <p:spPr>
          <a:xfrm>
            <a:off x="7036825" y="4792275"/>
            <a:ext cx="7887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42%</a:t>
            </a:r>
            <a:endParaRPr b="1" i="0" sz="2000" u="none" cap="none" strike="noStrike">
              <a:solidFill>
                <a:srgbClr val="000000"/>
              </a:solidFill>
              <a:latin typeface="Arial"/>
              <a:ea typeface="Arial"/>
              <a:cs typeface="Arial"/>
              <a:sym typeface="Arial"/>
            </a:endParaRPr>
          </a:p>
        </p:txBody>
      </p:sp>
      <p:sp>
        <p:nvSpPr>
          <p:cNvPr id="299" name="Google Shape;299;p29"/>
          <p:cNvSpPr txBox="1"/>
          <p:nvPr/>
        </p:nvSpPr>
        <p:spPr>
          <a:xfrm>
            <a:off x="4358713" y="2864213"/>
            <a:ext cx="2066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Arial"/>
                <a:ea typeface="Arial"/>
                <a:cs typeface="Arial"/>
                <a:sym typeface="Arial"/>
              </a:rPr>
              <a:t>Latinx </a:t>
            </a:r>
            <a:endParaRPr b="0"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Arial"/>
                <a:ea typeface="Arial"/>
                <a:cs typeface="Arial"/>
                <a:sym typeface="Arial"/>
              </a:rPr>
              <a:t>Families </a:t>
            </a:r>
            <a:endParaRPr b="0" i="0" sz="1800" u="none" cap="none" strike="noStrike">
              <a:solidFill>
                <a:srgbClr val="000000"/>
              </a:solidFill>
              <a:latin typeface="Arial"/>
              <a:ea typeface="Arial"/>
              <a:cs typeface="Arial"/>
              <a:sym typeface="Arial"/>
            </a:endParaRPr>
          </a:p>
        </p:txBody>
      </p:sp>
      <p:sp>
        <p:nvSpPr>
          <p:cNvPr id="300" name="Google Shape;300;p29"/>
          <p:cNvSpPr/>
          <p:nvPr/>
        </p:nvSpPr>
        <p:spPr>
          <a:xfrm>
            <a:off x="405100" y="2905475"/>
            <a:ext cx="3238500" cy="3041400"/>
          </a:xfrm>
          <a:prstGeom prst="roundRect">
            <a:avLst>
              <a:gd fmla="val 16667" name="adj"/>
            </a:avLst>
          </a:prstGeom>
          <a:solidFill>
            <a:schemeClr val="lt1"/>
          </a:solidFill>
          <a:ln cap="flat" cmpd="sng" w="76200">
            <a:solidFill>
              <a:srgbClr val="7AB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dk1"/>
                </a:solidFill>
                <a:latin typeface="Arial"/>
                <a:ea typeface="Arial"/>
                <a:cs typeface="Arial"/>
                <a:sym typeface="Arial"/>
              </a:rPr>
              <a:t>Families’ Satisfaction with opportunities to earn college credits and take advanced classes: </a:t>
            </a:r>
            <a:endParaRPr b="0" i="0" sz="20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AB8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AB800"/>
                </a:solidFill>
                <a:latin typeface="Arial"/>
                <a:ea typeface="Arial"/>
                <a:cs typeface="Arial"/>
                <a:sym typeface="Arial"/>
              </a:rPr>
              <a:t>Current</a:t>
            </a:r>
            <a:r>
              <a:rPr b="0" i="0" lang="en-US" sz="2000" u="none" cap="none" strike="noStrike">
                <a:solidFill>
                  <a:srgbClr val="7AB800"/>
                </a:solidFill>
                <a:latin typeface="Arial"/>
                <a:ea typeface="Arial"/>
                <a:cs typeface="Arial"/>
                <a:sym typeface="Arial"/>
              </a:rPr>
              <a:t> = </a:t>
            </a:r>
            <a:r>
              <a:rPr b="1" i="0" lang="en-US" sz="2000" u="none" cap="none" strike="noStrike">
                <a:solidFill>
                  <a:srgbClr val="7AB800"/>
                </a:solidFill>
                <a:latin typeface="Arial"/>
                <a:ea typeface="Arial"/>
                <a:cs typeface="Arial"/>
                <a:sym typeface="Arial"/>
              </a:rPr>
              <a:t>Over</a:t>
            </a:r>
            <a:r>
              <a:rPr b="0" i="0" lang="en-US" sz="2000" u="none" cap="none" strike="noStrike">
                <a:solidFill>
                  <a:srgbClr val="7AB800"/>
                </a:solidFill>
                <a:latin typeface="Arial"/>
                <a:ea typeface="Arial"/>
                <a:cs typeface="Arial"/>
                <a:sym typeface="Arial"/>
              </a:rPr>
              <a:t> </a:t>
            </a:r>
            <a:r>
              <a:rPr b="1" i="0" lang="en-US" sz="2200" u="none" cap="none" strike="noStrike">
                <a:solidFill>
                  <a:srgbClr val="7AB800"/>
                </a:solidFill>
                <a:latin typeface="Arial"/>
                <a:ea typeface="Arial"/>
                <a:cs typeface="Arial"/>
                <a:sym typeface="Arial"/>
              </a:rPr>
              <a:t>80%</a:t>
            </a:r>
            <a:r>
              <a:rPr b="0" i="0" lang="en-US" sz="2200" u="none" cap="none" strike="noStrike">
                <a:solidFill>
                  <a:srgbClr val="7AB800"/>
                </a:solidFill>
                <a:latin typeface="Arial"/>
                <a:ea typeface="Arial"/>
                <a:cs typeface="Arial"/>
                <a:sym typeface="Arial"/>
              </a:rPr>
              <a:t> </a:t>
            </a:r>
            <a:r>
              <a:rPr b="1" i="0" lang="en-US" sz="2000" u="none" cap="none" strike="noStrike">
                <a:solidFill>
                  <a:srgbClr val="7AB800"/>
                </a:solidFill>
                <a:latin typeface="Arial"/>
                <a:ea typeface="Arial"/>
                <a:cs typeface="Arial"/>
                <a:sym typeface="Arial"/>
              </a:rPr>
              <a:t>Prospective</a:t>
            </a:r>
            <a:r>
              <a:rPr b="0" i="0" lang="en-US" sz="2000" u="none" cap="none" strike="noStrike">
                <a:solidFill>
                  <a:srgbClr val="7AB800"/>
                </a:solidFill>
                <a:latin typeface="Arial"/>
                <a:ea typeface="Arial"/>
                <a:cs typeface="Arial"/>
                <a:sym typeface="Arial"/>
              </a:rPr>
              <a:t> = </a:t>
            </a:r>
            <a:r>
              <a:rPr b="1" i="0" lang="en-US" sz="2200" u="none" cap="none" strike="noStrike">
                <a:solidFill>
                  <a:srgbClr val="7AB800"/>
                </a:solidFill>
                <a:latin typeface="Arial"/>
                <a:ea typeface="Arial"/>
                <a:cs typeface="Arial"/>
                <a:sym typeface="Arial"/>
              </a:rPr>
              <a:t>60%</a:t>
            </a:r>
            <a:r>
              <a:rPr b="1" i="0" lang="en-US" sz="2200" u="none" cap="none" strike="noStrike">
                <a:solidFill>
                  <a:srgbClr val="FFFFFF"/>
                </a:solidFill>
                <a:latin typeface="Arial"/>
                <a:ea typeface="Arial"/>
                <a:cs typeface="Arial"/>
                <a:sym typeface="Arial"/>
              </a:rPr>
              <a:t> </a:t>
            </a:r>
            <a:endParaRPr b="0" i="0" sz="2200" u="none" cap="none" strike="noStrike">
              <a:solidFill>
                <a:srgbClr val="FFFFFF"/>
              </a:solidFill>
              <a:latin typeface="Arial"/>
              <a:ea typeface="Arial"/>
              <a:cs typeface="Arial"/>
              <a:sym typeface="Arial"/>
            </a:endParaRPr>
          </a:p>
        </p:txBody>
      </p:sp>
      <p:sp>
        <p:nvSpPr>
          <p:cNvPr id="301" name="Google Shape;301;p29"/>
          <p:cNvSpPr txBox="1"/>
          <p:nvPr/>
        </p:nvSpPr>
        <p:spPr>
          <a:xfrm>
            <a:off x="480750" y="2058525"/>
            <a:ext cx="3300900" cy="461700"/>
          </a:xfrm>
          <a:prstGeom prst="rect">
            <a:avLst/>
          </a:prstGeom>
          <a:solidFill>
            <a:srgbClr val="009AA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Preparation </a:t>
            </a:r>
            <a:endParaRPr b="1" i="0" sz="1800" u="sng"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Presentation Areas of Focus</a:t>
            </a:r>
            <a:endParaRPr b="0" i="0" sz="4400" u="none" cap="none" strike="noStrike">
              <a:solidFill>
                <a:schemeClr val="dk1"/>
              </a:solidFill>
              <a:latin typeface="Arial"/>
              <a:ea typeface="Arial"/>
              <a:cs typeface="Arial"/>
              <a:sym typeface="Arial"/>
            </a:endParaRPr>
          </a:p>
        </p:txBody>
      </p:sp>
      <p:sp>
        <p:nvSpPr>
          <p:cNvPr id="169" name="Google Shape;169;p2"/>
          <p:cNvSpPr txBox="1"/>
          <p:nvPr>
            <p:ph idx="1" type="body"/>
          </p:nvPr>
        </p:nvSpPr>
        <p:spPr>
          <a:xfrm>
            <a:off x="628650" y="1990165"/>
            <a:ext cx="7886700" cy="418679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5000"/>
              </a:lnSpc>
              <a:spcBef>
                <a:spcPts val="0"/>
              </a:spcBef>
              <a:spcAft>
                <a:spcPts val="0"/>
              </a:spcAft>
              <a:buClr>
                <a:srgbClr val="009AA6"/>
              </a:buClr>
              <a:buSzPts val="2800"/>
              <a:buFont typeface="Arial"/>
              <a:buChar char="•"/>
            </a:pPr>
            <a:r>
              <a:rPr lang="en-US">
                <a:solidFill>
                  <a:srgbClr val="009AA6"/>
                </a:solidFill>
              </a:rPr>
              <a:t>Research background </a:t>
            </a:r>
            <a:endParaRPr>
              <a:solidFill>
                <a:srgbClr val="009AA6"/>
              </a:solidFill>
            </a:endParaRPr>
          </a:p>
          <a:p>
            <a:pPr indent="-228600" lvl="0" marL="228600" marR="0" rtl="0" algn="l">
              <a:lnSpc>
                <a:spcPct val="115000"/>
              </a:lnSpc>
              <a:spcBef>
                <a:spcPts val="0"/>
              </a:spcBef>
              <a:spcAft>
                <a:spcPts val="0"/>
              </a:spcAft>
              <a:buClr>
                <a:srgbClr val="009AA6"/>
              </a:buClr>
              <a:buSzPts val="2800"/>
              <a:buFont typeface="Arial"/>
              <a:buChar char="•"/>
            </a:pPr>
            <a:r>
              <a:rPr lang="en-US">
                <a:solidFill>
                  <a:srgbClr val="009AA6"/>
                </a:solidFill>
              </a:rPr>
              <a:t>Key findings </a:t>
            </a:r>
            <a:endParaRPr>
              <a:solidFill>
                <a:srgbClr val="009AA6"/>
              </a:solidFill>
            </a:endParaRPr>
          </a:p>
          <a:p>
            <a:pPr indent="-228600" lvl="0" marL="228600" marR="0" rtl="0" algn="l">
              <a:lnSpc>
                <a:spcPct val="115000"/>
              </a:lnSpc>
              <a:spcBef>
                <a:spcPts val="0"/>
              </a:spcBef>
              <a:spcAft>
                <a:spcPts val="0"/>
              </a:spcAft>
              <a:buClr>
                <a:srgbClr val="009AA6"/>
              </a:buClr>
              <a:buSzPts val="2800"/>
              <a:buFont typeface="Arial"/>
              <a:buChar char="•"/>
            </a:pPr>
            <a:r>
              <a:rPr lang="en-US">
                <a:solidFill>
                  <a:srgbClr val="009AA6"/>
                </a:solidFill>
              </a:rPr>
              <a:t>Considerations for historically marginalized populations </a:t>
            </a:r>
            <a:endParaRPr>
              <a:solidFill>
                <a:srgbClr val="009AA6"/>
              </a:solidFill>
            </a:endParaRPr>
          </a:p>
          <a:p>
            <a:pPr indent="-228600" lvl="0" marL="228600" marR="0" rtl="0" algn="l">
              <a:lnSpc>
                <a:spcPct val="115000"/>
              </a:lnSpc>
              <a:spcBef>
                <a:spcPts val="0"/>
              </a:spcBef>
              <a:spcAft>
                <a:spcPts val="0"/>
              </a:spcAft>
              <a:buClr>
                <a:srgbClr val="009AA6"/>
              </a:buClr>
              <a:buSzPts val="2800"/>
              <a:buFont typeface="Arial"/>
              <a:buChar char="•"/>
            </a:pPr>
            <a:r>
              <a:rPr lang="en-US">
                <a:solidFill>
                  <a:srgbClr val="009AA6"/>
                </a:solidFill>
              </a:rPr>
              <a:t>Putting research into action </a:t>
            </a:r>
            <a:endParaRPr>
              <a:solidFill>
                <a:srgbClr val="009AA6"/>
              </a:solidFill>
            </a:endParaRPr>
          </a:p>
          <a:p>
            <a:pPr indent="0" lvl="0" marL="228600" marR="0" rtl="0" algn="l">
              <a:lnSpc>
                <a:spcPct val="90000"/>
              </a:lnSpc>
              <a:spcBef>
                <a:spcPts val="500"/>
              </a:spcBef>
              <a:spcAft>
                <a:spcPts val="0"/>
              </a:spcAft>
              <a:buSzPts val="2800"/>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5" name="Shape 305"/>
        <p:cNvGrpSpPr/>
        <p:nvPr/>
      </p:nvGrpSpPr>
      <p:grpSpPr>
        <a:xfrm>
          <a:off x="0" y="0"/>
          <a:ext cx="0" cy="0"/>
          <a:chOff x="0" y="0"/>
          <a:chExt cx="0" cy="0"/>
        </a:xfrm>
      </p:grpSpPr>
      <p:pic>
        <p:nvPicPr>
          <p:cNvPr descr="Take your career to the next level by helping deliver packages that make a difference in the world. Join us today in one of our many open positions. Apply now at http://fedex.com/careers." id="306" name="Google Shape;306;g10ebf960854_0_14" title="Make a World of Difference">
            <a:hlinkClick r:id="rId3"/>
          </p:cNvPr>
          <p:cNvPicPr preferRelativeResize="0"/>
          <p:nvPr/>
        </p:nvPicPr>
        <p:blipFill rotWithShape="1">
          <a:blip r:embed="rId4">
            <a:alphaModFix/>
          </a:blip>
          <a:srcRect b="0" l="0" r="0" t="0"/>
          <a:stretch/>
        </p:blipFill>
        <p:spPr>
          <a:xfrm>
            <a:off x="841575" y="983325"/>
            <a:ext cx="6521800" cy="4891350"/>
          </a:xfrm>
          <a:prstGeom prst="rect">
            <a:avLst/>
          </a:prstGeom>
          <a:noFill/>
          <a:ln>
            <a:noFill/>
          </a:ln>
        </p:spPr>
      </p:pic>
      <p:sp>
        <p:nvSpPr>
          <p:cNvPr id="307" name="Google Shape;307;g10ebf960854_0_14"/>
          <p:cNvSpPr txBox="1"/>
          <p:nvPr>
            <p:ph type="title"/>
          </p:nvPr>
        </p:nvSpPr>
        <p:spPr>
          <a:xfrm>
            <a:off x="1060075" y="0"/>
            <a:ext cx="5647200" cy="1155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Fedex Ad </a:t>
            </a:r>
            <a:endParaRPr b="1" i="0" sz="4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11" name="Shape 311"/>
        <p:cNvGrpSpPr/>
        <p:nvPr/>
      </p:nvGrpSpPr>
      <p:grpSpPr>
        <a:xfrm>
          <a:off x="0" y="0"/>
          <a:ext cx="0" cy="0"/>
          <a:chOff x="0" y="0"/>
          <a:chExt cx="0" cy="0"/>
        </a:xfrm>
      </p:grpSpPr>
      <p:sp>
        <p:nvSpPr>
          <p:cNvPr id="312" name="Google Shape;312;g1050bf89af3_0_6"/>
          <p:cNvSpPr txBox="1"/>
          <p:nvPr>
            <p:ph type="title"/>
          </p:nvPr>
        </p:nvSpPr>
        <p:spPr>
          <a:xfrm>
            <a:off x="840725" y="1290976"/>
            <a:ext cx="5647200" cy="9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Discussion</a:t>
            </a:r>
            <a:endParaRPr/>
          </a:p>
          <a:p>
            <a:pPr indent="0" lvl="0" marL="0" marR="0" rtl="0" algn="ctr">
              <a:lnSpc>
                <a:spcPct val="100000"/>
              </a:lnSpc>
              <a:spcBef>
                <a:spcPts val="0"/>
              </a:spcBef>
              <a:spcAft>
                <a:spcPts val="0"/>
              </a:spcAft>
              <a:buClr>
                <a:schemeClr val="dk1"/>
              </a:buClr>
              <a:buSzPts val="1400"/>
              <a:buFont typeface="Arial"/>
              <a:buNone/>
            </a:pPr>
            <a:r>
              <a:t/>
            </a:r>
            <a:endParaRPr/>
          </a:p>
          <a:p>
            <a:pPr indent="0" lvl="0" marL="0" marR="0" rtl="0" algn="ctr">
              <a:lnSpc>
                <a:spcPct val="100000"/>
              </a:lnSpc>
              <a:spcBef>
                <a:spcPts val="0"/>
              </a:spcBef>
              <a:spcAft>
                <a:spcPts val="0"/>
              </a:spcAft>
              <a:buClr>
                <a:schemeClr val="dk1"/>
              </a:buClr>
              <a:buSzPts val="1400"/>
              <a:buFont typeface="Arial"/>
              <a:buNone/>
            </a:pPr>
            <a:r>
              <a:t/>
            </a:r>
            <a:endParaRPr/>
          </a:p>
        </p:txBody>
      </p:sp>
      <p:sp>
        <p:nvSpPr>
          <p:cNvPr id="313" name="Google Shape;313;g1050bf89af3_0_6"/>
          <p:cNvSpPr txBox="1"/>
          <p:nvPr/>
        </p:nvSpPr>
        <p:spPr>
          <a:xfrm>
            <a:off x="499025" y="1868275"/>
            <a:ext cx="63306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What finding do you most want to act on in your school? </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SzPts val="3000"/>
              <a:buChar char="●"/>
            </a:pPr>
            <a:r>
              <a:rPr lang="en-US" sz="3000"/>
              <a:t>Did anything surprise you?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8"/>
          <p:cNvSpPr txBox="1"/>
          <p:nvPr>
            <p:ph type="title"/>
          </p:nvPr>
        </p:nvSpPr>
        <p:spPr>
          <a:xfrm>
            <a:off x="972608" y="1895476"/>
            <a:ext cx="5647200" cy="1981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Effective Messaging </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Message Testing </a:t>
            </a:r>
            <a:endParaRPr b="0" i="0" sz="4400" u="none" cap="none" strike="noStrike">
              <a:solidFill>
                <a:schemeClr val="dk1"/>
              </a:solidFill>
              <a:latin typeface="Arial"/>
              <a:ea typeface="Arial"/>
              <a:cs typeface="Arial"/>
              <a:sym typeface="Arial"/>
            </a:endParaRPr>
          </a:p>
        </p:txBody>
      </p:sp>
      <p:sp>
        <p:nvSpPr>
          <p:cNvPr id="324" name="Google Shape;324;p19"/>
          <p:cNvSpPr txBox="1"/>
          <p:nvPr/>
        </p:nvSpPr>
        <p:spPr>
          <a:xfrm>
            <a:off x="484800" y="2145700"/>
            <a:ext cx="8174400" cy="39528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1200"/>
              </a:spcBef>
              <a:spcAft>
                <a:spcPts val="0"/>
              </a:spcAft>
              <a:buClr>
                <a:srgbClr val="FF6D14"/>
              </a:buClr>
              <a:buSzPts val="2400"/>
              <a:buFont typeface="Arial"/>
              <a:buChar char="●"/>
            </a:pPr>
            <a:r>
              <a:rPr b="1" i="0" lang="en-US" sz="2400" u="none" cap="none" strike="noStrike">
                <a:solidFill>
                  <a:srgbClr val="FF6D14"/>
                </a:solidFill>
                <a:latin typeface="Arial"/>
                <a:ea typeface="Arial"/>
                <a:cs typeface="Arial"/>
                <a:sym typeface="Arial"/>
              </a:rPr>
              <a:t>Tested three messages for: </a:t>
            </a:r>
            <a:endParaRPr b="1"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Believability</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Personal connection, </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Relation to current education experience </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Likelihood to enroll in CTE </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1" i="0" lang="en-US" sz="2400" u="none" cap="none" strike="noStrike">
                <a:solidFill>
                  <a:srgbClr val="FF6D14"/>
                </a:solidFill>
                <a:latin typeface="Arial"/>
                <a:ea typeface="Arial"/>
                <a:cs typeface="Arial"/>
                <a:sym typeface="Arial"/>
              </a:rPr>
              <a:t>Messages: </a:t>
            </a:r>
            <a:r>
              <a:rPr b="0" i="0" lang="en-US" sz="2400" u="none" cap="none" strike="noStrike">
                <a:solidFill>
                  <a:schemeClr val="dk1"/>
                </a:solidFill>
                <a:latin typeface="Arial"/>
                <a:ea typeface="Arial"/>
                <a:cs typeface="Arial"/>
                <a:sym typeface="Arial"/>
              </a:rPr>
              <a:t>Prepare for the Real World, Safe Bet in this Economy, and Making Connections </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1" i="0" lang="en-US" sz="2400" u="none" cap="none" strike="noStrike">
                <a:solidFill>
                  <a:srgbClr val="FF6D14"/>
                </a:solidFill>
                <a:latin typeface="Arial"/>
                <a:ea typeface="Arial"/>
                <a:cs typeface="Arial"/>
                <a:sym typeface="Arial"/>
              </a:rPr>
              <a:t>Force choice</a:t>
            </a:r>
            <a:r>
              <a:rPr b="0" i="0" lang="en-US" sz="2400" u="none" cap="none" strike="noStrike">
                <a:solidFill>
                  <a:schemeClr val="dk1"/>
                </a:solidFill>
                <a:latin typeface="Arial"/>
                <a:ea typeface="Arial"/>
                <a:cs typeface="Arial"/>
                <a:sym typeface="Arial"/>
              </a:rPr>
              <a:t> of the message that makes CTE sound like a good options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Messages</a:t>
            </a:r>
            <a:endParaRPr b="0" i="0" sz="4400" u="none" cap="none" strike="noStrike">
              <a:solidFill>
                <a:schemeClr val="dk1"/>
              </a:solidFill>
              <a:latin typeface="Arial"/>
              <a:ea typeface="Arial"/>
              <a:cs typeface="Arial"/>
              <a:sym typeface="Arial"/>
            </a:endParaRPr>
          </a:p>
        </p:txBody>
      </p:sp>
      <p:sp>
        <p:nvSpPr>
          <p:cNvPr id="330" name="Google Shape;330;p20"/>
          <p:cNvSpPr txBox="1"/>
          <p:nvPr/>
        </p:nvSpPr>
        <p:spPr>
          <a:xfrm>
            <a:off x="209100" y="2003100"/>
            <a:ext cx="8725800" cy="45129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1200"/>
              </a:spcBef>
              <a:spcAft>
                <a:spcPts val="0"/>
              </a:spcAft>
              <a:buClr>
                <a:srgbClr val="FF6D14"/>
              </a:buClr>
              <a:buSzPts val="1900"/>
              <a:buFont typeface="Arial"/>
              <a:buChar char="●"/>
            </a:pPr>
            <a:r>
              <a:rPr b="1" i="0" lang="en-US" sz="1900" u="none" cap="none" strike="noStrike">
                <a:solidFill>
                  <a:srgbClr val="FF6D14"/>
                </a:solidFill>
                <a:latin typeface="Arial"/>
                <a:ea typeface="Arial"/>
                <a:cs typeface="Arial"/>
                <a:sym typeface="Arial"/>
              </a:rPr>
              <a:t>Preparing for the Real World: </a:t>
            </a:r>
            <a:r>
              <a:rPr b="0" i="0" lang="en-US" sz="1900" u="none" cap="none" strike="noStrike">
                <a:solidFill>
                  <a:srgbClr val="000000"/>
                </a:solidFill>
                <a:latin typeface="Arial"/>
                <a:ea typeface="Arial"/>
                <a:cs typeface="Arial"/>
                <a:sym typeface="Arial"/>
              </a:rPr>
              <a:t>Effective message in 2017 focused on CTE’s value in cultivating real-world skills and practical knowledge through hands-on experiences and career exploration to prepare learners for the real world. </a:t>
            </a:r>
            <a:endParaRPr b="0" i="0" sz="1900" u="none" cap="none" strike="noStrike">
              <a:solidFill>
                <a:srgbClr val="000000"/>
              </a:solidFill>
              <a:latin typeface="Arial"/>
              <a:ea typeface="Arial"/>
              <a:cs typeface="Arial"/>
              <a:sym typeface="Arial"/>
            </a:endParaRPr>
          </a:p>
          <a:p>
            <a:pPr indent="-349250" lvl="0" marL="457200" marR="0" rtl="0" algn="l">
              <a:lnSpc>
                <a:spcPct val="115000"/>
              </a:lnSpc>
              <a:spcBef>
                <a:spcPts val="0"/>
              </a:spcBef>
              <a:spcAft>
                <a:spcPts val="0"/>
              </a:spcAft>
              <a:buClr>
                <a:srgbClr val="FF6D14"/>
              </a:buClr>
              <a:buSzPts val="1900"/>
              <a:buFont typeface="Arial"/>
              <a:buChar char="●"/>
            </a:pPr>
            <a:r>
              <a:rPr b="1" i="0" lang="en-US" sz="1900" u="none" cap="none" strike="noStrike">
                <a:solidFill>
                  <a:srgbClr val="FF6D14"/>
                </a:solidFill>
                <a:latin typeface="Arial"/>
                <a:ea typeface="Arial"/>
                <a:cs typeface="Arial"/>
                <a:sym typeface="Arial"/>
              </a:rPr>
              <a:t>Safe Bet in this Economy: </a:t>
            </a:r>
            <a:r>
              <a:rPr b="0" i="0" lang="en-US" sz="1900" u="none" cap="none" strike="noStrike">
                <a:solidFill>
                  <a:srgbClr val="000000"/>
                </a:solidFill>
                <a:latin typeface="Arial"/>
                <a:ea typeface="Arial"/>
                <a:cs typeface="Arial"/>
                <a:sym typeface="Arial"/>
              </a:rPr>
              <a:t>Selected due to traction on messaging for CTE’s role in the economic recovery and concerns about significant sector-based job loss. Focused on CTE’s value in cultivating in-demand, transferable skills with input from employers that are evergreen in the rapidly changing world of work. </a:t>
            </a:r>
            <a:endParaRPr b="0" i="0" sz="1900" u="none" cap="none" strike="noStrike">
              <a:solidFill>
                <a:srgbClr val="000000"/>
              </a:solidFill>
              <a:latin typeface="Arial"/>
              <a:ea typeface="Arial"/>
              <a:cs typeface="Arial"/>
              <a:sym typeface="Arial"/>
            </a:endParaRPr>
          </a:p>
          <a:p>
            <a:pPr indent="-349250" lvl="0" marL="457200" marR="0" rtl="0" algn="l">
              <a:lnSpc>
                <a:spcPct val="115000"/>
              </a:lnSpc>
              <a:spcBef>
                <a:spcPts val="0"/>
              </a:spcBef>
              <a:spcAft>
                <a:spcPts val="0"/>
              </a:spcAft>
              <a:buClr>
                <a:srgbClr val="FF6D14"/>
              </a:buClr>
              <a:buSzPts val="1900"/>
              <a:buFont typeface="Arial"/>
              <a:buChar char="●"/>
            </a:pPr>
            <a:r>
              <a:rPr b="1" i="0" lang="en-US" sz="1900" u="none" cap="none" strike="noStrike">
                <a:solidFill>
                  <a:srgbClr val="FF6D14"/>
                </a:solidFill>
                <a:latin typeface="Arial"/>
                <a:ea typeface="Arial"/>
                <a:cs typeface="Arial"/>
                <a:sym typeface="Arial"/>
              </a:rPr>
              <a:t>Making Connections:</a:t>
            </a:r>
            <a:r>
              <a:rPr b="0" i="0" lang="en-US" sz="1900" u="none" cap="none" strike="noStrike">
                <a:solidFill>
                  <a:schemeClr val="dk1"/>
                </a:solidFill>
                <a:latin typeface="Arial"/>
                <a:ea typeface="Arial"/>
                <a:cs typeface="Arial"/>
                <a:sym typeface="Arial"/>
              </a:rPr>
              <a:t> Inspired by focus group responses on current CTE experiences. Focused on CTE’s value in building relationships with like-minded peers, instructors, and employers through mentorship, internships, and other hands-on experiences. </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Message Testing Choice</a:t>
            </a:r>
            <a:endParaRPr b="0" i="0" sz="4400" u="none" cap="none" strike="noStrike">
              <a:solidFill>
                <a:schemeClr val="dk1"/>
              </a:solidFill>
              <a:latin typeface="Arial"/>
              <a:ea typeface="Arial"/>
              <a:cs typeface="Arial"/>
              <a:sym typeface="Arial"/>
            </a:endParaRPr>
          </a:p>
        </p:txBody>
      </p:sp>
      <p:pic>
        <p:nvPicPr>
          <p:cNvPr id="336" name="Google Shape;336;p21"/>
          <p:cNvPicPr preferRelativeResize="0"/>
          <p:nvPr/>
        </p:nvPicPr>
        <p:blipFill rotWithShape="1">
          <a:blip r:embed="rId3">
            <a:alphaModFix/>
          </a:blip>
          <a:srcRect b="0" l="0" r="0" t="0"/>
          <a:stretch/>
        </p:blipFill>
        <p:spPr>
          <a:xfrm>
            <a:off x="1288975" y="1924450"/>
            <a:ext cx="6798024" cy="4510225"/>
          </a:xfrm>
          <a:prstGeom prst="rect">
            <a:avLst/>
          </a:prstGeom>
          <a:noFill/>
          <a:ln>
            <a:noFill/>
          </a:ln>
        </p:spPr>
      </p:pic>
      <p:sp>
        <p:nvSpPr>
          <p:cNvPr id="337" name="Google Shape;337;p21"/>
          <p:cNvSpPr/>
          <p:nvPr/>
        </p:nvSpPr>
        <p:spPr>
          <a:xfrm>
            <a:off x="6043975" y="3858550"/>
            <a:ext cx="1971600" cy="1143000"/>
          </a:xfrm>
          <a:prstGeom prst="ellipse">
            <a:avLst/>
          </a:prstGeom>
          <a:noFill/>
          <a:ln cap="flat" cmpd="sng" w="28575">
            <a:solidFill>
              <a:srgbClr val="FF6D1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25edf3608f_0_0"/>
          <p:cNvSpPr txBox="1"/>
          <p:nvPr>
            <p:ph type="title"/>
          </p:nvPr>
        </p:nvSpPr>
        <p:spPr>
          <a:xfrm>
            <a:off x="523800" y="154101"/>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Equitable Message Impact</a:t>
            </a:r>
            <a:endParaRPr b="0" i="0" sz="4400" u="none" cap="none" strike="noStrike">
              <a:solidFill>
                <a:schemeClr val="dk1"/>
              </a:solidFill>
              <a:latin typeface="Arial"/>
              <a:ea typeface="Arial"/>
              <a:cs typeface="Arial"/>
              <a:sym typeface="Arial"/>
            </a:endParaRPr>
          </a:p>
        </p:txBody>
      </p:sp>
      <p:pic>
        <p:nvPicPr>
          <p:cNvPr id="343" name="Google Shape;343;g125edf3608f_0_0"/>
          <p:cNvPicPr preferRelativeResize="0"/>
          <p:nvPr/>
        </p:nvPicPr>
        <p:blipFill>
          <a:blip r:embed="rId3">
            <a:alphaModFix/>
          </a:blip>
          <a:stretch>
            <a:fillRect/>
          </a:stretch>
        </p:blipFill>
        <p:spPr>
          <a:xfrm>
            <a:off x="1088800" y="1566251"/>
            <a:ext cx="6756693" cy="4862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1400"/>
              <a:buNone/>
            </a:pPr>
            <a:r>
              <a:rPr lang="en-US"/>
              <a:t>Most Effective Message:</a:t>
            </a:r>
            <a:endParaRPr/>
          </a:p>
          <a:p>
            <a:pPr indent="0" lvl="0" marL="0" marR="0" rtl="0" algn="ctr">
              <a:lnSpc>
                <a:spcPct val="90000"/>
              </a:lnSpc>
              <a:spcBef>
                <a:spcPts val="0"/>
              </a:spcBef>
              <a:spcAft>
                <a:spcPts val="0"/>
              </a:spcAft>
              <a:buClr>
                <a:schemeClr val="dk1"/>
              </a:buClr>
              <a:buSzPts val="1400"/>
              <a:buFont typeface="Arial"/>
              <a:buNone/>
            </a:pPr>
            <a:r>
              <a:rPr lang="en-US"/>
              <a:t>Preparing for the Real World</a:t>
            </a:r>
            <a:endParaRPr/>
          </a:p>
        </p:txBody>
      </p:sp>
      <p:sp>
        <p:nvSpPr>
          <p:cNvPr id="349" name="Google Shape;349;p22"/>
          <p:cNvSpPr txBox="1"/>
          <p:nvPr/>
        </p:nvSpPr>
        <p:spPr>
          <a:xfrm>
            <a:off x="484800" y="2062075"/>
            <a:ext cx="8174400" cy="1403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1200"/>
              </a:spcBef>
              <a:spcAft>
                <a:spcPts val="0"/>
              </a:spcAft>
              <a:buClr>
                <a:srgbClr val="FF6D14"/>
              </a:buClr>
              <a:buSzPts val="2400"/>
              <a:buFont typeface="Arial"/>
              <a:buChar char="✓"/>
            </a:pPr>
            <a:r>
              <a:rPr b="0" i="0" lang="en-US" sz="2400" u="none" cap="none" strike="noStrike">
                <a:solidFill>
                  <a:srgbClr val="FF6D14"/>
                </a:solidFill>
                <a:latin typeface="Arial"/>
                <a:ea typeface="Arial"/>
                <a:cs typeface="Arial"/>
                <a:sym typeface="Arial"/>
              </a:rPr>
              <a:t>Continues top message from 2017 research </a:t>
            </a:r>
            <a:endParaRPr b="0"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US" sz="2400" u="none" cap="none" strike="noStrike">
                <a:solidFill>
                  <a:srgbClr val="FF6D14"/>
                </a:solidFill>
                <a:latin typeface="Arial"/>
                <a:ea typeface="Arial"/>
                <a:cs typeface="Arial"/>
                <a:sym typeface="Arial"/>
              </a:rPr>
              <a:t>Top message across participation, race, and income </a:t>
            </a:r>
            <a:endParaRPr b="0"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US" sz="2400" u="none" cap="none" strike="noStrike">
                <a:solidFill>
                  <a:srgbClr val="FF6D14"/>
                </a:solidFill>
                <a:latin typeface="Arial"/>
                <a:ea typeface="Arial"/>
                <a:cs typeface="Arial"/>
                <a:sym typeface="Arial"/>
              </a:rPr>
              <a:t>Reinforces top outcomes/benefits desired from CTE </a:t>
            </a:r>
            <a:endParaRPr b="0" i="0" sz="2400" u="none" cap="none" strike="noStrike">
              <a:solidFill>
                <a:srgbClr val="FF6D14"/>
              </a:solidFill>
              <a:latin typeface="Arial"/>
              <a:ea typeface="Arial"/>
              <a:cs typeface="Arial"/>
              <a:sym typeface="Arial"/>
            </a:endParaRPr>
          </a:p>
        </p:txBody>
      </p:sp>
      <p:sp>
        <p:nvSpPr>
          <p:cNvPr id="350" name="Google Shape;350;p22"/>
          <p:cNvSpPr/>
          <p:nvPr/>
        </p:nvSpPr>
        <p:spPr>
          <a:xfrm>
            <a:off x="484800" y="3948625"/>
            <a:ext cx="2358600" cy="1890000"/>
          </a:xfrm>
          <a:prstGeom prst="rect">
            <a:avLst/>
          </a:prstGeom>
          <a:solidFill>
            <a:srgbClr val="009AA6"/>
          </a:solidFill>
          <a:ln cap="flat" cmpd="sng" w="9525">
            <a:solidFill>
              <a:srgbClr val="009A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Gives purpose to learning by emphasizing real‐world skills and practical knowledge</a:t>
            </a:r>
            <a:endParaRPr b="0" i="0" sz="1800" u="none" cap="none" strike="noStrike">
              <a:solidFill>
                <a:srgbClr val="FFFFFF"/>
              </a:solidFill>
              <a:latin typeface="Arial"/>
              <a:ea typeface="Arial"/>
              <a:cs typeface="Arial"/>
              <a:sym typeface="Arial"/>
            </a:endParaRPr>
          </a:p>
        </p:txBody>
      </p:sp>
      <p:sp>
        <p:nvSpPr>
          <p:cNvPr id="351" name="Google Shape;351;p22"/>
          <p:cNvSpPr/>
          <p:nvPr/>
        </p:nvSpPr>
        <p:spPr>
          <a:xfrm>
            <a:off x="3392700" y="3948625"/>
            <a:ext cx="2358600" cy="1890000"/>
          </a:xfrm>
          <a:prstGeom prst="rect">
            <a:avLst/>
          </a:prstGeom>
          <a:solidFill>
            <a:srgbClr val="FF6D1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Students receive hands‐on training, mentoring, and internships from employers in their community. </a:t>
            </a:r>
            <a:endParaRPr b="0" i="0" sz="1800" u="none" cap="none" strike="noStrike">
              <a:solidFill>
                <a:srgbClr val="FFFFFF"/>
              </a:solidFill>
              <a:latin typeface="Arial"/>
              <a:ea typeface="Arial"/>
              <a:cs typeface="Arial"/>
              <a:sym typeface="Arial"/>
            </a:endParaRPr>
          </a:p>
        </p:txBody>
      </p:sp>
      <p:sp>
        <p:nvSpPr>
          <p:cNvPr id="352" name="Google Shape;352;p22"/>
          <p:cNvSpPr/>
          <p:nvPr/>
        </p:nvSpPr>
        <p:spPr>
          <a:xfrm>
            <a:off x="6140650" y="3948625"/>
            <a:ext cx="2602200" cy="1890000"/>
          </a:xfrm>
          <a:prstGeom prst="rect">
            <a:avLst/>
          </a:prstGeom>
          <a:solidFill>
            <a:srgbClr val="009A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help students explore different options before they start college or a career, and get them ready for the real world.</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56" name="Shape 356"/>
        <p:cNvGrpSpPr/>
        <p:nvPr/>
      </p:nvGrpSpPr>
      <p:grpSpPr>
        <a:xfrm>
          <a:off x="0" y="0"/>
          <a:ext cx="0" cy="0"/>
          <a:chOff x="0" y="0"/>
          <a:chExt cx="0" cy="0"/>
        </a:xfrm>
      </p:grpSpPr>
      <p:sp>
        <p:nvSpPr>
          <p:cNvPr id="357" name="Google Shape;357;g1050bf89af3_0_11"/>
          <p:cNvSpPr txBox="1"/>
          <p:nvPr>
            <p:ph type="title"/>
          </p:nvPr>
        </p:nvSpPr>
        <p:spPr>
          <a:xfrm>
            <a:off x="840725" y="1290976"/>
            <a:ext cx="5647200" cy="9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Chat Storm</a:t>
            </a:r>
            <a:endParaRPr/>
          </a:p>
          <a:p>
            <a:pPr indent="0" lvl="0" marL="0" marR="0" rtl="0" algn="ctr">
              <a:lnSpc>
                <a:spcPct val="100000"/>
              </a:lnSpc>
              <a:spcBef>
                <a:spcPts val="0"/>
              </a:spcBef>
              <a:spcAft>
                <a:spcPts val="0"/>
              </a:spcAft>
              <a:buClr>
                <a:schemeClr val="dk1"/>
              </a:buClr>
              <a:buSzPts val="1400"/>
              <a:buFont typeface="Arial"/>
              <a:buNone/>
            </a:pPr>
            <a:r>
              <a:t/>
            </a:r>
            <a:endParaRPr/>
          </a:p>
          <a:p>
            <a:pPr indent="0" lvl="0" marL="0" marR="0" rtl="0" algn="ctr">
              <a:lnSpc>
                <a:spcPct val="100000"/>
              </a:lnSpc>
              <a:spcBef>
                <a:spcPts val="0"/>
              </a:spcBef>
              <a:spcAft>
                <a:spcPts val="0"/>
              </a:spcAft>
              <a:buClr>
                <a:schemeClr val="dk1"/>
              </a:buClr>
              <a:buSzPts val="1400"/>
              <a:buFont typeface="Arial"/>
              <a:buNone/>
            </a:pPr>
            <a:r>
              <a:t/>
            </a:r>
            <a:endParaRPr/>
          </a:p>
        </p:txBody>
      </p:sp>
      <p:sp>
        <p:nvSpPr>
          <p:cNvPr id="358" name="Google Shape;358;g1050bf89af3_0_11"/>
          <p:cNvSpPr txBox="1"/>
          <p:nvPr/>
        </p:nvSpPr>
        <p:spPr>
          <a:xfrm>
            <a:off x="499025" y="1868275"/>
            <a:ext cx="6330600" cy="20319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What message resonated with you the most that you want to include in your marketing materials?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f85e32b02d_0_10"/>
          <p:cNvSpPr txBox="1"/>
          <p:nvPr>
            <p:ph type="title"/>
          </p:nvPr>
        </p:nvSpPr>
        <p:spPr>
          <a:xfrm>
            <a:off x="972608" y="1895476"/>
            <a:ext cx="5647200" cy="1981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Equity Considerations for Historically Marginalized Populations</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73" name="Shape 173"/>
        <p:cNvGrpSpPr/>
        <p:nvPr/>
      </p:nvGrpSpPr>
      <p:grpSpPr>
        <a:xfrm>
          <a:off x="0" y="0"/>
          <a:ext cx="0" cy="0"/>
          <a:chOff x="0" y="0"/>
          <a:chExt cx="0" cy="0"/>
        </a:xfrm>
      </p:grpSpPr>
      <p:sp>
        <p:nvSpPr>
          <p:cNvPr id="174" name="Google Shape;174;gf85e32b02d_0_6"/>
          <p:cNvSpPr txBox="1"/>
          <p:nvPr>
            <p:ph type="title"/>
          </p:nvPr>
        </p:nvSpPr>
        <p:spPr>
          <a:xfrm>
            <a:off x="840725" y="1290976"/>
            <a:ext cx="5647200" cy="9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Poll Question</a:t>
            </a:r>
            <a:endParaRPr/>
          </a:p>
          <a:p>
            <a:pPr indent="0" lvl="0" marL="0" marR="0" rtl="0" algn="ctr">
              <a:lnSpc>
                <a:spcPct val="100000"/>
              </a:lnSpc>
              <a:spcBef>
                <a:spcPts val="0"/>
              </a:spcBef>
              <a:spcAft>
                <a:spcPts val="0"/>
              </a:spcAft>
              <a:buClr>
                <a:schemeClr val="dk1"/>
              </a:buClr>
              <a:buSzPts val="1400"/>
              <a:buFont typeface="Arial"/>
              <a:buNone/>
            </a:pPr>
            <a:r>
              <a:t/>
            </a:r>
            <a:endParaRPr/>
          </a:p>
          <a:p>
            <a:pPr indent="0" lvl="0" marL="0" marR="0" rtl="0" algn="ctr">
              <a:lnSpc>
                <a:spcPct val="100000"/>
              </a:lnSpc>
              <a:spcBef>
                <a:spcPts val="0"/>
              </a:spcBef>
              <a:spcAft>
                <a:spcPts val="0"/>
              </a:spcAft>
              <a:buClr>
                <a:schemeClr val="dk1"/>
              </a:buClr>
              <a:buSzPts val="1400"/>
              <a:buFont typeface="Arial"/>
              <a:buNone/>
            </a:pPr>
            <a:r>
              <a:t/>
            </a:r>
            <a:endParaRPr/>
          </a:p>
        </p:txBody>
      </p:sp>
      <p:sp>
        <p:nvSpPr>
          <p:cNvPr id="175" name="Google Shape;175;gf85e32b02d_0_6"/>
          <p:cNvSpPr txBox="1"/>
          <p:nvPr/>
        </p:nvSpPr>
        <p:spPr>
          <a:xfrm>
            <a:off x="499025" y="2297000"/>
            <a:ext cx="6330600" cy="15699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00000"/>
              </a:lnSpc>
              <a:spcBef>
                <a:spcPts val="0"/>
              </a:spcBef>
              <a:spcAft>
                <a:spcPts val="0"/>
              </a:spcAft>
              <a:buClr>
                <a:srgbClr val="000000"/>
              </a:buClr>
              <a:buSzPts val="3000"/>
              <a:buFont typeface="Arial"/>
              <a:buChar char="●"/>
            </a:pPr>
            <a:r>
              <a:rPr lang="en-US" sz="3000"/>
              <a:t>What is your biggest challenge recruiting secondary learners into CTE programs?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7"/>
          <p:cNvSpPr txBox="1"/>
          <p:nvPr>
            <p:ph type="title"/>
          </p:nvPr>
        </p:nvSpPr>
        <p:spPr>
          <a:xfrm>
            <a:off x="256500" y="248050"/>
            <a:ext cx="8631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Real World Skillbuilding, Hands-on Experiences Face Satisfaction Gaps </a:t>
            </a:r>
            <a:endParaRPr/>
          </a:p>
        </p:txBody>
      </p:sp>
      <p:sp>
        <p:nvSpPr>
          <p:cNvPr id="369" name="Google Shape;369;p27"/>
          <p:cNvSpPr txBox="1"/>
          <p:nvPr/>
        </p:nvSpPr>
        <p:spPr>
          <a:xfrm>
            <a:off x="256500" y="2075225"/>
            <a:ext cx="8631000" cy="42483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Career exploration and gaining skills in a specific field had equitable difference in satisfaction among race/ethnicity and income between prospective and current learners </a:t>
            </a:r>
            <a:endParaRPr b="0" i="0" sz="2400" u="none" cap="none" strike="noStrike">
              <a:solidFill>
                <a:srgbClr val="000000"/>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However, </a:t>
            </a:r>
            <a:r>
              <a:rPr b="0" i="0" lang="en-US" sz="2400" u="none" cap="none" strike="noStrike">
                <a:solidFill>
                  <a:srgbClr val="FF6D14"/>
                </a:solidFill>
                <a:latin typeface="Arial"/>
                <a:ea typeface="Arial"/>
                <a:cs typeface="Arial"/>
                <a:sym typeface="Arial"/>
              </a:rPr>
              <a:t>White learners had significant higher differences in satisfaction between prospective and current groups for internships and networking with employers than Black, and Latinx learners </a:t>
            </a:r>
            <a:endParaRPr b="0" i="0" sz="2400" u="none" cap="none" strike="noStrike">
              <a:solidFill>
                <a:srgbClr val="FF6D14"/>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Quality, equity and access for CTE programs matters for effective communication to families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8"/>
          <p:cNvSpPr txBox="1"/>
          <p:nvPr>
            <p:ph type="title"/>
          </p:nvPr>
        </p:nvSpPr>
        <p:spPr>
          <a:xfrm>
            <a:off x="256500" y="248050"/>
            <a:ext cx="8631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b="1" lang="en-US"/>
              <a:t>Real World Skillbuilding, Hands-on Experiences Face Satisfaction Gaps </a:t>
            </a:r>
            <a:endParaRPr b="1"/>
          </a:p>
        </p:txBody>
      </p:sp>
      <p:pic>
        <p:nvPicPr>
          <p:cNvPr id="375" name="Google Shape;375;p28"/>
          <p:cNvPicPr preferRelativeResize="0"/>
          <p:nvPr/>
        </p:nvPicPr>
        <p:blipFill rotWithShape="1">
          <a:blip r:embed="rId3">
            <a:alphaModFix/>
          </a:blip>
          <a:srcRect b="0" l="0" r="0" t="0"/>
          <a:stretch/>
        </p:blipFill>
        <p:spPr>
          <a:xfrm>
            <a:off x="428925" y="2001075"/>
            <a:ext cx="8067374" cy="4405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050bf89af3_0_26"/>
          <p:cNvSpPr txBox="1"/>
          <p:nvPr>
            <p:ph type="title"/>
          </p:nvPr>
        </p:nvSpPr>
        <p:spPr>
          <a:xfrm>
            <a:off x="256500" y="248050"/>
            <a:ext cx="8631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PT Sans"/>
              <a:buNone/>
            </a:pPr>
            <a:r>
              <a:rPr b="1" lang="en-US"/>
              <a:t>Source Trust and Information Accessibility Matters </a:t>
            </a:r>
            <a:endParaRPr/>
          </a:p>
        </p:txBody>
      </p:sp>
      <p:sp>
        <p:nvSpPr>
          <p:cNvPr id="381" name="Google Shape;381;g1050bf89af3_0_26"/>
          <p:cNvSpPr txBox="1"/>
          <p:nvPr/>
        </p:nvSpPr>
        <p:spPr>
          <a:xfrm>
            <a:off x="147750" y="2075225"/>
            <a:ext cx="8848500" cy="24012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0000"/>
              </a:buClr>
              <a:buSzPts val="2400"/>
              <a:buFont typeface="PT Sans"/>
              <a:buChar char="●"/>
            </a:pPr>
            <a:r>
              <a:rPr b="0" i="0" lang="en-US" sz="2400" u="none" cap="none" strike="noStrike">
                <a:solidFill>
                  <a:srgbClr val="000000"/>
                </a:solidFill>
                <a:latin typeface="PT Sans"/>
                <a:ea typeface="PT Sans"/>
                <a:cs typeface="PT Sans"/>
                <a:sym typeface="PT Sans"/>
              </a:rPr>
              <a:t>It is important that your intended audience sees themselves in information sources about CTE </a:t>
            </a:r>
            <a:endParaRPr b="0" i="0" sz="2400" u="none" cap="none" strike="noStrike">
              <a:solidFill>
                <a:srgbClr val="000000"/>
              </a:solidFill>
              <a:latin typeface="PT Sans"/>
              <a:ea typeface="PT Sans"/>
              <a:cs typeface="PT Sans"/>
              <a:sym typeface="PT Sans"/>
            </a:endParaRPr>
          </a:p>
          <a:p>
            <a:pPr indent="0" lvl="0" marL="45720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000000"/>
              </a:solidFill>
              <a:latin typeface="PT Sans"/>
              <a:ea typeface="PT Sans"/>
              <a:cs typeface="PT Sans"/>
              <a:sym typeface="PT Sans"/>
            </a:endParaRPr>
          </a:p>
          <a:p>
            <a:pPr indent="-381000" lvl="0" marL="457200" marR="0" rtl="0" algn="l">
              <a:lnSpc>
                <a:spcPct val="100000"/>
              </a:lnSpc>
              <a:spcBef>
                <a:spcPts val="0"/>
              </a:spcBef>
              <a:spcAft>
                <a:spcPts val="0"/>
              </a:spcAft>
              <a:buClr>
                <a:srgbClr val="000000"/>
              </a:buClr>
              <a:buSzPts val="2400"/>
              <a:buFont typeface="PT Sans"/>
              <a:buChar char="●"/>
            </a:pPr>
            <a:r>
              <a:rPr b="0" i="0" lang="en-US" sz="2400" u="none" cap="none" strike="noStrike">
                <a:solidFill>
                  <a:srgbClr val="000000"/>
                </a:solidFill>
                <a:latin typeface="PT Sans"/>
                <a:ea typeface="PT Sans"/>
                <a:cs typeface="PT Sans"/>
                <a:sym typeface="PT Sans"/>
              </a:rPr>
              <a:t>Black and Latinx parents/guardians were significantly more likely to consult school counselors than Black and Latinx learners </a:t>
            </a:r>
            <a:endParaRPr b="0" i="0" sz="1800" u="none" cap="none" strike="noStrike">
              <a:solidFill>
                <a:srgbClr val="000000"/>
              </a:solidFill>
              <a:latin typeface="PT Sans"/>
              <a:ea typeface="PT Sans"/>
              <a:cs typeface="PT Sans"/>
              <a:sym typeface="PT Sans"/>
            </a:endParaRPr>
          </a:p>
        </p:txBody>
      </p:sp>
      <p:sp>
        <p:nvSpPr>
          <p:cNvPr id="382" name="Google Shape;382;g1050bf89af3_0_26"/>
          <p:cNvSpPr/>
          <p:nvPr/>
        </p:nvSpPr>
        <p:spPr>
          <a:xfrm>
            <a:off x="256500" y="4734775"/>
            <a:ext cx="1739700" cy="1325700"/>
          </a:xfrm>
          <a:prstGeom prst="rightArrow">
            <a:avLst>
              <a:gd fmla="val 50000" name="adj1"/>
              <a:gd fmla="val 50000" name="adj2"/>
            </a:avLst>
          </a:prstGeom>
          <a:solidFill>
            <a:srgbClr val="7AB8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Google searches </a:t>
            </a:r>
            <a:endParaRPr b="0" i="0" sz="1600" u="none" cap="none" strike="noStrike">
              <a:solidFill>
                <a:srgbClr val="FFFFFF"/>
              </a:solidFill>
              <a:latin typeface="Arial"/>
              <a:ea typeface="Arial"/>
              <a:cs typeface="Arial"/>
              <a:sym typeface="Arial"/>
            </a:endParaRPr>
          </a:p>
        </p:txBody>
      </p:sp>
      <p:sp>
        <p:nvSpPr>
          <p:cNvPr id="383" name="Google Shape;383;g1050bf89af3_0_26"/>
          <p:cNvSpPr/>
          <p:nvPr/>
        </p:nvSpPr>
        <p:spPr>
          <a:xfrm>
            <a:off x="4459275" y="4734775"/>
            <a:ext cx="1739700" cy="1325700"/>
          </a:xfrm>
          <a:prstGeom prst="rightArrow">
            <a:avLst>
              <a:gd fmla="val 50000" name="adj1"/>
              <a:gd fmla="val 50000" name="adj2"/>
            </a:avLst>
          </a:prstGeom>
          <a:solidFill>
            <a:srgbClr val="7AB8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School website </a:t>
            </a:r>
            <a:endParaRPr b="0" i="0" sz="1600" u="none" cap="none" strike="noStrike">
              <a:solidFill>
                <a:srgbClr val="FFFFFF"/>
              </a:solidFill>
              <a:latin typeface="Arial"/>
              <a:ea typeface="Arial"/>
              <a:cs typeface="Arial"/>
              <a:sym typeface="Arial"/>
            </a:endParaRPr>
          </a:p>
        </p:txBody>
      </p:sp>
      <p:sp>
        <p:nvSpPr>
          <p:cNvPr id="384" name="Google Shape;384;g1050bf89af3_0_26"/>
          <p:cNvSpPr txBox="1"/>
          <p:nvPr/>
        </p:nvSpPr>
        <p:spPr>
          <a:xfrm>
            <a:off x="1996200" y="4643425"/>
            <a:ext cx="2270100" cy="1508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PT Sans"/>
                <a:ea typeface="PT Sans"/>
                <a:cs typeface="PT Sans"/>
                <a:sym typeface="PT Sans"/>
              </a:rPr>
              <a:t>Top 2 Source</a:t>
            </a:r>
            <a:endParaRPr b="1" i="0" sz="2200" u="none" cap="none" strike="noStrike">
              <a:solidFill>
                <a:srgbClr val="000000"/>
              </a:solidFill>
              <a:latin typeface="PT Sans"/>
              <a:ea typeface="PT Sans"/>
              <a:cs typeface="PT Sans"/>
              <a:sym typeface="PT Sa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T Sans"/>
              <a:ea typeface="PT Sans"/>
              <a:cs typeface="PT Sans"/>
              <a:sym typeface="PT Sans"/>
            </a:endParaRPr>
          </a:p>
          <a:p>
            <a:pPr indent="-330200" lvl="0" marL="457200" marR="0" rtl="0" algn="l">
              <a:lnSpc>
                <a:spcPct val="100000"/>
              </a:lnSpc>
              <a:spcBef>
                <a:spcPts val="0"/>
              </a:spcBef>
              <a:spcAft>
                <a:spcPts val="0"/>
              </a:spcAft>
              <a:buClr>
                <a:srgbClr val="009AA6"/>
              </a:buClr>
              <a:buSzPts val="1600"/>
              <a:buFont typeface="PT Sans"/>
              <a:buChar char="✓"/>
            </a:pPr>
            <a:r>
              <a:rPr b="1" i="0" lang="en-US" sz="1600" u="none" cap="none" strike="noStrike">
                <a:solidFill>
                  <a:srgbClr val="009AA6"/>
                </a:solidFill>
                <a:latin typeface="PT Sans"/>
                <a:ea typeface="PT Sans"/>
                <a:cs typeface="PT Sans"/>
                <a:sym typeface="PT Sans"/>
              </a:rPr>
              <a:t>Black prospective families</a:t>
            </a:r>
            <a:endParaRPr b="1" i="0" sz="1600" u="none" cap="none" strike="noStrike">
              <a:solidFill>
                <a:srgbClr val="009AA6"/>
              </a:solidFill>
              <a:latin typeface="PT Sans"/>
              <a:ea typeface="PT Sans"/>
              <a:cs typeface="PT Sans"/>
              <a:sym typeface="PT Sans"/>
            </a:endParaRPr>
          </a:p>
          <a:p>
            <a:pPr indent="-330200" lvl="0" marL="457200" marR="0" rtl="0" algn="l">
              <a:lnSpc>
                <a:spcPct val="100000"/>
              </a:lnSpc>
              <a:spcBef>
                <a:spcPts val="0"/>
              </a:spcBef>
              <a:spcAft>
                <a:spcPts val="0"/>
              </a:spcAft>
              <a:buClr>
                <a:srgbClr val="009AA6"/>
              </a:buClr>
              <a:buSzPts val="1600"/>
              <a:buFont typeface="PT Sans"/>
              <a:buChar char="✓"/>
            </a:pPr>
            <a:r>
              <a:rPr b="1" i="0" lang="en-US" sz="1600" u="none" cap="none" strike="noStrike">
                <a:solidFill>
                  <a:srgbClr val="009AA6"/>
                </a:solidFill>
                <a:latin typeface="PT Sans"/>
                <a:ea typeface="PT Sans"/>
                <a:cs typeface="PT Sans"/>
                <a:sym typeface="PT Sans"/>
              </a:rPr>
              <a:t>Current learners </a:t>
            </a:r>
            <a:endParaRPr b="1" i="0" sz="1600" u="none" cap="none" strike="noStrike">
              <a:solidFill>
                <a:srgbClr val="009AA6"/>
              </a:solidFill>
              <a:latin typeface="PT Sans"/>
              <a:ea typeface="PT Sans"/>
              <a:cs typeface="PT Sans"/>
              <a:sym typeface="PT Sans"/>
            </a:endParaRPr>
          </a:p>
        </p:txBody>
      </p:sp>
      <p:sp>
        <p:nvSpPr>
          <p:cNvPr id="385" name="Google Shape;385;g1050bf89af3_0_26"/>
          <p:cNvSpPr txBox="1"/>
          <p:nvPr/>
        </p:nvSpPr>
        <p:spPr>
          <a:xfrm>
            <a:off x="6198975" y="4643425"/>
            <a:ext cx="2688600" cy="1754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PT Sans"/>
                <a:ea typeface="PT Sans"/>
                <a:cs typeface="PT Sans"/>
                <a:sym typeface="PT Sans"/>
              </a:rPr>
              <a:t>Top 2 Source</a:t>
            </a:r>
            <a:endParaRPr b="1" i="0" sz="2200" u="none" cap="none" strike="noStrike">
              <a:solidFill>
                <a:srgbClr val="000000"/>
              </a:solidFill>
              <a:latin typeface="PT Sans"/>
              <a:ea typeface="PT Sans"/>
              <a:cs typeface="PT Sans"/>
              <a:sym typeface="PT Sa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T Sans"/>
              <a:ea typeface="PT Sans"/>
              <a:cs typeface="PT Sans"/>
              <a:sym typeface="PT Sans"/>
            </a:endParaRPr>
          </a:p>
          <a:p>
            <a:pPr indent="-330200" lvl="0" marL="457200" marR="0" rtl="0" algn="l">
              <a:lnSpc>
                <a:spcPct val="100000"/>
              </a:lnSpc>
              <a:spcBef>
                <a:spcPts val="0"/>
              </a:spcBef>
              <a:spcAft>
                <a:spcPts val="0"/>
              </a:spcAft>
              <a:buClr>
                <a:srgbClr val="009AA6"/>
              </a:buClr>
              <a:buSzPts val="1600"/>
              <a:buFont typeface="PT Sans"/>
              <a:buChar char="✓"/>
            </a:pPr>
            <a:r>
              <a:rPr b="1" i="0" lang="en-US" sz="1600" u="none" cap="none" strike="noStrike">
                <a:solidFill>
                  <a:srgbClr val="009AA6"/>
                </a:solidFill>
                <a:latin typeface="PT Sans"/>
                <a:ea typeface="PT Sans"/>
                <a:cs typeface="PT Sans"/>
                <a:sym typeface="PT Sans"/>
              </a:rPr>
              <a:t>Low income prospective families</a:t>
            </a:r>
            <a:endParaRPr b="1" i="0" sz="1600" u="none" cap="none" strike="noStrike">
              <a:solidFill>
                <a:srgbClr val="009AA6"/>
              </a:solidFill>
              <a:latin typeface="PT Sans"/>
              <a:ea typeface="PT Sans"/>
              <a:cs typeface="PT Sans"/>
              <a:sym typeface="PT Sans"/>
            </a:endParaRPr>
          </a:p>
          <a:p>
            <a:pPr indent="-330200" lvl="0" marL="457200" marR="0" rtl="0" algn="l">
              <a:lnSpc>
                <a:spcPct val="100000"/>
              </a:lnSpc>
              <a:spcBef>
                <a:spcPts val="0"/>
              </a:spcBef>
              <a:spcAft>
                <a:spcPts val="0"/>
              </a:spcAft>
              <a:buClr>
                <a:srgbClr val="009AA6"/>
              </a:buClr>
              <a:buSzPts val="1600"/>
              <a:buFont typeface="PT Sans"/>
              <a:buChar char="✓"/>
            </a:pPr>
            <a:r>
              <a:rPr b="1" i="0" lang="en-US" sz="1600" u="none" cap="none" strike="noStrike">
                <a:solidFill>
                  <a:srgbClr val="009AA6"/>
                </a:solidFill>
                <a:latin typeface="PT Sans"/>
                <a:ea typeface="PT Sans"/>
                <a:cs typeface="PT Sans"/>
                <a:sym typeface="PT Sans"/>
              </a:rPr>
              <a:t>Black prospective parents/guardians </a:t>
            </a:r>
            <a:r>
              <a:rPr b="0" i="0" lang="en-US" sz="1600" u="none" cap="none" strike="noStrike">
                <a:solidFill>
                  <a:srgbClr val="000000"/>
                </a:solidFill>
                <a:latin typeface="PT Sans"/>
                <a:ea typeface="PT Sans"/>
                <a:cs typeface="PT Sans"/>
                <a:sym typeface="PT Sans"/>
              </a:rPr>
              <a:t> </a:t>
            </a:r>
            <a:endParaRPr b="0" i="0" sz="1600" u="none" cap="none" strike="noStrike">
              <a:solidFill>
                <a:srgbClr val="000000"/>
              </a:solidFill>
              <a:latin typeface="PT Sans"/>
              <a:ea typeface="PT Sans"/>
              <a:cs typeface="PT Sans"/>
              <a:sym typeface="PT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type="title"/>
          </p:nvPr>
        </p:nvSpPr>
        <p:spPr>
          <a:xfrm>
            <a:off x="256500" y="248050"/>
            <a:ext cx="8631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Effective Secondary Message:</a:t>
            </a:r>
            <a:endParaRPr/>
          </a:p>
          <a:p>
            <a:pPr indent="0" lvl="0" marL="0" marR="0" rtl="0" algn="ctr">
              <a:lnSpc>
                <a:spcPct val="90000"/>
              </a:lnSpc>
              <a:spcBef>
                <a:spcPts val="0"/>
              </a:spcBef>
              <a:spcAft>
                <a:spcPts val="0"/>
              </a:spcAft>
              <a:buClr>
                <a:schemeClr val="dk1"/>
              </a:buClr>
              <a:buSzPts val="1400"/>
              <a:buFont typeface="Arial"/>
              <a:buNone/>
            </a:pPr>
            <a:r>
              <a:rPr lang="en-US"/>
              <a:t>Making Connections</a:t>
            </a:r>
            <a:endParaRPr/>
          </a:p>
        </p:txBody>
      </p:sp>
      <p:sp>
        <p:nvSpPr>
          <p:cNvPr id="391" name="Google Shape;391;p31"/>
          <p:cNvSpPr txBox="1"/>
          <p:nvPr/>
        </p:nvSpPr>
        <p:spPr>
          <a:xfrm>
            <a:off x="147750" y="2075225"/>
            <a:ext cx="3753000" cy="4063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CTE’s unique opportunities to build social capital with peers, instructors and employers with similar interests resonated with </a:t>
            </a:r>
            <a:r>
              <a:rPr b="1" i="0" lang="en-US" sz="1800" u="none" cap="none" strike="noStrike">
                <a:solidFill>
                  <a:srgbClr val="000000"/>
                </a:solidFill>
                <a:latin typeface="Arial"/>
                <a:ea typeface="Arial"/>
                <a:cs typeface="Arial"/>
                <a:sym typeface="Arial"/>
              </a:rPr>
              <a:t>Black, Latinx and low income learners </a:t>
            </a:r>
            <a:endParaRPr b="1"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FF6D14"/>
                </a:solidFill>
                <a:latin typeface="Arial"/>
                <a:ea typeface="Arial"/>
                <a:cs typeface="Arial"/>
                <a:sym typeface="Arial"/>
              </a:rPr>
              <a:t>Effective Retention Message: </a:t>
            </a:r>
            <a:r>
              <a:rPr b="0" i="0" lang="en-US" sz="1800" u="none" cap="none" strike="noStrike">
                <a:solidFill>
                  <a:srgbClr val="000000"/>
                </a:solidFill>
                <a:latin typeface="Arial"/>
                <a:ea typeface="Arial"/>
                <a:cs typeface="Arial"/>
                <a:sym typeface="Arial"/>
              </a:rPr>
              <a:t>The percentage difference of Making Connections over the economic message was even more significant among current learners. </a:t>
            </a:r>
            <a:endParaRPr b="0" i="0" sz="1800" u="none" cap="none" strike="noStrike">
              <a:solidFill>
                <a:srgbClr val="000000"/>
              </a:solidFill>
              <a:latin typeface="Arial"/>
              <a:ea typeface="Arial"/>
              <a:cs typeface="Arial"/>
              <a:sym typeface="Arial"/>
            </a:endParaRPr>
          </a:p>
        </p:txBody>
      </p:sp>
      <p:graphicFrame>
        <p:nvGraphicFramePr>
          <p:cNvPr id="392" name="Google Shape;392;p31"/>
          <p:cNvGraphicFramePr/>
          <p:nvPr/>
        </p:nvGraphicFramePr>
        <p:xfrm>
          <a:off x="4306225" y="2568300"/>
          <a:ext cx="3000000" cy="3000000"/>
        </p:xfrm>
        <a:graphic>
          <a:graphicData uri="http://schemas.openxmlformats.org/drawingml/2006/table">
            <a:tbl>
              <a:tblPr>
                <a:noFill/>
                <a:tableStyleId>{E5266965-0D76-4CA4-8F94-D33D5D15C0E0}</a:tableStyleId>
              </a:tblPr>
              <a:tblGrid>
                <a:gridCol w="1440450"/>
                <a:gridCol w="1469050"/>
                <a:gridCol w="1454750"/>
              </a:tblGrid>
              <a:tr h="757675">
                <a:tc gridSpan="3">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lt1"/>
                          </a:solidFill>
                        </a:rPr>
                        <a:t>Preference of ‘Making Connections’ over Economic Messaging </a:t>
                      </a:r>
                      <a:endParaRPr b="1" sz="1800" u="none" cap="none" strike="noStrike">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AA6"/>
                    </a:solidFill>
                  </a:tcPr>
                </a:tc>
                <a:tc hMerge="1"/>
                <a:tc hMerge="1"/>
              </a:tr>
              <a:tr h="492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Category</a:t>
                      </a:r>
                      <a:endParaRPr b="1"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Prospective </a:t>
                      </a:r>
                      <a:endParaRPr b="1"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Current </a:t>
                      </a:r>
                      <a:endParaRPr b="1"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4"/>
                    </a:solidFill>
                  </a:tcPr>
                </a:tc>
              </a:tr>
              <a:tr h="4924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White</a:t>
                      </a:r>
                      <a:endParaRPr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+7</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4"/>
                    </a:solidFill>
                  </a:tcPr>
                </a:tc>
              </a:tr>
              <a:tr h="4924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Low-Income</a:t>
                      </a:r>
                      <a:endParaRPr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+6</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+18</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4"/>
                    </a:solidFill>
                  </a:tcPr>
                </a:tc>
              </a:tr>
              <a:tr h="4924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Latinx </a:t>
                      </a:r>
                      <a:endParaRPr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+9</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+15</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4"/>
                    </a:solidFill>
                  </a:tcPr>
                </a:tc>
              </a:tr>
              <a:tr h="4924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Black </a:t>
                      </a:r>
                      <a:endParaRPr sz="16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+8</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+19</a:t>
                      </a:r>
                      <a:endParaRPr sz="1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4"/>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96" name="Shape 396"/>
        <p:cNvGrpSpPr/>
        <p:nvPr/>
      </p:nvGrpSpPr>
      <p:grpSpPr>
        <a:xfrm>
          <a:off x="0" y="0"/>
          <a:ext cx="0" cy="0"/>
          <a:chOff x="0" y="0"/>
          <a:chExt cx="0" cy="0"/>
        </a:xfrm>
      </p:grpSpPr>
      <p:sp>
        <p:nvSpPr>
          <p:cNvPr id="397" name="Google Shape;397;g1050bf89af3_0_16"/>
          <p:cNvSpPr txBox="1"/>
          <p:nvPr>
            <p:ph type="title"/>
          </p:nvPr>
        </p:nvSpPr>
        <p:spPr>
          <a:xfrm>
            <a:off x="840725" y="1290976"/>
            <a:ext cx="5647200" cy="9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Chat Storm </a:t>
            </a:r>
            <a:endParaRPr/>
          </a:p>
          <a:p>
            <a:pPr indent="0" lvl="0" marL="0" marR="0" rtl="0" algn="ctr">
              <a:lnSpc>
                <a:spcPct val="100000"/>
              </a:lnSpc>
              <a:spcBef>
                <a:spcPts val="0"/>
              </a:spcBef>
              <a:spcAft>
                <a:spcPts val="0"/>
              </a:spcAft>
              <a:buClr>
                <a:schemeClr val="dk1"/>
              </a:buClr>
              <a:buSzPts val="1400"/>
              <a:buFont typeface="Arial"/>
              <a:buNone/>
            </a:pPr>
            <a:r>
              <a:t/>
            </a:r>
            <a:endParaRPr/>
          </a:p>
          <a:p>
            <a:pPr indent="0" lvl="0" marL="0" marR="0" rtl="0" algn="ctr">
              <a:lnSpc>
                <a:spcPct val="100000"/>
              </a:lnSpc>
              <a:spcBef>
                <a:spcPts val="0"/>
              </a:spcBef>
              <a:spcAft>
                <a:spcPts val="0"/>
              </a:spcAft>
              <a:buClr>
                <a:schemeClr val="dk1"/>
              </a:buClr>
              <a:buSzPts val="1400"/>
              <a:buFont typeface="Arial"/>
              <a:buNone/>
            </a:pPr>
            <a:r>
              <a:t/>
            </a:r>
            <a:endParaRPr/>
          </a:p>
        </p:txBody>
      </p:sp>
      <p:sp>
        <p:nvSpPr>
          <p:cNvPr id="398" name="Google Shape;398;g1050bf89af3_0_16"/>
          <p:cNvSpPr txBox="1"/>
          <p:nvPr/>
        </p:nvSpPr>
        <p:spPr>
          <a:xfrm>
            <a:off x="499025" y="1868275"/>
            <a:ext cx="6330600" cy="24936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What equity consideration do you most need to consider when marketing your programs? </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What message tailoring was most helpful for you? </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25edf3608f_0_7"/>
          <p:cNvSpPr txBox="1"/>
          <p:nvPr>
            <p:ph type="title"/>
          </p:nvPr>
        </p:nvSpPr>
        <p:spPr>
          <a:xfrm>
            <a:off x="972608" y="1895476"/>
            <a:ext cx="5647200" cy="1981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Putting Research Into Action </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125edf3608f_0_1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Putting Research Into Action</a:t>
            </a:r>
            <a:endParaRPr b="0" i="0" sz="4400" u="none" cap="none" strike="noStrike">
              <a:solidFill>
                <a:schemeClr val="dk1"/>
              </a:solidFill>
              <a:latin typeface="Arial"/>
              <a:ea typeface="Arial"/>
              <a:cs typeface="Arial"/>
              <a:sym typeface="Arial"/>
            </a:endParaRPr>
          </a:p>
        </p:txBody>
      </p:sp>
      <p:sp>
        <p:nvSpPr>
          <p:cNvPr id="409" name="Google Shape;409;g125edf3608f_0_11"/>
          <p:cNvSpPr txBox="1"/>
          <p:nvPr>
            <p:ph idx="1" type="body"/>
          </p:nvPr>
        </p:nvSpPr>
        <p:spPr>
          <a:xfrm>
            <a:off x="628650" y="1990165"/>
            <a:ext cx="7886700" cy="4186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5000"/>
              </a:lnSpc>
              <a:spcBef>
                <a:spcPts val="0"/>
              </a:spcBef>
              <a:spcAft>
                <a:spcPts val="0"/>
              </a:spcAft>
              <a:buClr>
                <a:srgbClr val="009AA6"/>
              </a:buClr>
              <a:buSzPts val="2800"/>
              <a:buFont typeface="Arial"/>
              <a:buChar char="•"/>
            </a:pPr>
            <a:r>
              <a:rPr lang="en-US">
                <a:solidFill>
                  <a:srgbClr val="009AA6"/>
                </a:solidFill>
              </a:rPr>
              <a:t>Message triangle </a:t>
            </a:r>
            <a:endParaRPr>
              <a:solidFill>
                <a:srgbClr val="009AA6"/>
              </a:solidFill>
            </a:endParaRPr>
          </a:p>
          <a:p>
            <a:pPr indent="-228600" lvl="0" marL="228600" marR="0" rtl="0" algn="l">
              <a:lnSpc>
                <a:spcPct val="115000"/>
              </a:lnSpc>
              <a:spcBef>
                <a:spcPts val="0"/>
              </a:spcBef>
              <a:spcAft>
                <a:spcPts val="0"/>
              </a:spcAft>
              <a:buClr>
                <a:srgbClr val="009AA6"/>
              </a:buClr>
              <a:buSzPts val="2800"/>
              <a:buChar char="•"/>
            </a:pPr>
            <a:r>
              <a:rPr lang="en-US">
                <a:solidFill>
                  <a:srgbClr val="009AA6"/>
                </a:solidFill>
              </a:rPr>
              <a:t>Message tailoring </a:t>
            </a:r>
            <a:endParaRPr>
              <a:solidFill>
                <a:srgbClr val="009AA6"/>
              </a:solidFill>
            </a:endParaRPr>
          </a:p>
          <a:p>
            <a:pPr indent="-228600" lvl="0" marL="228600" marR="0" rtl="0" algn="l">
              <a:lnSpc>
                <a:spcPct val="115000"/>
              </a:lnSpc>
              <a:spcBef>
                <a:spcPts val="0"/>
              </a:spcBef>
              <a:spcAft>
                <a:spcPts val="0"/>
              </a:spcAft>
              <a:buClr>
                <a:srgbClr val="009AA6"/>
              </a:buClr>
              <a:buSzPts val="2800"/>
              <a:buChar char="•"/>
            </a:pPr>
            <a:r>
              <a:rPr lang="en-US">
                <a:solidFill>
                  <a:srgbClr val="009AA6"/>
                </a:solidFill>
              </a:rPr>
              <a:t>Resources </a:t>
            </a:r>
            <a:endParaRPr>
              <a:solidFill>
                <a:srgbClr val="009AA6"/>
              </a:solidFill>
            </a:endParaRPr>
          </a:p>
          <a:p>
            <a:pPr indent="-228600" lvl="0" marL="228600" marR="0" rtl="0" algn="l">
              <a:lnSpc>
                <a:spcPct val="115000"/>
              </a:lnSpc>
              <a:spcBef>
                <a:spcPts val="0"/>
              </a:spcBef>
              <a:spcAft>
                <a:spcPts val="0"/>
              </a:spcAft>
              <a:buClr>
                <a:srgbClr val="009AA6"/>
              </a:buClr>
              <a:buSzPts val="2800"/>
              <a:buChar char="•"/>
            </a:pPr>
            <a:r>
              <a:rPr lang="en-US">
                <a:solidFill>
                  <a:srgbClr val="009AA6"/>
                </a:solidFill>
              </a:rPr>
              <a:t>Sharing with stakeholders </a:t>
            </a:r>
            <a:endParaRPr>
              <a:solidFill>
                <a:srgbClr val="009AA6"/>
              </a:solidFill>
            </a:endParaRPr>
          </a:p>
          <a:p>
            <a:pPr indent="0" lvl="0" marL="228600" marR="0" rtl="0" algn="l">
              <a:lnSpc>
                <a:spcPct val="90000"/>
              </a:lnSpc>
              <a:spcBef>
                <a:spcPts val="500"/>
              </a:spcBef>
              <a:spcAft>
                <a:spcPts val="0"/>
              </a:spcAft>
              <a:buSzPts val="2800"/>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Language that Works </a:t>
            </a:r>
            <a:endParaRPr/>
          </a:p>
        </p:txBody>
      </p:sp>
      <p:pic>
        <p:nvPicPr>
          <p:cNvPr id="415" name="Google Shape;415;p24"/>
          <p:cNvPicPr preferRelativeResize="0"/>
          <p:nvPr/>
        </p:nvPicPr>
        <p:blipFill rotWithShape="1">
          <a:blip r:embed="rId3">
            <a:alphaModFix/>
          </a:blip>
          <a:srcRect b="0" l="0" r="0" t="0"/>
          <a:stretch/>
        </p:blipFill>
        <p:spPr>
          <a:xfrm>
            <a:off x="2502975" y="3112826"/>
            <a:ext cx="4305300" cy="2667000"/>
          </a:xfrm>
          <a:prstGeom prst="rect">
            <a:avLst/>
          </a:prstGeom>
          <a:noFill/>
          <a:ln>
            <a:noFill/>
          </a:ln>
        </p:spPr>
      </p:pic>
      <p:sp>
        <p:nvSpPr>
          <p:cNvPr id="416" name="Google Shape;416;p24"/>
          <p:cNvSpPr txBox="1"/>
          <p:nvPr/>
        </p:nvSpPr>
        <p:spPr>
          <a:xfrm>
            <a:off x="3593475" y="4115850"/>
            <a:ext cx="21243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CTE Learners...</a:t>
            </a:r>
            <a:endParaRPr b="1" i="0" sz="3000" u="none" cap="none" strike="noStrike">
              <a:solidFill>
                <a:srgbClr val="FFFFFF"/>
              </a:solidFill>
              <a:latin typeface="Arial"/>
              <a:ea typeface="Arial"/>
              <a:cs typeface="Arial"/>
              <a:sym typeface="Arial"/>
            </a:endParaRPr>
          </a:p>
        </p:txBody>
      </p:sp>
      <p:sp>
        <p:nvSpPr>
          <p:cNvPr id="417" name="Google Shape;417;p24"/>
          <p:cNvSpPr txBox="1"/>
          <p:nvPr/>
        </p:nvSpPr>
        <p:spPr>
          <a:xfrm>
            <a:off x="2966175" y="2108350"/>
            <a:ext cx="33789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Explore careers to find their passion </a:t>
            </a:r>
            <a:endParaRPr b="0" i="0" sz="3000" u="none" cap="none" strike="noStrike">
              <a:solidFill>
                <a:srgbClr val="000000"/>
              </a:solidFill>
              <a:latin typeface="Arial"/>
              <a:ea typeface="Arial"/>
              <a:cs typeface="Arial"/>
              <a:sym typeface="Arial"/>
            </a:endParaRPr>
          </a:p>
        </p:txBody>
      </p:sp>
      <p:sp>
        <p:nvSpPr>
          <p:cNvPr id="418" name="Google Shape;418;p24"/>
          <p:cNvSpPr txBox="1"/>
          <p:nvPr/>
        </p:nvSpPr>
        <p:spPr>
          <a:xfrm>
            <a:off x="6490350" y="4420725"/>
            <a:ext cx="2653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Gain real- world skills </a:t>
            </a:r>
            <a:endParaRPr b="0" i="0" sz="3000" u="none" cap="none" strike="noStrike">
              <a:solidFill>
                <a:srgbClr val="000000"/>
              </a:solidFill>
              <a:latin typeface="Arial"/>
              <a:ea typeface="Arial"/>
              <a:cs typeface="Arial"/>
              <a:sym typeface="Arial"/>
            </a:endParaRPr>
          </a:p>
        </p:txBody>
      </p:sp>
      <p:sp>
        <p:nvSpPr>
          <p:cNvPr id="419" name="Google Shape;419;p24"/>
          <p:cNvSpPr txBox="1"/>
          <p:nvPr/>
        </p:nvSpPr>
        <p:spPr>
          <a:xfrm>
            <a:off x="0" y="3653150"/>
            <a:ext cx="28209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Have more options for career and college success</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0ebf960854_0_0"/>
          <p:cNvSpPr/>
          <p:nvPr/>
        </p:nvSpPr>
        <p:spPr>
          <a:xfrm>
            <a:off x="1151625" y="2957700"/>
            <a:ext cx="7059600" cy="1479300"/>
          </a:xfrm>
          <a:prstGeom prst="rect">
            <a:avLst/>
          </a:prstGeom>
          <a:noFill/>
          <a:ln cap="flat" cmpd="sng" w="76200">
            <a:solidFill>
              <a:srgbClr val="7AB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10ebf960854_0_0"/>
          <p:cNvSpPr txBox="1"/>
          <p:nvPr>
            <p:ph type="title"/>
          </p:nvPr>
        </p:nvSpPr>
        <p:spPr>
          <a:xfrm>
            <a:off x="256500" y="248050"/>
            <a:ext cx="8631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b="1" lang="en-US"/>
              <a:t>Core Messages and Message Tailoring Tool </a:t>
            </a:r>
            <a:endParaRPr b="1"/>
          </a:p>
        </p:txBody>
      </p:sp>
      <p:sp>
        <p:nvSpPr>
          <p:cNvPr id="426" name="Google Shape;426;g10ebf960854_0_0"/>
          <p:cNvSpPr txBox="1"/>
          <p:nvPr/>
        </p:nvSpPr>
        <p:spPr>
          <a:xfrm>
            <a:off x="1277475" y="3143250"/>
            <a:ext cx="68079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3"/>
              </a:rPr>
              <a:t>https://cte.careertech.org/sites/default/files/Message_Triangle_2021.pdf</a:t>
            </a:r>
            <a:r>
              <a:rPr b="0" i="0" lang="en-US" sz="3000" u="none" cap="none" strike="noStrike">
                <a:solidFill>
                  <a:srgbClr val="000000"/>
                </a:solidFill>
                <a:latin typeface="Open Sans"/>
                <a:ea typeface="Open Sans"/>
                <a:cs typeface="Open Sans"/>
                <a:sym typeface="Open Sans"/>
              </a:rPr>
              <a:t> </a:t>
            </a:r>
            <a:endParaRPr b="0" i="0" sz="3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Key Dos and Donts </a:t>
            </a:r>
            <a:endParaRPr i="0" sz="4400" u="none" cap="none" strike="noStrike">
              <a:solidFill>
                <a:schemeClr val="dk1"/>
              </a:solidFill>
            </a:endParaRPr>
          </a:p>
        </p:txBody>
      </p:sp>
      <p:sp>
        <p:nvSpPr>
          <p:cNvPr id="432" name="Google Shape;432;p34"/>
          <p:cNvSpPr/>
          <p:nvPr/>
        </p:nvSpPr>
        <p:spPr>
          <a:xfrm>
            <a:off x="251200" y="2091950"/>
            <a:ext cx="4449300" cy="4265400"/>
          </a:xfrm>
          <a:prstGeom prst="roundRect">
            <a:avLst>
              <a:gd fmla="val 16667" name="adj"/>
            </a:avLst>
          </a:prstGeom>
          <a:noFill/>
          <a:ln cap="flat" cmpd="sng" w="38100">
            <a:solidFill>
              <a:srgbClr val="009A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9AA6"/>
                </a:solidFill>
                <a:latin typeface="Arial"/>
                <a:ea typeface="Arial"/>
                <a:cs typeface="Arial"/>
                <a:sym typeface="Arial"/>
              </a:rPr>
              <a:t>Do....</a:t>
            </a:r>
            <a:endParaRPr b="1" i="0" sz="2200" u="none" cap="none" strike="noStrike">
              <a:solidFill>
                <a:srgbClr val="009AA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9AA6"/>
              </a:solidFill>
              <a:latin typeface="Arial"/>
              <a:ea typeface="Arial"/>
              <a:cs typeface="Arial"/>
              <a:sym typeface="Arial"/>
            </a:endParaRPr>
          </a:p>
          <a:p>
            <a:pPr indent="-336550" lvl="0" marL="457200" marR="0" rtl="0" algn="l">
              <a:lnSpc>
                <a:spcPct val="100000"/>
              </a:lnSpc>
              <a:spcBef>
                <a:spcPts val="0"/>
              </a:spcBef>
              <a:spcAft>
                <a:spcPts val="0"/>
              </a:spcAft>
              <a:buClr>
                <a:srgbClr val="009AA6"/>
              </a:buClr>
              <a:buSzPts val="1700"/>
              <a:buFont typeface="Arial"/>
              <a:buChar char="●"/>
            </a:pPr>
            <a:r>
              <a:rPr b="0" i="0" lang="en-US" sz="1700" u="none" cap="none" strike="noStrike">
                <a:solidFill>
                  <a:srgbClr val="009AA6"/>
                </a:solidFill>
                <a:latin typeface="Arial"/>
                <a:ea typeface="Arial"/>
                <a:cs typeface="Arial"/>
                <a:sym typeface="Arial"/>
              </a:rPr>
              <a:t>Be consistent and reinforce key messages </a:t>
            </a:r>
            <a:endParaRPr b="0" i="0" sz="1700" u="none" cap="none" strike="noStrike">
              <a:solidFill>
                <a:srgbClr val="009AA6"/>
              </a:solidFill>
              <a:latin typeface="Arial"/>
              <a:ea typeface="Arial"/>
              <a:cs typeface="Arial"/>
              <a:sym typeface="Arial"/>
            </a:endParaRPr>
          </a:p>
          <a:p>
            <a:pPr indent="-336550" lvl="0" marL="457200" marR="0" rtl="0" algn="l">
              <a:lnSpc>
                <a:spcPct val="100000"/>
              </a:lnSpc>
              <a:spcBef>
                <a:spcPts val="0"/>
              </a:spcBef>
              <a:spcAft>
                <a:spcPts val="0"/>
              </a:spcAft>
              <a:buClr>
                <a:srgbClr val="009AA6"/>
              </a:buClr>
              <a:buSzPts val="1700"/>
              <a:buFont typeface="Arial"/>
              <a:buChar char="●"/>
            </a:pPr>
            <a:r>
              <a:rPr b="0" i="0" lang="en-US" sz="1700" u="none" cap="none" strike="noStrike">
                <a:solidFill>
                  <a:srgbClr val="009AA6"/>
                </a:solidFill>
                <a:latin typeface="Arial"/>
                <a:ea typeface="Arial"/>
                <a:cs typeface="Arial"/>
                <a:sym typeface="Arial"/>
              </a:rPr>
              <a:t>Utilize learners to tell CTE success stories </a:t>
            </a:r>
            <a:endParaRPr b="0" i="0" sz="1700" u="none" cap="none" strike="noStrike">
              <a:solidFill>
                <a:srgbClr val="009AA6"/>
              </a:solidFill>
              <a:latin typeface="Arial"/>
              <a:ea typeface="Arial"/>
              <a:cs typeface="Arial"/>
              <a:sym typeface="Arial"/>
            </a:endParaRPr>
          </a:p>
          <a:p>
            <a:pPr indent="-336550" lvl="0" marL="457200" marR="0" rtl="0" algn="l">
              <a:lnSpc>
                <a:spcPct val="100000"/>
              </a:lnSpc>
              <a:spcBef>
                <a:spcPts val="0"/>
              </a:spcBef>
              <a:spcAft>
                <a:spcPts val="0"/>
              </a:spcAft>
              <a:buClr>
                <a:srgbClr val="009AA6"/>
              </a:buClr>
              <a:buSzPts val="1700"/>
              <a:buFont typeface="Arial"/>
              <a:buChar char="●"/>
            </a:pPr>
            <a:r>
              <a:rPr b="0" i="0" lang="en-US" sz="1700" u="none" cap="none" strike="noStrike">
                <a:solidFill>
                  <a:srgbClr val="009AA6"/>
                </a:solidFill>
                <a:latin typeface="Arial"/>
                <a:ea typeface="Arial"/>
                <a:cs typeface="Arial"/>
                <a:sym typeface="Arial"/>
              </a:rPr>
              <a:t>Be specific about how CTE works, particularly hands-on experiences  </a:t>
            </a:r>
            <a:endParaRPr b="0" i="0" sz="1700" u="none" cap="none" strike="noStrike">
              <a:solidFill>
                <a:srgbClr val="009AA6"/>
              </a:solidFill>
              <a:latin typeface="Arial"/>
              <a:ea typeface="Arial"/>
              <a:cs typeface="Arial"/>
              <a:sym typeface="Arial"/>
            </a:endParaRPr>
          </a:p>
          <a:p>
            <a:pPr indent="-336550" lvl="0" marL="457200" marR="0" rtl="0" algn="l">
              <a:lnSpc>
                <a:spcPct val="100000"/>
              </a:lnSpc>
              <a:spcBef>
                <a:spcPts val="0"/>
              </a:spcBef>
              <a:spcAft>
                <a:spcPts val="0"/>
              </a:spcAft>
              <a:buClr>
                <a:srgbClr val="009AA6"/>
              </a:buClr>
              <a:buSzPts val="1700"/>
              <a:buFont typeface="Arial"/>
              <a:buChar char="●"/>
            </a:pPr>
            <a:r>
              <a:rPr b="0" i="0" lang="en-US" sz="1700" u="none" cap="none" strike="noStrike">
                <a:solidFill>
                  <a:srgbClr val="009AA6"/>
                </a:solidFill>
                <a:latin typeface="Arial"/>
                <a:ea typeface="Arial"/>
                <a:cs typeface="Arial"/>
                <a:sym typeface="Arial"/>
              </a:rPr>
              <a:t>Engage and inform educators closest to learners about CTE </a:t>
            </a:r>
            <a:endParaRPr b="0" i="0" sz="1700" u="none" cap="none" strike="noStrike">
              <a:solidFill>
                <a:srgbClr val="009AA6"/>
              </a:solidFill>
              <a:latin typeface="Arial"/>
              <a:ea typeface="Arial"/>
              <a:cs typeface="Arial"/>
              <a:sym typeface="Arial"/>
            </a:endParaRPr>
          </a:p>
          <a:p>
            <a:pPr indent="-336550" lvl="0" marL="457200" marR="0" rtl="0" algn="l">
              <a:lnSpc>
                <a:spcPct val="100000"/>
              </a:lnSpc>
              <a:spcBef>
                <a:spcPts val="0"/>
              </a:spcBef>
              <a:spcAft>
                <a:spcPts val="0"/>
              </a:spcAft>
              <a:buClr>
                <a:srgbClr val="009AA6"/>
              </a:buClr>
              <a:buSzPts val="1700"/>
              <a:buFont typeface="Arial"/>
              <a:buChar char="●"/>
            </a:pPr>
            <a:r>
              <a:rPr b="0" i="0" lang="en-US" sz="1700" u="none" cap="none" strike="noStrike">
                <a:solidFill>
                  <a:srgbClr val="009AA6"/>
                </a:solidFill>
                <a:latin typeface="Arial"/>
                <a:ea typeface="Arial"/>
                <a:cs typeface="Arial"/>
                <a:sym typeface="Arial"/>
              </a:rPr>
              <a:t>Emphasize CTE learners are more satisfied with their education</a:t>
            </a:r>
            <a:endParaRPr b="0" i="0" sz="1700" u="none" cap="none" strike="noStrike">
              <a:solidFill>
                <a:srgbClr val="009AA6"/>
              </a:solidFill>
              <a:latin typeface="Arial"/>
              <a:ea typeface="Arial"/>
              <a:cs typeface="Arial"/>
              <a:sym typeface="Arial"/>
            </a:endParaRPr>
          </a:p>
          <a:p>
            <a:pPr indent="-336550" lvl="0" marL="457200" marR="0" rtl="0" algn="l">
              <a:lnSpc>
                <a:spcPct val="100000"/>
              </a:lnSpc>
              <a:spcBef>
                <a:spcPts val="0"/>
              </a:spcBef>
              <a:spcAft>
                <a:spcPts val="0"/>
              </a:spcAft>
              <a:buClr>
                <a:srgbClr val="009AA6"/>
              </a:buClr>
              <a:buSzPts val="1700"/>
              <a:buFont typeface="Arial"/>
              <a:buChar char="●"/>
            </a:pPr>
            <a:r>
              <a:rPr b="0" i="0" lang="en-US" sz="1700" u="none" cap="none" strike="noStrike">
                <a:solidFill>
                  <a:srgbClr val="009AA6"/>
                </a:solidFill>
                <a:latin typeface="Arial"/>
                <a:ea typeface="Arial"/>
                <a:cs typeface="Arial"/>
                <a:sym typeface="Arial"/>
              </a:rPr>
              <a:t>Emphasize CTE’s value in preparing for college </a:t>
            </a:r>
            <a:r>
              <a:rPr b="0" i="1" lang="en-US" sz="1700" u="none" cap="none" strike="noStrike">
                <a:solidFill>
                  <a:srgbClr val="009AA6"/>
                </a:solidFill>
                <a:latin typeface="Arial"/>
                <a:ea typeface="Arial"/>
                <a:cs typeface="Arial"/>
                <a:sym typeface="Arial"/>
              </a:rPr>
              <a:t>and </a:t>
            </a:r>
            <a:r>
              <a:rPr b="0" i="0" lang="en-US" sz="1700" u="none" cap="none" strike="noStrike">
                <a:solidFill>
                  <a:srgbClr val="009AA6"/>
                </a:solidFill>
                <a:latin typeface="Arial"/>
                <a:ea typeface="Arial"/>
                <a:cs typeface="Arial"/>
                <a:sym typeface="Arial"/>
              </a:rPr>
              <a:t>career success </a:t>
            </a:r>
            <a:endParaRPr b="0" i="0" sz="1700" u="none" cap="none" strike="noStrike">
              <a:solidFill>
                <a:srgbClr val="009AA6"/>
              </a:solidFill>
              <a:latin typeface="Arial"/>
              <a:ea typeface="Arial"/>
              <a:cs typeface="Arial"/>
              <a:sym typeface="Arial"/>
            </a:endParaRPr>
          </a:p>
        </p:txBody>
      </p:sp>
      <p:sp>
        <p:nvSpPr>
          <p:cNvPr id="433" name="Google Shape;433;p34"/>
          <p:cNvSpPr/>
          <p:nvPr/>
        </p:nvSpPr>
        <p:spPr>
          <a:xfrm>
            <a:off x="4968600" y="2091950"/>
            <a:ext cx="4064400" cy="4265400"/>
          </a:xfrm>
          <a:prstGeom prst="roundRect">
            <a:avLst>
              <a:gd fmla="val 16667" name="adj"/>
            </a:avLst>
          </a:prstGeom>
          <a:noFill/>
          <a:ln cap="flat" cmpd="sng" w="38100">
            <a:solidFill>
              <a:srgbClr val="FF6D1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FF6D14"/>
                </a:solidFill>
                <a:latin typeface="Arial"/>
                <a:ea typeface="Arial"/>
                <a:cs typeface="Arial"/>
                <a:sym typeface="Arial"/>
              </a:rPr>
              <a:t>Don’t...</a:t>
            </a:r>
            <a:endParaRPr b="1" i="0" sz="2200" u="none" cap="none" strike="noStrike">
              <a:solidFill>
                <a:srgbClr val="FF6D1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6D14"/>
              </a:solidFill>
              <a:latin typeface="Arial"/>
              <a:ea typeface="Arial"/>
              <a:cs typeface="Arial"/>
              <a:sym typeface="Arial"/>
            </a:endParaRPr>
          </a:p>
          <a:p>
            <a:pPr indent="-336550" lvl="0" marL="457200" marR="0" rtl="0" algn="l">
              <a:lnSpc>
                <a:spcPct val="100000"/>
              </a:lnSpc>
              <a:spcBef>
                <a:spcPts val="0"/>
              </a:spcBef>
              <a:spcAft>
                <a:spcPts val="0"/>
              </a:spcAft>
              <a:buClr>
                <a:srgbClr val="FF6D14"/>
              </a:buClr>
              <a:buSzPts val="1700"/>
              <a:buFont typeface="Arial"/>
              <a:buChar char="●"/>
            </a:pPr>
            <a:r>
              <a:rPr b="0" i="0" lang="en-US" sz="1700" u="none" cap="none" strike="noStrike">
                <a:solidFill>
                  <a:srgbClr val="FF6D14"/>
                </a:solidFill>
                <a:latin typeface="Arial"/>
                <a:ea typeface="Arial"/>
                <a:cs typeface="Arial"/>
                <a:sym typeface="Arial"/>
              </a:rPr>
              <a:t>Position CTE and college as an “either/or”</a:t>
            </a:r>
            <a:endParaRPr b="0" i="0" sz="1700" u="none" cap="none" strike="noStrike">
              <a:solidFill>
                <a:srgbClr val="FF6D14"/>
              </a:solidFill>
              <a:latin typeface="Arial"/>
              <a:ea typeface="Arial"/>
              <a:cs typeface="Arial"/>
              <a:sym typeface="Arial"/>
            </a:endParaRPr>
          </a:p>
          <a:p>
            <a:pPr indent="-336550" lvl="0" marL="457200" marR="0" rtl="0" algn="l">
              <a:lnSpc>
                <a:spcPct val="100000"/>
              </a:lnSpc>
              <a:spcBef>
                <a:spcPts val="0"/>
              </a:spcBef>
              <a:spcAft>
                <a:spcPts val="0"/>
              </a:spcAft>
              <a:buClr>
                <a:srgbClr val="FF6D14"/>
              </a:buClr>
              <a:buSzPts val="1700"/>
              <a:buFont typeface="Arial"/>
              <a:buChar char="●"/>
            </a:pPr>
            <a:r>
              <a:rPr b="0" i="0" lang="en-US" sz="1700" u="none" cap="none" strike="noStrike">
                <a:solidFill>
                  <a:srgbClr val="FF6D14"/>
                </a:solidFill>
                <a:latin typeface="Arial"/>
                <a:ea typeface="Arial"/>
                <a:cs typeface="Arial"/>
                <a:sym typeface="Arial"/>
              </a:rPr>
              <a:t>Position CTE as a ‘different’ high school experience </a:t>
            </a:r>
            <a:endParaRPr b="0" i="0" sz="1700" u="none" cap="none" strike="noStrike">
              <a:solidFill>
                <a:srgbClr val="FF6D14"/>
              </a:solidFill>
              <a:latin typeface="Arial"/>
              <a:ea typeface="Arial"/>
              <a:cs typeface="Arial"/>
              <a:sym typeface="Arial"/>
            </a:endParaRPr>
          </a:p>
          <a:p>
            <a:pPr indent="-336550" lvl="0" marL="457200" marR="0" rtl="0" algn="l">
              <a:lnSpc>
                <a:spcPct val="100000"/>
              </a:lnSpc>
              <a:spcBef>
                <a:spcPts val="0"/>
              </a:spcBef>
              <a:spcAft>
                <a:spcPts val="0"/>
              </a:spcAft>
              <a:buClr>
                <a:srgbClr val="FF6D14"/>
              </a:buClr>
              <a:buSzPts val="1700"/>
              <a:buFont typeface="Arial"/>
              <a:buChar char="●"/>
            </a:pPr>
            <a:r>
              <a:rPr b="0" i="0" lang="en-US" sz="1700" u="none" cap="none" strike="noStrike">
                <a:solidFill>
                  <a:srgbClr val="FF6D14"/>
                </a:solidFill>
                <a:latin typeface="Arial"/>
                <a:ea typeface="Arial"/>
                <a:cs typeface="Arial"/>
                <a:sym typeface="Arial"/>
              </a:rPr>
              <a:t>Push financial benefits of CTE career pathways over finding passion </a:t>
            </a:r>
            <a:endParaRPr b="0" i="0" sz="1700" u="none" cap="none" strike="noStrike">
              <a:solidFill>
                <a:srgbClr val="FF6D14"/>
              </a:solidFill>
              <a:latin typeface="Arial"/>
              <a:ea typeface="Arial"/>
              <a:cs typeface="Arial"/>
              <a:sym typeface="Arial"/>
            </a:endParaRPr>
          </a:p>
          <a:p>
            <a:pPr indent="-336550" lvl="0" marL="457200" marR="0" rtl="0" algn="l">
              <a:lnSpc>
                <a:spcPct val="100000"/>
              </a:lnSpc>
              <a:spcBef>
                <a:spcPts val="0"/>
              </a:spcBef>
              <a:spcAft>
                <a:spcPts val="0"/>
              </a:spcAft>
              <a:buClr>
                <a:srgbClr val="FF6D14"/>
              </a:buClr>
              <a:buSzPts val="1700"/>
              <a:buFont typeface="Arial"/>
              <a:buChar char="●"/>
            </a:pPr>
            <a:r>
              <a:rPr b="0" i="0" lang="en-US" sz="1700" u="none" cap="none" strike="noStrike">
                <a:solidFill>
                  <a:srgbClr val="FF6D14"/>
                </a:solidFill>
                <a:latin typeface="Arial"/>
                <a:ea typeface="Arial"/>
                <a:cs typeface="Arial"/>
                <a:sym typeface="Arial"/>
              </a:rPr>
              <a:t>Do all the talking - elevate the learner voice</a:t>
            </a:r>
            <a:endParaRPr b="0" i="0" sz="1700" u="none" cap="none" strike="noStrike">
              <a:solidFill>
                <a:srgbClr val="FF6D14"/>
              </a:solidFill>
              <a:latin typeface="Arial"/>
              <a:ea typeface="Arial"/>
              <a:cs typeface="Arial"/>
              <a:sym typeface="Arial"/>
            </a:endParaRPr>
          </a:p>
          <a:p>
            <a:pPr indent="-336550" lvl="0" marL="457200" marR="0" rtl="0" algn="l">
              <a:lnSpc>
                <a:spcPct val="100000"/>
              </a:lnSpc>
              <a:spcBef>
                <a:spcPts val="0"/>
              </a:spcBef>
              <a:spcAft>
                <a:spcPts val="0"/>
              </a:spcAft>
              <a:buClr>
                <a:srgbClr val="FF6D14"/>
              </a:buClr>
              <a:buSzPts val="1700"/>
              <a:buFont typeface="Arial"/>
              <a:buChar char="●"/>
            </a:pPr>
            <a:r>
              <a:rPr b="0" i="0" lang="en-US" sz="1700" u="none" cap="none" strike="noStrike">
                <a:solidFill>
                  <a:srgbClr val="FF6D14"/>
                </a:solidFill>
                <a:latin typeface="Arial"/>
                <a:ea typeface="Arial"/>
                <a:cs typeface="Arial"/>
                <a:sym typeface="Arial"/>
              </a:rPr>
              <a:t>Neglect message tailoring </a:t>
            </a:r>
            <a:endParaRPr b="0" i="0" sz="1700" u="none" cap="none" strike="noStrike">
              <a:solidFill>
                <a:srgbClr val="FF6D14"/>
              </a:solidFill>
              <a:latin typeface="Arial"/>
              <a:ea typeface="Arial"/>
              <a:cs typeface="Arial"/>
              <a:sym typeface="Arial"/>
            </a:endParaRPr>
          </a:p>
          <a:p>
            <a:pPr indent="-336550" lvl="0" marL="457200" marR="0" rtl="0" algn="l">
              <a:lnSpc>
                <a:spcPct val="100000"/>
              </a:lnSpc>
              <a:spcBef>
                <a:spcPts val="0"/>
              </a:spcBef>
              <a:spcAft>
                <a:spcPts val="0"/>
              </a:spcAft>
              <a:buClr>
                <a:srgbClr val="FF6D14"/>
              </a:buClr>
              <a:buSzPts val="1700"/>
              <a:buFont typeface="Arial"/>
              <a:buChar char="●"/>
            </a:pPr>
            <a:r>
              <a:rPr b="0" i="0" lang="en-US" sz="1700" u="none" cap="none" strike="noStrike">
                <a:solidFill>
                  <a:srgbClr val="FF6D14"/>
                </a:solidFill>
                <a:latin typeface="Arial"/>
                <a:ea typeface="Arial"/>
                <a:cs typeface="Arial"/>
                <a:sym typeface="Arial"/>
              </a:rPr>
              <a:t>Forget about retention messages </a:t>
            </a:r>
            <a:endParaRPr b="0" i="0" sz="1700" u="none" cap="none" strike="noStrike">
              <a:solidFill>
                <a:srgbClr val="FF6D1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
          <p:cNvSpPr txBox="1"/>
          <p:nvPr>
            <p:ph type="title"/>
          </p:nvPr>
        </p:nvSpPr>
        <p:spPr>
          <a:xfrm>
            <a:off x="972608" y="1895476"/>
            <a:ext cx="5647267" cy="1981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Research Background </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Language that Works </a:t>
            </a:r>
            <a:endParaRPr/>
          </a:p>
        </p:txBody>
      </p:sp>
      <p:sp>
        <p:nvSpPr>
          <p:cNvPr id="439" name="Google Shape;439;p25"/>
          <p:cNvSpPr txBox="1"/>
          <p:nvPr/>
        </p:nvSpPr>
        <p:spPr>
          <a:xfrm>
            <a:off x="318250" y="2225750"/>
            <a:ext cx="7886700" cy="35280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0"/>
              </a:spcBef>
              <a:spcAft>
                <a:spcPts val="0"/>
              </a:spcAft>
              <a:buClr>
                <a:srgbClr val="009AA6"/>
              </a:buClr>
              <a:buSzPts val="2400"/>
              <a:buFont typeface="Arial"/>
              <a:buChar char="✓"/>
            </a:pPr>
            <a:r>
              <a:rPr b="0" i="0" lang="en-US" sz="2400" u="none" cap="none" strike="noStrike">
                <a:solidFill>
                  <a:srgbClr val="009AA6"/>
                </a:solidFill>
                <a:latin typeface="Arial"/>
                <a:ea typeface="Arial"/>
                <a:cs typeface="Arial"/>
                <a:sym typeface="Arial"/>
              </a:rPr>
              <a:t>Gain real-world skills</a:t>
            </a:r>
            <a:endParaRPr b="0" i="0" sz="2400" u="none" cap="none" strike="noStrike">
              <a:solidFill>
                <a:srgbClr val="009AA6"/>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US" sz="2400" u="none" cap="none" strike="noStrike">
                <a:solidFill>
                  <a:srgbClr val="FF6D14"/>
                </a:solidFill>
                <a:latin typeface="Arial"/>
                <a:ea typeface="Arial"/>
                <a:cs typeface="Arial"/>
                <a:sym typeface="Arial"/>
              </a:rPr>
              <a:t>Explore careers for a path you are passionate about</a:t>
            </a:r>
            <a:endParaRPr b="0"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rgbClr val="009AA6"/>
              </a:buClr>
              <a:buSzPts val="2400"/>
              <a:buFont typeface="Arial"/>
              <a:buChar char="✓"/>
            </a:pPr>
            <a:r>
              <a:rPr b="0" i="0" lang="en-US" sz="2400" u="none" cap="none" strike="noStrike">
                <a:solidFill>
                  <a:srgbClr val="009AA6"/>
                </a:solidFill>
                <a:latin typeface="Arial"/>
                <a:ea typeface="Arial"/>
                <a:cs typeface="Arial"/>
                <a:sym typeface="Arial"/>
              </a:rPr>
              <a:t>Get hands-on experience</a:t>
            </a:r>
            <a:endParaRPr b="0" i="0" sz="2400" u="none" cap="none" strike="noStrike">
              <a:solidFill>
                <a:srgbClr val="009AA6"/>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US" sz="2400" u="none" cap="none" strike="noStrike">
                <a:solidFill>
                  <a:srgbClr val="FF6D14"/>
                </a:solidFill>
                <a:latin typeface="Arial"/>
                <a:ea typeface="Arial"/>
                <a:cs typeface="Arial"/>
                <a:sym typeface="Arial"/>
              </a:rPr>
              <a:t>Leads to fulfilling, reward careers </a:t>
            </a:r>
            <a:endParaRPr b="0"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rgbClr val="009AA6"/>
              </a:buClr>
              <a:buSzPts val="2400"/>
              <a:buFont typeface="Arial"/>
              <a:buChar char="✓"/>
            </a:pPr>
            <a:r>
              <a:rPr b="0" i="0" lang="en-US" sz="2400" u="none" cap="none" strike="noStrike">
                <a:solidFill>
                  <a:srgbClr val="009AA6"/>
                </a:solidFill>
                <a:latin typeface="Arial"/>
                <a:ea typeface="Arial"/>
                <a:cs typeface="Arial"/>
                <a:sym typeface="Arial"/>
              </a:rPr>
              <a:t>Be prepared for college </a:t>
            </a:r>
            <a:endParaRPr b="0" i="0" sz="2400" u="none" cap="none" strike="noStrike">
              <a:solidFill>
                <a:srgbClr val="009AA6"/>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US" sz="2400" u="none" cap="none" strike="noStrike">
                <a:solidFill>
                  <a:srgbClr val="FF6D14"/>
                </a:solidFill>
                <a:latin typeface="Arial"/>
                <a:ea typeface="Arial"/>
                <a:cs typeface="Arial"/>
                <a:sym typeface="Arial"/>
              </a:rPr>
              <a:t>Enhance your high school experience</a:t>
            </a:r>
            <a:endParaRPr b="0"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rgbClr val="009AA6"/>
              </a:buClr>
              <a:buSzPts val="2400"/>
              <a:buFont typeface="Arial"/>
              <a:buChar char="✓"/>
            </a:pPr>
            <a:r>
              <a:rPr b="0" i="0" lang="en-US" sz="2400" u="none" cap="none" strike="noStrike">
                <a:solidFill>
                  <a:srgbClr val="009AA6"/>
                </a:solidFill>
                <a:latin typeface="Arial"/>
                <a:ea typeface="Arial"/>
                <a:cs typeface="Arial"/>
                <a:sym typeface="Arial"/>
              </a:rPr>
              <a:t>Make valuable connections</a:t>
            </a:r>
            <a:endParaRPr b="0" i="0" sz="2400" u="none" cap="none" strike="noStrike">
              <a:solidFill>
                <a:srgbClr val="009AA6"/>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US" sz="2400" u="none" cap="none" strike="noStrike">
                <a:solidFill>
                  <a:srgbClr val="FF6D14"/>
                </a:solidFill>
                <a:latin typeface="Arial"/>
                <a:ea typeface="Arial"/>
                <a:cs typeface="Arial"/>
                <a:sym typeface="Arial"/>
              </a:rPr>
              <a:t>Be prepared for the real world </a:t>
            </a:r>
            <a:endParaRPr b="0" i="0" sz="2400" u="none" cap="none" strike="noStrike">
              <a:solidFill>
                <a:srgbClr val="FF6D14"/>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Resources </a:t>
            </a:r>
            <a:br>
              <a:rPr b="1" lang="en-US"/>
            </a:br>
            <a:r>
              <a:rPr lang="en-US" sz="2200" u="sng">
                <a:solidFill>
                  <a:schemeClr val="hlink"/>
                </a:solidFill>
                <a:latin typeface="Arial"/>
                <a:ea typeface="Arial"/>
                <a:cs typeface="Arial"/>
                <a:sym typeface="Arial"/>
                <a:hlinkClick r:id="rId3"/>
              </a:rPr>
              <a:t>https://careertech.org/recruitmentstrategies</a:t>
            </a:r>
            <a:r>
              <a:rPr b="1" lang="en-US" sz="4600"/>
              <a:t> </a:t>
            </a:r>
            <a:endParaRPr b="1" i="0" sz="4600" u="none" cap="none" strike="noStrike">
              <a:solidFill>
                <a:schemeClr val="dk1"/>
              </a:solidFill>
            </a:endParaRPr>
          </a:p>
        </p:txBody>
      </p:sp>
      <p:sp>
        <p:nvSpPr>
          <p:cNvPr id="445" name="Google Shape;445;p33"/>
          <p:cNvSpPr txBox="1"/>
          <p:nvPr/>
        </p:nvSpPr>
        <p:spPr>
          <a:xfrm>
            <a:off x="0" y="2057400"/>
            <a:ext cx="9066300" cy="41232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1200"/>
              </a:spcBef>
              <a:spcAft>
                <a:spcPts val="0"/>
              </a:spcAft>
              <a:buClr>
                <a:schemeClr val="dk1"/>
              </a:buClr>
              <a:buSzPts val="2100"/>
              <a:buFont typeface="Arial"/>
              <a:buChar char="●"/>
            </a:pPr>
            <a:r>
              <a:rPr b="1" i="0" lang="en-US" sz="2100" u="none" cap="none" strike="noStrike">
                <a:solidFill>
                  <a:srgbClr val="FF6D14"/>
                </a:solidFill>
                <a:latin typeface="Arial"/>
                <a:ea typeface="Arial"/>
                <a:cs typeface="Arial"/>
                <a:sym typeface="Arial"/>
              </a:rPr>
              <a:t>Core Messages </a:t>
            </a:r>
            <a:r>
              <a:rPr b="0" i="0" lang="en-US" sz="2100" u="none" cap="none" strike="noStrike">
                <a:solidFill>
                  <a:schemeClr val="dk1"/>
                </a:solidFill>
                <a:latin typeface="Arial"/>
                <a:ea typeface="Arial"/>
                <a:cs typeface="Arial"/>
                <a:sym typeface="Arial"/>
              </a:rPr>
              <a:t>resource with the messaging triangle and key supporting messages for historically marginalized populations </a:t>
            </a:r>
            <a:endParaRPr b="0" i="0" sz="2100" u="none" cap="none" strike="noStrike">
              <a:solidFill>
                <a:schemeClr val="dk1"/>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Font typeface="Arial"/>
              <a:buChar char="●"/>
            </a:pPr>
            <a:r>
              <a:rPr b="1" i="0" lang="en-US" sz="2100" u="none" cap="none" strike="noStrike">
                <a:solidFill>
                  <a:srgbClr val="FF6D14"/>
                </a:solidFill>
                <a:latin typeface="Arial"/>
                <a:ea typeface="Arial"/>
                <a:cs typeface="Arial"/>
                <a:sym typeface="Arial"/>
              </a:rPr>
              <a:t>Dos and Don’ts</a:t>
            </a:r>
            <a:r>
              <a:rPr b="1" i="0" lang="en-US" sz="2100" u="none" cap="none" strike="noStrike">
                <a:solidFill>
                  <a:schemeClr val="dk1"/>
                </a:solidFill>
                <a:latin typeface="Arial"/>
                <a:ea typeface="Arial"/>
                <a:cs typeface="Arial"/>
                <a:sym typeface="Arial"/>
              </a:rPr>
              <a:t> </a:t>
            </a:r>
            <a:r>
              <a:rPr b="0" i="0" lang="en-US" sz="2100" u="none" cap="none" strike="noStrike">
                <a:solidFill>
                  <a:schemeClr val="dk1"/>
                </a:solidFill>
                <a:latin typeface="Arial"/>
                <a:ea typeface="Arial"/>
                <a:cs typeface="Arial"/>
                <a:sym typeface="Arial"/>
              </a:rPr>
              <a:t>which detail how to use the messages and how not to use them</a:t>
            </a:r>
            <a:endParaRPr b="0" i="0" sz="2100" u="none" cap="none" strike="noStrike">
              <a:solidFill>
                <a:schemeClr val="dk1"/>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Font typeface="Arial"/>
              <a:buChar char="●"/>
            </a:pPr>
            <a:r>
              <a:rPr b="1" i="0" lang="en-US" sz="2100" u="none" cap="none" strike="noStrike">
                <a:solidFill>
                  <a:srgbClr val="FF6D14"/>
                </a:solidFill>
                <a:latin typeface="Arial"/>
                <a:ea typeface="Arial"/>
                <a:cs typeface="Arial"/>
                <a:sym typeface="Arial"/>
              </a:rPr>
              <a:t>Fact Sheet</a:t>
            </a:r>
            <a:r>
              <a:rPr b="1" i="0" lang="en-US" sz="2100" u="none" cap="none" strike="noStrike">
                <a:solidFill>
                  <a:schemeClr val="dk1"/>
                </a:solidFill>
                <a:latin typeface="Arial"/>
                <a:ea typeface="Arial"/>
                <a:cs typeface="Arial"/>
                <a:sym typeface="Arial"/>
              </a:rPr>
              <a:t> </a:t>
            </a:r>
            <a:r>
              <a:rPr b="0" i="0" lang="en-US" sz="2100" u="none" cap="none" strike="noStrike">
                <a:solidFill>
                  <a:schemeClr val="dk1"/>
                </a:solidFill>
                <a:latin typeface="Arial"/>
                <a:ea typeface="Arial"/>
                <a:cs typeface="Arial"/>
                <a:sym typeface="Arial"/>
              </a:rPr>
              <a:t>with key statistics that reinforce CTE’s value and benefits </a:t>
            </a:r>
            <a:endParaRPr b="0" i="0" sz="2100" u="none" cap="none" strike="noStrike">
              <a:solidFill>
                <a:schemeClr val="dk1"/>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Updated </a:t>
            </a:r>
            <a:r>
              <a:rPr b="1" i="0" lang="en-US" sz="2100" u="none" cap="none" strike="noStrike">
                <a:solidFill>
                  <a:srgbClr val="FF6D14"/>
                </a:solidFill>
                <a:latin typeface="Arial"/>
                <a:ea typeface="Arial"/>
                <a:cs typeface="Arial"/>
                <a:sym typeface="Arial"/>
              </a:rPr>
              <a:t>message card</a:t>
            </a:r>
            <a:r>
              <a:rPr b="1" i="0" lang="en-US" sz="2100" u="none" cap="none" strike="noStrike">
                <a:solidFill>
                  <a:schemeClr val="dk1"/>
                </a:solidFill>
                <a:latin typeface="Arial"/>
                <a:ea typeface="Arial"/>
                <a:cs typeface="Arial"/>
                <a:sym typeface="Arial"/>
              </a:rPr>
              <a:t> </a:t>
            </a:r>
            <a:r>
              <a:rPr b="0" i="0" lang="en-US" sz="2100" u="none" cap="none" strike="noStrike">
                <a:solidFill>
                  <a:schemeClr val="dk1"/>
                </a:solidFill>
                <a:latin typeface="Arial"/>
                <a:ea typeface="Arial"/>
                <a:cs typeface="Arial"/>
                <a:sym typeface="Arial"/>
              </a:rPr>
              <a:t>and other printed material templates,  </a:t>
            </a:r>
            <a:endParaRPr b="0" i="0" sz="2100" u="none" cap="none" strike="noStrike">
              <a:solidFill>
                <a:schemeClr val="dk1"/>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Updated </a:t>
            </a:r>
            <a:r>
              <a:rPr b="1" i="0" lang="en-US" sz="2100" u="none" cap="none" strike="noStrike">
                <a:solidFill>
                  <a:srgbClr val="FF6D14"/>
                </a:solidFill>
                <a:latin typeface="Arial"/>
                <a:ea typeface="Arial"/>
                <a:cs typeface="Arial"/>
                <a:sym typeface="Arial"/>
              </a:rPr>
              <a:t>social media guide</a:t>
            </a:r>
            <a:r>
              <a:rPr b="1" i="0" lang="en-US" sz="2100" u="none" cap="none" strike="noStrike">
                <a:solidFill>
                  <a:schemeClr val="dk1"/>
                </a:solidFill>
                <a:latin typeface="Arial"/>
                <a:ea typeface="Arial"/>
                <a:cs typeface="Arial"/>
                <a:sym typeface="Arial"/>
              </a:rPr>
              <a:t> </a:t>
            </a:r>
            <a:r>
              <a:rPr b="0" i="0" lang="en-US" sz="2100" u="none" cap="none" strike="noStrike">
                <a:solidFill>
                  <a:schemeClr val="dk1"/>
                </a:solidFill>
                <a:latin typeface="Arial"/>
                <a:ea typeface="Arial"/>
                <a:cs typeface="Arial"/>
                <a:sym typeface="Arial"/>
              </a:rPr>
              <a:t>with tips and example on how to reach audiences effectively and equitably </a:t>
            </a:r>
            <a:endParaRPr b="0" i="0" sz="2100" u="none" cap="none" strike="noStrike">
              <a:solidFill>
                <a:schemeClr val="dk1"/>
              </a:solidFill>
              <a:latin typeface="Arial"/>
              <a:ea typeface="Arial"/>
              <a:cs typeface="Arial"/>
              <a:sym typeface="Arial"/>
            </a:endParaRPr>
          </a:p>
          <a:p>
            <a:pPr indent="-361950" lvl="0" marL="457200" marR="0" rtl="0" algn="l">
              <a:lnSpc>
                <a:spcPct val="115000"/>
              </a:lnSpc>
              <a:spcBef>
                <a:spcPts val="1000"/>
              </a:spcBef>
              <a:spcAft>
                <a:spcPts val="1000"/>
              </a:spcAft>
              <a:buClr>
                <a:schemeClr val="dk1"/>
              </a:buClr>
              <a:buSzPts val="2100"/>
              <a:buFont typeface="Arial"/>
              <a:buChar char="●"/>
            </a:pPr>
            <a:r>
              <a:rPr b="1" i="0" lang="en-US" sz="2100" u="sng" cap="none" strike="noStrike">
                <a:solidFill>
                  <a:srgbClr val="FF6D14"/>
                </a:solidFill>
                <a:latin typeface="Arial"/>
                <a:ea typeface="Arial"/>
                <a:cs typeface="Arial"/>
                <a:sym typeface="Arial"/>
                <a:hlinkClick r:id="rId4">
                  <a:extLst>
                    <a:ext uri="{A12FA001-AC4F-418D-AE19-62706E023703}">
                      <ahyp:hlinkClr val="tx"/>
                    </a:ext>
                  </a:extLst>
                </a:hlinkClick>
              </a:rPr>
              <a:t>CTE 101 Video</a:t>
            </a:r>
            <a:r>
              <a:rPr b="0" i="0" lang="en-US" sz="2100" u="none" cap="none" strike="noStrike">
                <a:solidFill>
                  <a:schemeClr val="dk1"/>
                </a:solidFill>
                <a:latin typeface="Arial"/>
                <a:ea typeface="Arial"/>
                <a:cs typeface="Arial"/>
                <a:sym typeface="Arial"/>
              </a:rPr>
              <a:t> - effective at improving perceptions of CTE</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d6408aff78_0_0"/>
          <p:cNvSpPr txBox="1"/>
          <p:nvPr>
            <p:ph type="title"/>
          </p:nvPr>
        </p:nvSpPr>
        <p:spPr>
          <a:xfrm>
            <a:off x="435610" y="27368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Implement in Your Work</a:t>
            </a:r>
            <a:endParaRPr i="0" sz="4400" u="none" cap="none" strike="noStrike">
              <a:solidFill>
                <a:schemeClr val="dk1"/>
              </a:solidFill>
            </a:endParaRPr>
          </a:p>
        </p:txBody>
      </p:sp>
      <p:sp>
        <p:nvSpPr>
          <p:cNvPr id="451" name="Google Shape;451;gd6408aff78_0_0"/>
          <p:cNvSpPr txBox="1"/>
          <p:nvPr/>
        </p:nvSpPr>
        <p:spPr>
          <a:xfrm>
            <a:off x="0" y="2057400"/>
            <a:ext cx="9066300" cy="45051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1200"/>
              </a:spcBef>
              <a:spcAft>
                <a:spcPts val="0"/>
              </a:spcAft>
              <a:buClr>
                <a:schemeClr val="dk1"/>
              </a:buClr>
              <a:buSzPts val="2100"/>
              <a:buFont typeface="Arial"/>
              <a:buChar char="●"/>
            </a:pPr>
            <a:r>
              <a:rPr b="0" i="0" lang="en-US" sz="2100" u="none" cap="none" strike="noStrike">
                <a:solidFill>
                  <a:srgbClr val="FF6D14"/>
                </a:solidFill>
                <a:latin typeface="Arial"/>
                <a:ea typeface="Arial"/>
                <a:cs typeface="Arial"/>
                <a:sym typeface="Arial"/>
              </a:rPr>
              <a:t>Share with stakeholders</a:t>
            </a:r>
            <a:r>
              <a:rPr b="0" i="0" lang="en-US" sz="2100" u="none" cap="none" strike="noStrike">
                <a:solidFill>
                  <a:schemeClr val="dk1"/>
                </a:solidFill>
                <a:latin typeface="Arial"/>
                <a:ea typeface="Arial"/>
                <a:cs typeface="Arial"/>
                <a:sym typeface="Arial"/>
              </a:rPr>
              <a:t> who communicate with families about work-based learning and career pathways  </a:t>
            </a:r>
            <a:endParaRPr b="0" i="0" sz="2100" u="none" cap="none" strike="noStrike">
              <a:solidFill>
                <a:srgbClr val="000000"/>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Font typeface="Arial"/>
              <a:buChar char="●"/>
            </a:pPr>
            <a:r>
              <a:rPr b="0" i="0" lang="en-US" sz="2100" u="none" cap="none" strike="noStrike">
                <a:solidFill>
                  <a:srgbClr val="FF6D14"/>
                </a:solidFill>
                <a:latin typeface="Arial"/>
                <a:ea typeface="Arial"/>
                <a:cs typeface="Arial"/>
                <a:sym typeface="Arial"/>
              </a:rPr>
              <a:t>Elevate equity </a:t>
            </a:r>
            <a:r>
              <a:rPr b="0" i="0" lang="en-US" sz="2100" u="none" cap="none" strike="noStrike">
                <a:solidFill>
                  <a:schemeClr val="dk1"/>
                </a:solidFill>
                <a:latin typeface="Arial"/>
                <a:ea typeface="Arial"/>
                <a:cs typeface="Arial"/>
                <a:sym typeface="Arial"/>
              </a:rPr>
              <a:t>in evaluation of recruitment and satisfaction for work-based learning opportunities </a:t>
            </a:r>
            <a:endParaRPr b="0" i="0" sz="2100" u="none" cap="none" strike="noStrike">
              <a:solidFill>
                <a:srgbClr val="000000"/>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Font typeface="Arial"/>
              <a:buChar char="●"/>
            </a:pPr>
            <a:r>
              <a:rPr b="0" i="0" lang="en-US" sz="2100" u="none" cap="none" strike="noStrike">
                <a:solidFill>
                  <a:srgbClr val="FF6D14"/>
                </a:solidFill>
                <a:latin typeface="Arial"/>
                <a:ea typeface="Arial"/>
                <a:cs typeface="Arial"/>
                <a:sym typeface="Arial"/>
              </a:rPr>
              <a:t>Review and refresh </a:t>
            </a:r>
            <a:r>
              <a:rPr b="0" i="0" lang="en-US" sz="2100" u="none" cap="none" strike="noStrike">
                <a:solidFill>
                  <a:schemeClr val="dk1"/>
                </a:solidFill>
                <a:latin typeface="Arial"/>
                <a:ea typeface="Arial"/>
                <a:cs typeface="Arial"/>
                <a:sym typeface="Arial"/>
              </a:rPr>
              <a:t>your communication materials and recruitment processes, and leverage regional and state resources where possible </a:t>
            </a:r>
            <a:endParaRPr b="0" i="0" sz="2100" u="none" cap="none" strike="noStrike">
              <a:solidFill>
                <a:schemeClr val="dk1"/>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Consider ways to receive feedback from families and </a:t>
            </a:r>
            <a:r>
              <a:rPr b="0" i="0" lang="en-US" sz="2100" u="none" cap="none" strike="noStrike">
                <a:solidFill>
                  <a:srgbClr val="FF6D14"/>
                </a:solidFill>
                <a:latin typeface="Arial"/>
                <a:ea typeface="Arial"/>
                <a:cs typeface="Arial"/>
                <a:sym typeface="Arial"/>
              </a:rPr>
              <a:t>elevate the learner voic</a:t>
            </a:r>
            <a:r>
              <a:rPr b="0" i="0" lang="en-US" sz="2100" u="none" cap="none" strike="noStrike">
                <a:solidFill>
                  <a:schemeClr val="accent2"/>
                </a:solidFill>
                <a:latin typeface="Arial"/>
                <a:ea typeface="Arial"/>
                <a:cs typeface="Arial"/>
                <a:sym typeface="Arial"/>
              </a:rPr>
              <a:t>e</a:t>
            </a:r>
            <a:r>
              <a:rPr b="0" i="0" lang="en-US" sz="2100" u="none" cap="none" strike="noStrike">
                <a:solidFill>
                  <a:schemeClr val="dk1"/>
                </a:solidFill>
                <a:latin typeface="Arial"/>
                <a:ea typeface="Arial"/>
                <a:cs typeface="Arial"/>
                <a:sym typeface="Arial"/>
              </a:rPr>
              <a:t> in your recruitment process </a:t>
            </a:r>
            <a:endParaRPr b="0" i="0" sz="2100" u="none" cap="none" strike="noStrike">
              <a:solidFill>
                <a:schemeClr val="dk1"/>
              </a:solidFill>
              <a:latin typeface="Arial"/>
              <a:ea typeface="Arial"/>
              <a:cs typeface="Arial"/>
              <a:sym typeface="Arial"/>
            </a:endParaRPr>
          </a:p>
          <a:p>
            <a:pPr indent="-361950" lvl="0" marL="457200" marR="0" rtl="0" algn="l">
              <a:lnSpc>
                <a:spcPct val="115000"/>
              </a:lnSpc>
              <a:spcBef>
                <a:spcPts val="1000"/>
              </a:spcBef>
              <a:spcAft>
                <a:spcPts val="0"/>
              </a:spcAft>
              <a:buClr>
                <a:schemeClr val="dk1"/>
              </a:buClr>
              <a:buSzPts val="2100"/>
              <a:buChar char="●"/>
            </a:pPr>
            <a:r>
              <a:rPr lang="en-US" sz="2100">
                <a:solidFill>
                  <a:schemeClr val="dk1"/>
                </a:solidFill>
              </a:rPr>
              <a:t>Create </a:t>
            </a:r>
            <a:r>
              <a:rPr lang="en-US" sz="2100">
                <a:solidFill>
                  <a:srgbClr val="FF6D14"/>
                </a:solidFill>
              </a:rPr>
              <a:t>recruitment communications strategy </a:t>
            </a:r>
            <a:endParaRPr sz="2100">
              <a:solidFill>
                <a:srgbClr val="FF6D14"/>
              </a:solidFill>
            </a:endParaRPr>
          </a:p>
          <a:p>
            <a:pPr indent="0" lvl="0" marL="0" marR="0" rtl="0" algn="l">
              <a:lnSpc>
                <a:spcPct val="115000"/>
              </a:lnSpc>
              <a:spcBef>
                <a:spcPts val="1200"/>
              </a:spcBef>
              <a:spcAft>
                <a:spcPts val="0"/>
              </a:spcAft>
              <a:buClr>
                <a:srgbClr val="000000"/>
              </a:buClr>
              <a:buSzPts val="2000"/>
              <a:buFont typeface="Arial"/>
              <a:buNone/>
            </a:pPr>
            <a:r>
              <a:t/>
            </a:r>
            <a:endParaRPr b="0" i="0" sz="2000" u="sng" cap="none" strike="noStrike">
              <a:solidFill>
                <a:schemeClr val="hlink"/>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55" name="Shape 455"/>
        <p:cNvGrpSpPr/>
        <p:nvPr/>
      </p:nvGrpSpPr>
      <p:grpSpPr>
        <a:xfrm>
          <a:off x="0" y="0"/>
          <a:ext cx="0" cy="0"/>
          <a:chOff x="0" y="0"/>
          <a:chExt cx="0" cy="0"/>
        </a:xfrm>
      </p:grpSpPr>
      <p:sp>
        <p:nvSpPr>
          <p:cNvPr id="456" name="Google Shape;456;g125edf3608f_0_16"/>
          <p:cNvSpPr txBox="1"/>
          <p:nvPr>
            <p:ph type="title"/>
          </p:nvPr>
        </p:nvSpPr>
        <p:spPr>
          <a:xfrm>
            <a:off x="840725" y="1290976"/>
            <a:ext cx="5647200" cy="9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a:t>Poll Question</a:t>
            </a:r>
            <a:endParaRPr/>
          </a:p>
          <a:p>
            <a:pPr indent="0" lvl="0" marL="0" marR="0" rtl="0" algn="ctr">
              <a:lnSpc>
                <a:spcPct val="100000"/>
              </a:lnSpc>
              <a:spcBef>
                <a:spcPts val="0"/>
              </a:spcBef>
              <a:spcAft>
                <a:spcPts val="0"/>
              </a:spcAft>
              <a:buClr>
                <a:schemeClr val="dk1"/>
              </a:buClr>
              <a:buSzPts val="1400"/>
              <a:buFont typeface="Arial"/>
              <a:buNone/>
            </a:pPr>
            <a:r>
              <a:t/>
            </a:r>
            <a:endParaRPr/>
          </a:p>
          <a:p>
            <a:pPr indent="0" lvl="0" marL="0" marR="0" rtl="0" algn="ctr">
              <a:lnSpc>
                <a:spcPct val="100000"/>
              </a:lnSpc>
              <a:spcBef>
                <a:spcPts val="0"/>
              </a:spcBef>
              <a:spcAft>
                <a:spcPts val="0"/>
              </a:spcAft>
              <a:buClr>
                <a:schemeClr val="dk1"/>
              </a:buClr>
              <a:buSzPts val="1400"/>
              <a:buFont typeface="Arial"/>
              <a:buNone/>
            </a:pPr>
            <a:r>
              <a:t/>
            </a:r>
            <a:endParaRPr/>
          </a:p>
        </p:txBody>
      </p:sp>
      <p:sp>
        <p:nvSpPr>
          <p:cNvPr id="457" name="Google Shape;457;g125edf3608f_0_16"/>
          <p:cNvSpPr txBox="1"/>
          <p:nvPr/>
        </p:nvSpPr>
        <p:spPr>
          <a:xfrm>
            <a:off x="499025" y="2297000"/>
            <a:ext cx="6330600" cy="15699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00000"/>
              </a:lnSpc>
              <a:spcBef>
                <a:spcPts val="0"/>
              </a:spcBef>
              <a:spcAft>
                <a:spcPts val="0"/>
              </a:spcAft>
              <a:buClr>
                <a:srgbClr val="000000"/>
              </a:buClr>
              <a:buSzPts val="3000"/>
              <a:buFont typeface="Arial"/>
              <a:buChar char="●"/>
            </a:pPr>
            <a:r>
              <a:rPr lang="en-US" sz="3000"/>
              <a:t>What messaging resource do you believe will be most useful to you in your work?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25edf3608f_0_26"/>
          <p:cNvSpPr txBox="1"/>
          <p:nvPr>
            <p:ph type="title"/>
          </p:nvPr>
        </p:nvSpPr>
        <p:spPr>
          <a:xfrm>
            <a:off x="435599" y="273675"/>
            <a:ext cx="8630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2 Minute Brainstorm- Next Steps</a:t>
            </a:r>
            <a:endParaRPr i="0" sz="4400" u="none" cap="none" strike="noStrike">
              <a:solidFill>
                <a:schemeClr val="dk1"/>
              </a:solidFill>
            </a:endParaRPr>
          </a:p>
        </p:txBody>
      </p:sp>
      <p:sp>
        <p:nvSpPr>
          <p:cNvPr id="463" name="Google Shape;463;g125edf3608f_0_26"/>
          <p:cNvSpPr txBox="1"/>
          <p:nvPr/>
        </p:nvSpPr>
        <p:spPr>
          <a:xfrm>
            <a:off x="0" y="2057400"/>
            <a:ext cx="9066300" cy="45252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Char char="●"/>
            </a:pPr>
            <a:r>
              <a:rPr lang="en-US" sz="2800">
                <a:solidFill>
                  <a:schemeClr val="dk1"/>
                </a:solidFill>
              </a:rPr>
              <a:t>What are your current recruitment materials, and what is one step that you can take to refresh those materials?</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What barriers exist for families to access information about CTE? What is one step you can take to remove those barriers? </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Who else in your school/district/community needs to know about these messages? How can you share the information with them?</a:t>
            </a:r>
            <a:endParaRPr sz="2800">
              <a:solidFill>
                <a:schemeClr val="dk1"/>
              </a:solidFill>
            </a:endParaRPr>
          </a:p>
          <a:p>
            <a:pPr indent="0" lvl="0" marL="0" marR="0" rtl="0" algn="l">
              <a:lnSpc>
                <a:spcPct val="115000"/>
              </a:lnSpc>
              <a:spcBef>
                <a:spcPts val="1200"/>
              </a:spcBef>
              <a:spcAft>
                <a:spcPts val="0"/>
              </a:spcAft>
              <a:buClr>
                <a:srgbClr val="000000"/>
              </a:buClr>
              <a:buSzPts val="2000"/>
              <a:buFont typeface="Arial"/>
              <a:buNone/>
            </a:pPr>
            <a:r>
              <a:t/>
            </a:r>
            <a:endParaRPr b="0" i="0" sz="2000" u="sng" cap="none" strike="noStrike">
              <a:solidFill>
                <a:schemeClr val="hlink"/>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6"/>
          <p:cNvSpPr txBox="1"/>
          <p:nvPr>
            <p:ph type="ctrTitle"/>
          </p:nvPr>
        </p:nvSpPr>
        <p:spPr>
          <a:xfrm>
            <a:off x="351750" y="2473675"/>
            <a:ext cx="8440500" cy="916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400"/>
              <a:buFont typeface="Arial"/>
              <a:buNone/>
            </a:pPr>
            <a:r>
              <a:rPr b="0" lang="en-US" sz="4000"/>
              <a:t>Thank you! </a:t>
            </a:r>
            <a:endParaRPr b="0" i="0" sz="4000" u="none" cap="none" strike="noStrike">
              <a:solidFill>
                <a:schemeClr val="dk1"/>
              </a:solidFill>
            </a:endParaRPr>
          </a:p>
        </p:txBody>
      </p:sp>
      <p:sp>
        <p:nvSpPr>
          <p:cNvPr id="470" name="Google Shape;470;p36"/>
          <p:cNvSpPr txBox="1"/>
          <p:nvPr>
            <p:ph idx="1" type="subTitle"/>
          </p:nvPr>
        </p:nvSpPr>
        <p:spPr>
          <a:xfrm>
            <a:off x="958650" y="4580150"/>
            <a:ext cx="7226700" cy="117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22222"/>
              </a:buClr>
              <a:buSzPts val="4400"/>
              <a:buFont typeface="Arial"/>
              <a:buNone/>
            </a:pPr>
            <a:r>
              <a:rPr b="0" lang="en-US" sz="2000">
                <a:solidFill>
                  <a:srgbClr val="000000"/>
                </a:solidFill>
                <a:latin typeface="Arial"/>
                <a:ea typeface="Arial"/>
                <a:cs typeface="Arial"/>
                <a:sym typeface="Arial"/>
              </a:rPr>
              <a:t>For questions or more information, please contact:  </a:t>
            </a:r>
            <a:endParaRPr b="0" sz="2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222222"/>
              </a:buClr>
              <a:buSzPts val="4400"/>
              <a:buFont typeface="Arial"/>
              <a:buNone/>
            </a:pPr>
            <a:r>
              <a:t/>
            </a:r>
            <a:endParaRPr b="0" sz="2000">
              <a:solidFill>
                <a:srgbClr val="000000"/>
              </a:solidFill>
              <a:latin typeface="Arial"/>
              <a:ea typeface="Arial"/>
              <a:cs typeface="Arial"/>
              <a:sym typeface="Arial"/>
            </a:endParaRPr>
          </a:p>
          <a:p>
            <a:pPr indent="0" lvl="0" marL="0" rtl="0" algn="ctr">
              <a:lnSpc>
                <a:spcPct val="90000"/>
              </a:lnSpc>
              <a:spcBef>
                <a:spcPts val="0"/>
              </a:spcBef>
              <a:spcAft>
                <a:spcPts val="0"/>
              </a:spcAft>
              <a:buClr>
                <a:srgbClr val="222222"/>
              </a:buClr>
              <a:buSzPts val="4400"/>
              <a:buFont typeface="Arial"/>
              <a:buNone/>
            </a:pPr>
            <a:r>
              <a:rPr b="0" lang="en-US" sz="2000">
                <a:solidFill>
                  <a:srgbClr val="000000"/>
                </a:solidFill>
                <a:latin typeface="Arial"/>
                <a:ea typeface="Arial"/>
                <a:cs typeface="Arial"/>
                <a:sym typeface="Arial"/>
              </a:rPr>
              <a:t>Stacy Whitehouse </a:t>
            </a:r>
            <a:endParaRPr b="0" sz="2000">
              <a:solidFill>
                <a:srgbClr val="000000"/>
              </a:solidFill>
              <a:latin typeface="Arial"/>
              <a:ea typeface="Arial"/>
              <a:cs typeface="Arial"/>
              <a:sym typeface="Arial"/>
            </a:endParaRPr>
          </a:p>
          <a:p>
            <a:pPr indent="0" lvl="0" marL="0" rtl="0" algn="ctr">
              <a:lnSpc>
                <a:spcPct val="90000"/>
              </a:lnSpc>
              <a:spcBef>
                <a:spcPts val="0"/>
              </a:spcBef>
              <a:spcAft>
                <a:spcPts val="0"/>
              </a:spcAft>
              <a:buClr>
                <a:srgbClr val="222222"/>
              </a:buClr>
              <a:buSzPts val="4400"/>
              <a:buFont typeface="Arial"/>
              <a:buNone/>
            </a:pPr>
            <a:r>
              <a:rPr b="0" lang="en-US" sz="2000" u="sng">
                <a:solidFill>
                  <a:schemeClr val="hlink"/>
                </a:solidFill>
                <a:latin typeface="Arial"/>
                <a:ea typeface="Arial"/>
                <a:cs typeface="Arial"/>
                <a:sym typeface="Arial"/>
                <a:hlinkClick r:id="rId3"/>
              </a:rPr>
              <a:t>swhitehouse@careertech.org</a:t>
            </a:r>
            <a:r>
              <a:rPr b="0" lang="en-US" sz="2000">
                <a:solidFill>
                  <a:srgbClr val="000000"/>
                </a:solidFill>
                <a:latin typeface="Arial"/>
                <a:ea typeface="Arial"/>
                <a:cs typeface="Arial"/>
                <a:sym typeface="Arial"/>
              </a:rPr>
              <a:t> </a:t>
            </a:r>
            <a:endParaRPr b="0" sz="20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7b125b8261_0_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Background </a:t>
            </a:r>
            <a:endParaRPr b="0" i="0" sz="4400" u="none" cap="none" strike="noStrike">
              <a:solidFill>
                <a:schemeClr val="dk1"/>
              </a:solidFill>
              <a:latin typeface="Arial"/>
              <a:ea typeface="Arial"/>
              <a:cs typeface="Arial"/>
              <a:sym typeface="Arial"/>
            </a:endParaRPr>
          </a:p>
        </p:txBody>
      </p:sp>
      <p:sp>
        <p:nvSpPr>
          <p:cNvPr id="186" name="Google Shape;186;g7b125b8261_0_0"/>
          <p:cNvSpPr txBox="1"/>
          <p:nvPr/>
        </p:nvSpPr>
        <p:spPr>
          <a:xfrm>
            <a:off x="214650" y="2144200"/>
            <a:ext cx="87147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500" u="none" cap="none" strike="noStrike">
                <a:solidFill>
                  <a:srgbClr val="000000"/>
                </a:solidFill>
                <a:latin typeface="Arial"/>
                <a:ea typeface="Arial"/>
                <a:cs typeface="Arial"/>
                <a:sym typeface="Arial"/>
              </a:rPr>
              <a:t>Partnership with Siemens Foundation to address stagnant recruitment into Career Technical Education (CTE) programs that are vital to a skilled workforce. </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500" u="none" cap="none" strike="noStrike">
                <a:solidFill>
                  <a:srgbClr val="FF6D14"/>
                </a:solidFill>
                <a:latin typeface="Arial"/>
                <a:ea typeface="Arial"/>
                <a:cs typeface="Arial"/>
                <a:sym typeface="Arial"/>
              </a:rPr>
              <a:t>Goals: </a:t>
            </a:r>
            <a:r>
              <a:rPr b="0" i="0" lang="en-US" sz="2500" u="none" cap="none" strike="noStrike">
                <a:solidFill>
                  <a:srgbClr val="000000"/>
                </a:solidFill>
                <a:latin typeface="Arial"/>
                <a:ea typeface="Arial"/>
                <a:cs typeface="Arial"/>
                <a:sym typeface="Arial"/>
              </a:rPr>
              <a:t>Develop effective, equitable recruitment practices that frame CTE as meeting the needs and goals of families and empower stakeholder to put research into action. </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500" u="none" cap="none" strike="noStrike">
                <a:solidFill>
                  <a:srgbClr val="FF6D14"/>
                </a:solidFill>
                <a:latin typeface="Arial"/>
                <a:ea typeface="Arial"/>
                <a:cs typeface="Arial"/>
                <a:sym typeface="Arial"/>
              </a:rPr>
              <a:t>2 rounds of research: </a:t>
            </a:r>
            <a:r>
              <a:rPr b="0" i="0" lang="en-US" sz="2500" u="none" cap="none" strike="noStrike">
                <a:solidFill>
                  <a:srgbClr val="000000"/>
                </a:solidFill>
                <a:latin typeface="Arial"/>
                <a:ea typeface="Arial"/>
                <a:cs typeface="Arial"/>
                <a:sym typeface="Arial"/>
              </a:rPr>
              <a:t>2017 and 2020</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b="0" i="0" lang="en-US" sz="4400" u="none" cap="none" strike="noStrike">
                <a:solidFill>
                  <a:schemeClr val="dk1"/>
                </a:solidFill>
                <a:latin typeface="Arial"/>
                <a:ea typeface="Arial"/>
                <a:cs typeface="Arial"/>
                <a:sym typeface="Arial"/>
              </a:rPr>
              <a:t>Content</a:t>
            </a:r>
            <a:endParaRPr b="0" i="0" sz="4400" u="none" cap="none" strike="noStrike">
              <a:solidFill>
                <a:schemeClr val="dk1"/>
              </a:solidFill>
              <a:latin typeface="Arial"/>
              <a:ea typeface="Arial"/>
              <a:cs typeface="Arial"/>
              <a:sym typeface="Arial"/>
            </a:endParaRPr>
          </a:p>
        </p:txBody>
      </p:sp>
      <p:sp>
        <p:nvSpPr>
          <p:cNvPr id="192" name="Google Shape;192;p4"/>
          <p:cNvSpPr/>
          <p:nvPr/>
        </p:nvSpPr>
        <p:spPr>
          <a:xfrm>
            <a:off x="0" y="5336900"/>
            <a:ext cx="9144000" cy="970200"/>
          </a:xfrm>
          <a:prstGeom prst="homePlate">
            <a:avLst>
              <a:gd fmla="val 50000" name="adj"/>
            </a:avLst>
          </a:prstGeom>
          <a:solidFill>
            <a:srgbClr val="1186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Focus on findings by race/ethnicity and income to identify equity barriers to CTE and message tailoring </a:t>
            </a:r>
            <a:endParaRPr b="0" i="0" sz="2400" u="none" cap="none" strike="noStrike">
              <a:solidFill>
                <a:srgbClr val="000000"/>
              </a:solidFill>
              <a:latin typeface="Arial"/>
              <a:ea typeface="Arial"/>
              <a:cs typeface="Arial"/>
              <a:sym typeface="Arial"/>
            </a:endParaRPr>
          </a:p>
        </p:txBody>
      </p:sp>
      <p:sp>
        <p:nvSpPr>
          <p:cNvPr id="193" name="Google Shape;193;p4"/>
          <p:cNvSpPr/>
          <p:nvPr/>
        </p:nvSpPr>
        <p:spPr>
          <a:xfrm>
            <a:off x="0" y="4245538"/>
            <a:ext cx="8781900" cy="970200"/>
          </a:xfrm>
          <a:prstGeom prst="homePlate">
            <a:avLst>
              <a:gd fmla="val 50000" name="adj"/>
            </a:avLst>
          </a:prstGeom>
          <a:solidFill>
            <a:srgbClr val="29ABE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Test timely messages on what is most compelling to families about CTE and who should communicate it </a:t>
            </a:r>
            <a:endParaRPr b="0" i="0" sz="2400" u="none" cap="none" strike="noStrike">
              <a:solidFill>
                <a:srgbClr val="000000"/>
              </a:solidFill>
              <a:latin typeface="Arial"/>
              <a:ea typeface="Arial"/>
              <a:cs typeface="Arial"/>
              <a:sym typeface="Arial"/>
            </a:endParaRPr>
          </a:p>
        </p:txBody>
      </p:sp>
      <p:sp>
        <p:nvSpPr>
          <p:cNvPr id="194" name="Google Shape;194;p4"/>
          <p:cNvSpPr/>
          <p:nvPr/>
        </p:nvSpPr>
        <p:spPr>
          <a:xfrm>
            <a:off x="0" y="3132063"/>
            <a:ext cx="7008900" cy="970200"/>
          </a:xfrm>
          <a:prstGeom prst="homePlate">
            <a:avLst>
              <a:gd fmla="val 50000" name="adj"/>
            </a:avLst>
          </a:prstGeom>
          <a:solidFill>
            <a:srgbClr val="FF6D1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Confirm what families want in their education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and satisfaction level in and outside of CTE </a:t>
            </a:r>
            <a:endParaRPr b="0" i="0" sz="2400" u="none" cap="none" strike="noStrike">
              <a:solidFill>
                <a:srgbClr val="000000"/>
              </a:solidFill>
              <a:latin typeface="Arial"/>
              <a:ea typeface="Arial"/>
              <a:cs typeface="Arial"/>
              <a:sym typeface="Arial"/>
            </a:endParaRPr>
          </a:p>
        </p:txBody>
      </p:sp>
      <p:sp>
        <p:nvSpPr>
          <p:cNvPr id="195" name="Google Shape;195;p4"/>
          <p:cNvSpPr/>
          <p:nvPr/>
        </p:nvSpPr>
        <p:spPr>
          <a:xfrm>
            <a:off x="0" y="2018575"/>
            <a:ext cx="7008900" cy="970200"/>
          </a:xfrm>
          <a:prstGeom prst="homePlate">
            <a:avLst>
              <a:gd fmla="val 50000" name="adj"/>
            </a:avLst>
          </a:prstGeom>
          <a:solidFill>
            <a:srgbClr val="7AB8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Test resilience of 2017 research findings in current environment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Advancing CTE Without Limits</a:t>
            </a:r>
            <a:endParaRPr b="0" i="0" sz="4400" u="none" cap="none" strike="noStrike">
              <a:solidFill>
                <a:schemeClr val="dk1"/>
              </a:solidFill>
              <a:latin typeface="Arial"/>
              <a:ea typeface="Arial"/>
              <a:cs typeface="Arial"/>
              <a:sym typeface="Arial"/>
            </a:endParaRPr>
          </a:p>
        </p:txBody>
      </p:sp>
      <p:pic>
        <p:nvPicPr>
          <p:cNvPr id="201" name="Google Shape;201;p5"/>
          <p:cNvPicPr preferRelativeResize="0"/>
          <p:nvPr/>
        </p:nvPicPr>
        <p:blipFill rotWithShape="1">
          <a:blip r:embed="rId3">
            <a:alphaModFix/>
          </a:blip>
          <a:srcRect b="0" l="0" r="0" t="0"/>
          <a:stretch/>
        </p:blipFill>
        <p:spPr>
          <a:xfrm>
            <a:off x="202575" y="2311475"/>
            <a:ext cx="4267574" cy="3577475"/>
          </a:xfrm>
          <a:prstGeom prst="rect">
            <a:avLst/>
          </a:prstGeom>
          <a:noFill/>
          <a:ln>
            <a:noFill/>
          </a:ln>
        </p:spPr>
      </p:pic>
      <p:sp>
        <p:nvSpPr>
          <p:cNvPr id="202" name="Google Shape;202;p5"/>
          <p:cNvSpPr txBox="1"/>
          <p:nvPr/>
        </p:nvSpPr>
        <p:spPr>
          <a:xfrm>
            <a:off x="4801025" y="2077900"/>
            <a:ext cx="40311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Principle 1</a:t>
            </a:r>
            <a:r>
              <a:rPr b="0" i="0" lang="en-US" sz="2000" u="none" cap="none" strike="noStrike">
                <a:solidFill>
                  <a:srgbClr val="000000"/>
                </a:solidFill>
                <a:latin typeface="Arial"/>
                <a:ea typeface="Arial"/>
                <a:cs typeface="Arial"/>
                <a:sym typeface="Arial"/>
              </a:rPr>
              <a:t>: Each learner engages in a cohesive, flexible and responsive career preparation ecosystem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Principle 2</a:t>
            </a:r>
            <a:r>
              <a:rPr b="0" i="0" lang="en-US" sz="2000" u="none" cap="none" strike="noStrike">
                <a:solidFill>
                  <a:srgbClr val="000000"/>
                </a:solidFill>
                <a:latin typeface="Arial"/>
                <a:ea typeface="Arial"/>
                <a:cs typeface="Arial"/>
                <a:sym typeface="Arial"/>
              </a:rPr>
              <a:t>: Each learner feels welcome in, is supported by and has the means to succeed in the career preparation ecosystem</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Principle 3</a:t>
            </a:r>
            <a:r>
              <a:rPr b="0" i="0" lang="en-US" sz="2000" u="none" cap="none" strike="noStrike">
                <a:solidFill>
                  <a:srgbClr val="000000"/>
                </a:solidFill>
                <a:latin typeface="Arial"/>
                <a:ea typeface="Arial"/>
                <a:cs typeface="Arial"/>
                <a:sym typeface="Arial"/>
              </a:rPr>
              <a:t>: Each learner skillfully navigates their own career journey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Research Methodology </a:t>
            </a:r>
            <a:endParaRPr b="0" i="0" sz="4400" u="none" cap="none" strike="noStrike">
              <a:solidFill>
                <a:schemeClr val="dk1"/>
              </a:solidFill>
              <a:latin typeface="Arial"/>
              <a:ea typeface="Arial"/>
              <a:cs typeface="Arial"/>
              <a:sym typeface="Arial"/>
            </a:endParaRPr>
          </a:p>
        </p:txBody>
      </p:sp>
      <p:sp>
        <p:nvSpPr>
          <p:cNvPr id="208" name="Google Shape;208;p6"/>
          <p:cNvSpPr txBox="1"/>
          <p:nvPr>
            <p:ph idx="1" type="body"/>
          </p:nvPr>
        </p:nvSpPr>
        <p:spPr>
          <a:xfrm>
            <a:off x="251200" y="1990175"/>
            <a:ext cx="8788500" cy="4186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SzPts val="2800"/>
              <a:buNone/>
            </a:pPr>
            <a:r>
              <a:rPr lang="en-US" sz="2500"/>
              <a:t>This research explored what middle and high school families are looking for in their education and what messages resonates with them about CTE.</a:t>
            </a:r>
            <a:endParaRPr sz="2500"/>
          </a:p>
          <a:p>
            <a:pPr indent="-209550" lvl="0" marL="228600" marR="0" rtl="0" algn="l">
              <a:lnSpc>
                <a:spcPct val="115000"/>
              </a:lnSpc>
              <a:spcBef>
                <a:spcPts val="0"/>
              </a:spcBef>
              <a:spcAft>
                <a:spcPts val="0"/>
              </a:spcAft>
              <a:buClr>
                <a:srgbClr val="FF6D14"/>
              </a:buClr>
              <a:buSzPts val="2500"/>
              <a:buFont typeface="Arial"/>
              <a:buChar char="•"/>
            </a:pPr>
            <a:r>
              <a:rPr b="1" lang="en-US" sz="2500" u="sng">
                <a:solidFill>
                  <a:srgbClr val="FF6D14"/>
                </a:solidFill>
              </a:rPr>
              <a:t>Prospective Families</a:t>
            </a:r>
            <a:r>
              <a:rPr b="1" lang="en-US" sz="2500">
                <a:solidFill>
                  <a:srgbClr val="FF6D14"/>
                </a:solidFill>
              </a:rPr>
              <a:t>:</a:t>
            </a:r>
            <a:r>
              <a:rPr lang="en-US" sz="2500">
                <a:solidFill>
                  <a:srgbClr val="FF6D14"/>
                </a:solidFill>
              </a:rPr>
              <a:t> </a:t>
            </a:r>
            <a:r>
              <a:rPr lang="en-US" sz="2500"/>
              <a:t>Learners and parents/guardians interested in but not currently participating in CTE </a:t>
            </a:r>
            <a:endParaRPr sz="2500"/>
          </a:p>
          <a:p>
            <a:pPr indent="-209550" lvl="0" marL="228600" marR="0" rtl="0" algn="l">
              <a:lnSpc>
                <a:spcPct val="115000"/>
              </a:lnSpc>
              <a:spcBef>
                <a:spcPts val="0"/>
              </a:spcBef>
              <a:spcAft>
                <a:spcPts val="0"/>
              </a:spcAft>
              <a:buClr>
                <a:schemeClr val="dk1"/>
              </a:buClr>
              <a:buSzPts val="2500"/>
              <a:buFont typeface="Arial"/>
              <a:buChar char="•"/>
            </a:pPr>
            <a:r>
              <a:rPr b="1" lang="en-US" sz="2500" u="sng">
                <a:solidFill>
                  <a:srgbClr val="009AA6"/>
                </a:solidFill>
              </a:rPr>
              <a:t>Current Families</a:t>
            </a:r>
            <a:r>
              <a:rPr b="1" lang="en-US" sz="2500">
                <a:solidFill>
                  <a:srgbClr val="009AA6"/>
                </a:solidFill>
              </a:rPr>
              <a:t>:</a:t>
            </a:r>
            <a:r>
              <a:rPr b="1" lang="en-US" sz="2500"/>
              <a:t> </a:t>
            </a:r>
            <a:r>
              <a:rPr lang="en-US" sz="2500"/>
              <a:t>Learners and parents/guardians who’s learner is participating in one or more classes in a CTE program of study </a:t>
            </a:r>
            <a:endParaRPr sz="2500"/>
          </a:p>
          <a:p>
            <a:pPr indent="-209550" lvl="0" marL="228600" marR="0" rtl="0" algn="l">
              <a:lnSpc>
                <a:spcPct val="115000"/>
              </a:lnSpc>
              <a:spcBef>
                <a:spcPts val="0"/>
              </a:spcBef>
              <a:spcAft>
                <a:spcPts val="0"/>
              </a:spcAft>
              <a:buSzPts val="2500"/>
              <a:buChar char="•"/>
            </a:pPr>
            <a:r>
              <a:rPr b="1" lang="en-US" sz="2500" u="sng">
                <a:solidFill>
                  <a:srgbClr val="FF6D14"/>
                </a:solidFill>
              </a:rPr>
              <a:t>Families</a:t>
            </a:r>
            <a:r>
              <a:rPr lang="en-US" sz="2500">
                <a:solidFill>
                  <a:srgbClr val="FF6D14"/>
                </a:solidFill>
              </a:rPr>
              <a:t>:</a:t>
            </a:r>
            <a:r>
              <a:rPr lang="en-US" sz="2500"/>
              <a:t> Encompasses findings from both learners and parents/guardians </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cxnSp>
        <p:nvCxnSpPr>
          <p:cNvPr id="213" name="Google Shape;213;p7"/>
          <p:cNvCxnSpPr>
            <a:stCxn id="214" idx="3"/>
          </p:cNvCxnSpPr>
          <p:nvPr/>
        </p:nvCxnSpPr>
        <p:spPr>
          <a:xfrm>
            <a:off x="2466925" y="2262675"/>
            <a:ext cx="655800" cy="1302600"/>
          </a:xfrm>
          <a:prstGeom prst="straightConnector1">
            <a:avLst/>
          </a:prstGeom>
          <a:noFill/>
          <a:ln cap="flat" cmpd="sng" w="38100">
            <a:solidFill>
              <a:srgbClr val="FF6D14"/>
            </a:solidFill>
            <a:prstDash val="solid"/>
            <a:round/>
            <a:headEnd len="sm" w="sm" type="none"/>
            <a:tailEnd len="sm" w="sm" type="none"/>
          </a:ln>
        </p:spPr>
      </p:cxnSp>
      <p:cxnSp>
        <p:nvCxnSpPr>
          <p:cNvPr id="215" name="Google Shape;215;p7"/>
          <p:cNvCxnSpPr>
            <a:stCxn id="216" idx="3"/>
          </p:cNvCxnSpPr>
          <p:nvPr/>
        </p:nvCxnSpPr>
        <p:spPr>
          <a:xfrm>
            <a:off x="6791925" y="2262663"/>
            <a:ext cx="437100" cy="718200"/>
          </a:xfrm>
          <a:prstGeom prst="straightConnector1">
            <a:avLst/>
          </a:prstGeom>
          <a:noFill/>
          <a:ln cap="flat" cmpd="sng" w="38100">
            <a:solidFill>
              <a:srgbClr val="7AB800"/>
            </a:solidFill>
            <a:prstDash val="solid"/>
            <a:round/>
            <a:headEnd len="sm" w="sm" type="none"/>
            <a:tailEnd len="sm" w="sm" type="none"/>
          </a:ln>
        </p:spPr>
      </p:cxnSp>
      <p:sp>
        <p:nvSpPr>
          <p:cNvPr id="217" name="Google Shape;217;p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a:t>Research Methodology </a:t>
            </a:r>
            <a:endParaRPr b="0" i="0" sz="4400" u="none" cap="none" strike="noStrike">
              <a:solidFill>
                <a:schemeClr val="dk1"/>
              </a:solidFill>
              <a:latin typeface="Arial"/>
              <a:ea typeface="Arial"/>
              <a:cs typeface="Arial"/>
              <a:sym typeface="Arial"/>
            </a:endParaRPr>
          </a:p>
        </p:txBody>
      </p:sp>
      <p:sp>
        <p:nvSpPr>
          <p:cNvPr id="218" name="Google Shape;218;p7"/>
          <p:cNvSpPr/>
          <p:nvPr/>
        </p:nvSpPr>
        <p:spPr>
          <a:xfrm>
            <a:off x="271225" y="3005025"/>
            <a:ext cx="3621600" cy="3307800"/>
          </a:xfrm>
          <a:prstGeom prst="roundRect">
            <a:avLst>
              <a:gd fmla="val 16667" name="adj"/>
            </a:avLst>
          </a:prstGeom>
          <a:solidFill>
            <a:srgbClr val="FFFFFF"/>
          </a:solidFill>
          <a:ln cap="flat" cmpd="sng" w="38100">
            <a:solidFill>
              <a:srgbClr val="FF6D1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10 Virtual Focus Groups </a:t>
            </a:r>
            <a:endParaRPr b="1" i="0" sz="20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2 </a:t>
            </a:r>
            <a:r>
              <a:rPr b="0" i="0" lang="en-US" sz="1800" u="none" cap="none" strike="noStrike">
                <a:solidFill>
                  <a:srgbClr val="1186C3"/>
                </a:solidFill>
                <a:latin typeface="Arial"/>
                <a:ea typeface="Arial"/>
                <a:cs typeface="Arial"/>
                <a:sym typeface="Arial"/>
              </a:rPr>
              <a:t>Current Learners</a:t>
            </a:r>
            <a:r>
              <a:rPr b="0" i="0" lang="en-US" sz="1800" u="none" cap="none" strike="noStrike">
                <a:solidFill>
                  <a:srgbClr val="000000"/>
                </a:solidFill>
                <a:latin typeface="Arial"/>
                <a:ea typeface="Arial"/>
                <a:cs typeface="Arial"/>
                <a:sym typeface="Arial"/>
              </a:rPr>
              <a:t> &amp; Parents/Guardians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8 </a:t>
            </a:r>
            <a:r>
              <a:rPr b="0" i="0" lang="en-US" sz="1800" u="none" cap="none" strike="noStrike">
                <a:solidFill>
                  <a:srgbClr val="FF6D14"/>
                </a:solidFill>
                <a:latin typeface="Arial"/>
                <a:ea typeface="Arial"/>
                <a:cs typeface="Arial"/>
                <a:sym typeface="Arial"/>
              </a:rPr>
              <a:t>Prospective Learners</a:t>
            </a:r>
            <a:r>
              <a:rPr b="0" i="0" lang="en-US" sz="1800" u="none" cap="none" strike="noStrike">
                <a:solidFill>
                  <a:srgbClr val="000000"/>
                </a:solidFill>
                <a:latin typeface="Arial"/>
                <a:ea typeface="Arial"/>
                <a:cs typeface="Arial"/>
                <a:sym typeface="Arial"/>
              </a:rPr>
              <a:t> &amp;  Parents/Guardians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1 Universal Prospective group, 7 disaggregated by income, race and ethnicity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sng" cap="none" strike="noStrike">
                <a:solidFill>
                  <a:schemeClr val="dk1"/>
                </a:solidFill>
                <a:latin typeface="Arial"/>
                <a:ea typeface="Arial"/>
                <a:cs typeface="Arial"/>
                <a:sym typeface="Arial"/>
              </a:rPr>
              <a:t>Oversample</a:t>
            </a:r>
            <a:r>
              <a:rPr b="0" i="0" lang="en-US" sz="1800" u="none" cap="none" strike="noStrike">
                <a:solidFill>
                  <a:schemeClr val="dk1"/>
                </a:solidFill>
                <a:latin typeface="Arial"/>
                <a:ea typeface="Arial"/>
                <a:cs typeface="Arial"/>
                <a:sym typeface="Arial"/>
              </a:rPr>
              <a:t> of Black, Latinx, and low-income families</a:t>
            </a:r>
            <a:endParaRPr b="0" i="0" sz="1800" u="none" cap="none" strike="noStrike">
              <a:solidFill>
                <a:srgbClr val="000000"/>
              </a:solidFill>
              <a:latin typeface="Arial"/>
              <a:ea typeface="Arial"/>
              <a:cs typeface="Arial"/>
              <a:sym typeface="Arial"/>
            </a:endParaRPr>
          </a:p>
        </p:txBody>
      </p:sp>
      <p:sp>
        <p:nvSpPr>
          <p:cNvPr id="219" name="Google Shape;219;p7"/>
          <p:cNvSpPr/>
          <p:nvPr/>
        </p:nvSpPr>
        <p:spPr>
          <a:xfrm>
            <a:off x="4391725" y="2980800"/>
            <a:ext cx="4534200" cy="3307800"/>
          </a:xfrm>
          <a:prstGeom prst="roundRect">
            <a:avLst>
              <a:gd fmla="val 16667" name="adj"/>
            </a:avLst>
          </a:prstGeom>
          <a:solidFill>
            <a:srgbClr val="FFFFFF"/>
          </a:solidFill>
          <a:ln cap="flat" cmpd="sng" w="38100">
            <a:solidFill>
              <a:srgbClr val="7AB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National Online Survey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AB800"/>
                </a:solidFill>
                <a:latin typeface="Arial"/>
                <a:ea typeface="Arial"/>
                <a:cs typeface="Arial"/>
                <a:sym typeface="Arial"/>
              </a:rPr>
              <a:t>1,098 parents/guardians </a:t>
            </a:r>
            <a:endParaRPr b="1" i="0" sz="1800" u="none" cap="none" strike="noStrike">
              <a:solidFill>
                <a:srgbClr val="7AB800"/>
              </a:solidFill>
              <a:latin typeface="Arial"/>
              <a:ea typeface="Arial"/>
              <a:cs typeface="Arial"/>
              <a:sym typeface="Arial"/>
            </a:endParaRPr>
          </a:p>
          <a:p>
            <a:pPr indent="-342900" lvl="0" marL="457200" marR="0" rtl="0" algn="l">
              <a:lnSpc>
                <a:spcPct val="100000"/>
              </a:lnSpc>
              <a:spcBef>
                <a:spcPts val="0"/>
              </a:spcBef>
              <a:spcAft>
                <a:spcPts val="0"/>
              </a:spcAft>
              <a:buClr>
                <a:srgbClr val="009AA6"/>
              </a:buClr>
              <a:buSzPts val="1800"/>
              <a:buFont typeface="Arial"/>
              <a:buChar char="●"/>
            </a:pPr>
            <a:r>
              <a:rPr b="1" i="0" lang="en-US" sz="1800" u="none" cap="none" strike="noStrike">
                <a:solidFill>
                  <a:srgbClr val="009AA6"/>
                </a:solidFill>
                <a:latin typeface="Arial"/>
                <a:ea typeface="Arial"/>
                <a:cs typeface="Arial"/>
                <a:sym typeface="Arial"/>
              </a:rPr>
              <a:t>255 Current adults </a:t>
            </a:r>
            <a:endParaRPr b="1" i="0" sz="1800" u="none" cap="none" strike="noStrike">
              <a:solidFill>
                <a:srgbClr val="009AA6"/>
              </a:solidFill>
              <a:latin typeface="Arial"/>
              <a:ea typeface="Arial"/>
              <a:cs typeface="Arial"/>
              <a:sym typeface="Arial"/>
            </a:endParaRPr>
          </a:p>
          <a:p>
            <a:pPr indent="-342900" lvl="0" marL="457200" marR="0" rtl="0" algn="l">
              <a:lnSpc>
                <a:spcPct val="100000"/>
              </a:lnSpc>
              <a:spcBef>
                <a:spcPts val="0"/>
              </a:spcBef>
              <a:spcAft>
                <a:spcPts val="0"/>
              </a:spcAft>
              <a:buClr>
                <a:srgbClr val="FF6D14"/>
              </a:buClr>
              <a:buSzPts val="1800"/>
              <a:buFont typeface="Arial"/>
              <a:buChar char="●"/>
            </a:pPr>
            <a:r>
              <a:rPr b="1" i="0" lang="en-US" sz="1800" u="none" cap="none" strike="noStrike">
                <a:solidFill>
                  <a:srgbClr val="FF6D14"/>
                </a:solidFill>
                <a:latin typeface="Arial"/>
                <a:ea typeface="Arial"/>
                <a:cs typeface="Arial"/>
                <a:sym typeface="Arial"/>
              </a:rPr>
              <a:t>843 Prospective adults </a:t>
            </a:r>
            <a:endParaRPr b="1" i="0" sz="1800" u="none" cap="none" strike="noStrike">
              <a:solidFill>
                <a:srgbClr val="FF6D1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AB800"/>
                </a:solidFill>
                <a:latin typeface="Arial"/>
                <a:ea typeface="Arial"/>
                <a:cs typeface="Arial"/>
                <a:sym typeface="Arial"/>
              </a:rPr>
              <a:t>1,058 learners </a:t>
            </a:r>
            <a:endParaRPr b="1" i="0" sz="1800" u="none" cap="none" strike="noStrike">
              <a:solidFill>
                <a:srgbClr val="7AB800"/>
              </a:solidFill>
              <a:latin typeface="Arial"/>
              <a:ea typeface="Arial"/>
              <a:cs typeface="Arial"/>
              <a:sym typeface="Arial"/>
            </a:endParaRPr>
          </a:p>
          <a:p>
            <a:pPr indent="-342900" lvl="0" marL="457200" marR="0" rtl="0" algn="l">
              <a:lnSpc>
                <a:spcPct val="100000"/>
              </a:lnSpc>
              <a:spcBef>
                <a:spcPts val="0"/>
              </a:spcBef>
              <a:spcAft>
                <a:spcPts val="0"/>
              </a:spcAft>
              <a:buClr>
                <a:srgbClr val="009AA6"/>
              </a:buClr>
              <a:buSzPts val="1800"/>
              <a:buFont typeface="Arial"/>
              <a:buChar char="●"/>
            </a:pPr>
            <a:r>
              <a:rPr b="1" i="0" lang="en-US" sz="1800" u="none" cap="none" strike="noStrike">
                <a:solidFill>
                  <a:srgbClr val="009AA6"/>
                </a:solidFill>
                <a:latin typeface="Arial"/>
                <a:ea typeface="Arial"/>
                <a:cs typeface="Arial"/>
                <a:sym typeface="Arial"/>
              </a:rPr>
              <a:t>256 current learners (9-12th) </a:t>
            </a:r>
            <a:endParaRPr b="1" i="0" sz="1800" u="none" cap="none" strike="noStrike">
              <a:solidFill>
                <a:srgbClr val="009AA6"/>
              </a:solidFill>
              <a:latin typeface="Arial"/>
              <a:ea typeface="Arial"/>
              <a:cs typeface="Arial"/>
              <a:sym typeface="Arial"/>
            </a:endParaRPr>
          </a:p>
          <a:p>
            <a:pPr indent="-342900" lvl="0" marL="457200" marR="0" rtl="0" algn="l">
              <a:lnSpc>
                <a:spcPct val="100000"/>
              </a:lnSpc>
              <a:spcBef>
                <a:spcPts val="0"/>
              </a:spcBef>
              <a:spcAft>
                <a:spcPts val="0"/>
              </a:spcAft>
              <a:buClr>
                <a:srgbClr val="FF6D14"/>
              </a:buClr>
              <a:buSzPts val="1800"/>
              <a:buFont typeface="Arial"/>
              <a:buChar char="●"/>
            </a:pPr>
            <a:r>
              <a:rPr b="1" i="0" lang="en-US" sz="1800" u="none" cap="none" strike="noStrike">
                <a:solidFill>
                  <a:srgbClr val="FF6D14"/>
                </a:solidFill>
                <a:latin typeface="Arial"/>
                <a:ea typeface="Arial"/>
                <a:cs typeface="Arial"/>
                <a:sym typeface="Arial"/>
              </a:rPr>
              <a:t>802 prospective learners (6-11th)</a:t>
            </a:r>
            <a:endParaRPr b="1" i="0" sz="1800" u="none" cap="none" strike="noStrike">
              <a:solidFill>
                <a:srgbClr val="FF6D1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Arial"/>
                <a:ea typeface="Arial"/>
                <a:cs typeface="Arial"/>
                <a:sym typeface="Arial"/>
              </a:rPr>
              <a:t>Oversample</a:t>
            </a:r>
            <a:r>
              <a:rPr b="0" i="0" lang="en-US" sz="1800" u="none" cap="none" strike="noStrike">
                <a:solidFill>
                  <a:srgbClr val="000000"/>
                </a:solidFill>
                <a:latin typeface="Arial"/>
                <a:ea typeface="Arial"/>
                <a:cs typeface="Arial"/>
                <a:sym typeface="Arial"/>
              </a:rPr>
              <a:t> of Black, Latinx, and low-income families </a:t>
            </a:r>
            <a:endParaRPr b="0" i="0" sz="1800" u="none" cap="none" strike="noStrike">
              <a:solidFill>
                <a:srgbClr val="000000"/>
              </a:solidFill>
              <a:latin typeface="Arial"/>
              <a:ea typeface="Arial"/>
              <a:cs typeface="Arial"/>
              <a:sym typeface="Arial"/>
            </a:endParaRPr>
          </a:p>
        </p:txBody>
      </p:sp>
      <p:sp>
        <p:nvSpPr>
          <p:cNvPr id="214" name="Google Shape;214;p7"/>
          <p:cNvSpPr/>
          <p:nvPr/>
        </p:nvSpPr>
        <p:spPr>
          <a:xfrm>
            <a:off x="271225" y="1982775"/>
            <a:ext cx="2195700" cy="559800"/>
          </a:xfrm>
          <a:prstGeom prst="roundRect">
            <a:avLst>
              <a:gd fmla="val 16667" name="adj"/>
            </a:avLst>
          </a:prstGeom>
          <a:solidFill>
            <a:srgbClr val="FF6D1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Arial"/>
                <a:ea typeface="Arial"/>
                <a:cs typeface="Arial"/>
                <a:sym typeface="Arial"/>
              </a:rPr>
              <a:t>Qualitative </a:t>
            </a:r>
            <a:endParaRPr b="1" i="0" sz="2500" u="none" cap="none" strike="noStrike">
              <a:solidFill>
                <a:srgbClr val="000000"/>
              </a:solidFill>
              <a:latin typeface="Arial"/>
              <a:ea typeface="Arial"/>
              <a:cs typeface="Arial"/>
              <a:sym typeface="Arial"/>
            </a:endParaRPr>
          </a:p>
        </p:txBody>
      </p:sp>
      <p:sp>
        <p:nvSpPr>
          <p:cNvPr id="216" name="Google Shape;216;p7"/>
          <p:cNvSpPr/>
          <p:nvPr/>
        </p:nvSpPr>
        <p:spPr>
          <a:xfrm>
            <a:off x="4596225" y="1982763"/>
            <a:ext cx="2195700" cy="559800"/>
          </a:xfrm>
          <a:prstGeom prst="roundRect">
            <a:avLst>
              <a:gd fmla="val 16667" name="adj"/>
            </a:avLst>
          </a:prstGeom>
          <a:solidFill>
            <a:srgbClr val="7AB800"/>
          </a:solidFill>
          <a:ln cap="flat" cmpd="sng" w="9525">
            <a:solidFill>
              <a:srgbClr val="7AB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Arial"/>
                <a:ea typeface="Arial"/>
                <a:cs typeface="Arial"/>
                <a:sym typeface="Arial"/>
              </a:rPr>
              <a:t>Quantitative</a:t>
            </a:r>
            <a:endParaRPr b="1" i="0" sz="25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Stacy Whitehouse</dc:creator>
</cp:coreProperties>
</file>