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40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D4D7"/>
    <a:srgbClr val="42AEB2"/>
    <a:srgbClr val="ED7E31"/>
    <a:srgbClr val="F1A16C"/>
    <a:srgbClr val="66BD54"/>
    <a:srgbClr val="B1DEA7"/>
    <a:srgbClr val="ED7D31"/>
    <a:srgbClr val="66BD53"/>
    <a:srgbClr val="F0904E"/>
    <a:srgbClr val="F09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283B3-195C-4065-99EE-C5350D8E51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1A403F-CD23-425A-9665-3C46ECE5C2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65EE1-F80F-4692-BE31-62971337C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86E32-025B-4F0B-A307-C4CDD4EE3A46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BDAE1-8C65-4554-97D5-11B93FC63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C52A0-0BB5-456C-B4CA-72608B43A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65DB-580E-46D8-8CEC-210E902C9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839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52A54-8A40-45E3-9D13-ADDD3A43B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28936-B59F-4CCB-809E-55B320274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B7343-28B4-4AFC-A965-D85B71454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86E32-025B-4F0B-A307-C4CDD4EE3A46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61FEE-BE16-49BC-B83B-90F99AFE9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7CAA5-9D86-4EE5-A960-963B857BB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65DB-580E-46D8-8CEC-210E902C9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763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AEA4F5-E569-4484-BC75-FCDE82B9F1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CF11D9-5DD7-42E0-9CEE-6C1AC07FF0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FED35-852E-43C2-92C0-1ED255FFE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86E32-025B-4F0B-A307-C4CDD4EE3A46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C2084-8E69-44F7-BCF9-AFCD857E1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F9F4D-0F56-434B-B2E7-EBFD21FF5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65DB-580E-46D8-8CEC-210E902C9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408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4C9EA-D8F8-4303-8B0A-54BED2874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2612-C7F0-4DC1-94B1-8C93E8F3F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F9525-80AE-4306-896C-81DED60AE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86E32-025B-4F0B-A307-C4CDD4EE3A46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EA2CD-5273-4E34-B0F5-0F3B00F2A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399EC2-F56E-4A9C-A40A-96568CAE5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65DB-580E-46D8-8CEC-210E902C9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801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B2CC0-F3BE-40B6-91A3-90BFCB71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6DA541-1AE3-4EB6-93CD-252B62B79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2A31F-B4CA-4D37-A56C-466D82C0F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86E32-025B-4F0B-A307-C4CDD4EE3A46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DB7DB-A8B9-4191-8471-3A0DE8FA3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3783E-F34E-45FA-972E-1D43FEEA2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65DB-580E-46D8-8CEC-210E902C9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72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9BF60-74BF-4289-B088-7F6B117DE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25A88-2539-4E82-A321-ADE59B112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B33D7A-F18F-40B0-AF7D-D4E89AD480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369CCE-5CDE-4FE0-98A8-C5E7DD3AF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86E32-025B-4F0B-A307-C4CDD4EE3A46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BD4D33-519C-428A-8113-8C6A9E04D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9CCB0C-0133-4D6B-B44D-70BA0EA19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65DB-580E-46D8-8CEC-210E902C9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60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F14C-189A-42FA-BEA8-0DA623184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164490-6D5A-4234-8A43-F11D5C608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130138-2D8D-49CA-B35E-B9060DA64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0D8186-5B85-4FD4-97DD-171F4C0650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4A1627-B294-4BA7-956E-4161F086BA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C971DA-FDAD-4054-AE7C-5DDFE8C21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86E32-025B-4F0B-A307-C4CDD4EE3A46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C8724D-E38E-416C-A1D4-ABE318BB1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E7E725-36AE-4DA4-AAD8-3CEB3E516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65DB-580E-46D8-8CEC-210E902C9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74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95BA7-7050-49D9-9B1A-9F910F87C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9303EB-601C-4C1B-909F-5E5B67191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86E32-025B-4F0B-A307-C4CDD4EE3A46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9D33B5-983B-4E27-B210-F99377561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164B97-0FD8-4550-9821-489BA973F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65DB-580E-46D8-8CEC-210E902C9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2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FEC509-29AF-4AD3-B16E-4FC741915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86E32-025B-4F0B-A307-C4CDD4EE3A46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9FB10B-B4D3-4FF8-ACA4-0070509C0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D882DC-D75D-4984-94C4-A00E62E92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65DB-580E-46D8-8CEC-210E902C9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054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0AF47-664B-4834-96CC-77BB87331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55148-C4F9-4873-AC69-DFFF8CFCC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B9633-A963-484C-9C83-C4CA0BFE5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5AA1A-78E8-4277-BE18-75A06A5DE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86E32-025B-4F0B-A307-C4CDD4EE3A46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13F88-2FE1-4FF5-9581-823E7CE97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F68F2-2D8C-4049-AAAD-177417F16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65DB-580E-46D8-8CEC-210E902C9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7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E224D-C743-4557-A4B4-9207E6E28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3AB242-3BAE-4200-BCEE-47CE87C598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1DF9C-E454-4649-B97F-CAC4384EFE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348C50-D7EA-4B4A-9820-230826251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86E32-025B-4F0B-A307-C4CDD4EE3A46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E25CBB-DB38-4518-98BC-A0D324BD9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B2BFDD-0D72-45D4-A493-BD2444E83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65DB-580E-46D8-8CEC-210E902C9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2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FD3B0F-C751-413A-8A9D-F12810A24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F28319-B92E-4030-94C5-3FC15D8DA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155F2-882C-4B76-A58C-2D530AFFB3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86E32-025B-4F0B-A307-C4CDD4EE3A46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60F83-B62A-4D53-BF2A-ED19D056C3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A3621-24D7-4408-9D41-55EB424BC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865DB-580E-46D8-8CEC-210E902C9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36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oe.mass.edu/ccte/ccr/myca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E9D6A47F-FCD1-4299-B026-1538B3E1F7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785" y="-356327"/>
            <a:ext cx="7662430" cy="766243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5575AA6-0967-485A-A2B6-C91238B8917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3" t="7466" r="3052" b="56"/>
          <a:stretch/>
        </p:blipFill>
        <p:spPr>
          <a:xfrm>
            <a:off x="9026611" y="226659"/>
            <a:ext cx="2871645" cy="95756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6CF4359-9E36-488E-A051-33469FB66E25}"/>
              </a:ext>
            </a:extLst>
          </p:cNvPr>
          <p:cNvSpPr txBox="1"/>
          <p:nvPr/>
        </p:nvSpPr>
        <p:spPr>
          <a:xfrm>
            <a:off x="6083751" y="1893311"/>
            <a:ext cx="2169320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2641" indent="-172641" defTabSz="685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College, career and academic planning (</a:t>
            </a:r>
            <a:r>
              <a:rPr lang="en-US" sz="105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MyCAP</a:t>
            </a:r>
            <a:r>
              <a: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pPr marL="172641" indent="-172641" defTabSz="685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 readiness workshops</a:t>
            </a:r>
          </a:p>
          <a:p>
            <a:pPr marL="172641" indent="-172641" defTabSz="685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Career panels</a:t>
            </a:r>
          </a:p>
          <a:p>
            <a:pPr defTabSz="685800">
              <a:spcAft>
                <a:spcPts val="600"/>
              </a:spcAft>
            </a:pPr>
            <a:endParaRPr lang="en-US" sz="105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71B34D6-BFA3-4E3B-9B48-41B5662DEBAB}"/>
              </a:ext>
            </a:extLst>
          </p:cNvPr>
          <p:cNvSpPr txBox="1"/>
          <p:nvPr/>
        </p:nvSpPr>
        <p:spPr>
          <a:xfrm>
            <a:off x="4858674" y="4283445"/>
            <a:ext cx="2398604" cy="1731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3160" lvl="1" indent="-170260" defTabSz="685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Job shadowing</a:t>
            </a:r>
          </a:p>
          <a:p>
            <a:pPr marL="513160" lvl="1" indent="-170260" defTabSz="685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Company tours</a:t>
            </a:r>
          </a:p>
          <a:p>
            <a:pPr marL="513160" lvl="1" indent="-170260" defTabSz="685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Mentoring</a:t>
            </a:r>
          </a:p>
          <a:p>
            <a:pPr marL="513160" lvl="1" indent="-170260" defTabSz="685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Networking</a:t>
            </a:r>
          </a:p>
          <a:p>
            <a:pPr marL="513160" lvl="1" indent="-170260" defTabSz="685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Projects/ design sprints</a:t>
            </a:r>
          </a:p>
          <a:p>
            <a:pPr marL="513160" lvl="1" indent="-170260" defTabSz="685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Embedded courses</a:t>
            </a:r>
          </a:p>
          <a:p>
            <a:pPr marL="214313" indent="-214313" defTabSz="6858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5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F9BFD06-1CEE-4E76-A4AC-090476D48C58}"/>
              </a:ext>
            </a:extLst>
          </p:cNvPr>
          <p:cNvSpPr txBox="1"/>
          <p:nvPr/>
        </p:nvSpPr>
        <p:spPr>
          <a:xfrm>
            <a:off x="3621348" y="1658612"/>
            <a:ext cx="24746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defTabSz="685800">
              <a:spcAft>
                <a:spcPts val="600"/>
              </a:spcAft>
            </a:pPr>
            <a:endParaRPr lang="en-US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13160" lvl="1" indent="-170260" defTabSz="685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Internships</a:t>
            </a:r>
          </a:p>
          <a:p>
            <a:pPr marL="513160" lvl="1" indent="-170260" defTabSz="685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Cooperative education</a:t>
            </a:r>
          </a:p>
          <a:p>
            <a:pPr marL="513160" lvl="1" indent="-170260" defTabSz="685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Apprenticeships</a:t>
            </a:r>
          </a:p>
          <a:p>
            <a:pPr marL="513160" lvl="1" indent="-170260" defTabSz="685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CTE capstones and simulated work experiences</a:t>
            </a:r>
          </a:p>
          <a:p>
            <a:pPr marL="513160" lvl="1" indent="-170260" defTabSz="685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Clinical experiences</a:t>
            </a:r>
          </a:p>
          <a:p>
            <a:pPr marL="513160" lvl="1" indent="-170260" defTabSz="685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School-year and summer employment</a:t>
            </a:r>
          </a:p>
          <a:p>
            <a:pPr marL="342900" lvl="1" defTabSz="685800">
              <a:spcAft>
                <a:spcPts val="600"/>
              </a:spcAft>
            </a:pPr>
            <a:endParaRPr lang="en-US" sz="105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14313" indent="-214313" defTabSz="6858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5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6AF329E-5E1E-467E-8217-2A089FC1D5C0}"/>
              </a:ext>
            </a:extLst>
          </p:cNvPr>
          <p:cNvSpPr txBox="1"/>
          <p:nvPr/>
        </p:nvSpPr>
        <p:spPr>
          <a:xfrm>
            <a:off x="6067332" y="1599845"/>
            <a:ext cx="2403487" cy="311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425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Career Awareness</a:t>
            </a:r>
            <a:endParaRPr lang="en-US" sz="1425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A6637BF-6F2E-4E3A-8DBC-D9774164AF8B}"/>
              </a:ext>
            </a:extLst>
          </p:cNvPr>
          <p:cNvSpPr txBox="1"/>
          <p:nvPr/>
        </p:nvSpPr>
        <p:spPr>
          <a:xfrm>
            <a:off x="4181888" y="1599845"/>
            <a:ext cx="2026238" cy="311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425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Career Immersion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CB23A8E-BC10-4F78-AB9B-EFD8880291FD}"/>
              </a:ext>
            </a:extLst>
          </p:cNvPr>
          <p:cNvSpPr txBox="1"/>
          <p:nvPr/>
        </p:nvSpPr>
        <p:spPr>
          <a:xfrm>
            <a:off x="5134101" y="3960300"/>
            <a:ext cx="2040434" cy="311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425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Career Exploration</a:t>
            </a:r>
            <a:endParaRPr lang="en-US" sz="1425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8ECE28A-4280-4939-9CD0-2DD80ECFCCE0}"/>
              </a:ext>
            </a:extLst>
          </p:cNvPr>
          <p:cNvSpPr/>
          <p:nvPr/>
        </p:nvSpPr>
        <p:spPr>
          <a:xfrm>
            <a:off x="172892" y="1006336"/>
            <a:ext cx="2895280" cy="1810265"/>
          </a:xfrm>
          <a:prstGeom prst="roundRect">
            <a:avLst/>
          </a:prstGeom>
          <a:solidFill>
            <a:srgbClr val="B1DEA7"/>
          </a:solidFill>
          <a:ln w="57150">
            <a:solidFill>
              <a:srgbClr val="66BD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B1DEA7"/>
              </a:highlight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CC73C9E-68BF-49AF-8619-054B5ABBCE10}"/>
              </a:ext>
            </a:extLst>
          </p:cNvPr>
          <p:cNvSpPr txBox="1"/>
          <p:nvPr/>
        </p:nvSpPr>
        <p:spPr>
          <a:xfrm>
            <a:off x="344841" y="1104459"/>
            <a:ext cx="2564721" cy="140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spcAft>
                <a:spcPts val="600"/>
              </a:spcAft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Work-Based Learning: </a:t>
            </a:r>
            <a:r>
              <a: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Workplace experiences designed to help students gain work experience, build employability &amp; technical skills, and explore career options. These experiences are for four or more weeks and often a full semester or summer. They are paid, for credit, or both. 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66FEAE9F-21CB-40AB-8690-3B9B27FFF08A}"/>
              </a:ext>
            </a:extLst>
          </p:cNvPr>
          <p:cNvSpPr/>
          <p:nvPr/>
        </p:nvSpPr>
        <p:spPr>
          <a:xfrm>
            <a:off x="8470819" y="5463006"/>
            <a:ext cx="2100649" cy="1103364"/>
          </a:xfrm>
          <a:prstGeom prst="roundRect">
            <a:avLst/>
          </a:prstGeom>
          <a:solidFill>
            <a:srgbClr val="90D4D7"/>
          </a:solidFill>
          <a:ln w="57150">
            <a:solidFill>
              <a:srgbClr val="42AE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4D9647-9B1D-47D0-A6FF-B3A1782A23B7}"/>
              </a:ext>
            </a:extLst>
          </p:cNvPr>
          <p:cNvSpPr txBox="1"/>
          <p:nvPr/>
        </p:nvSpPr>
        <p:spPr>
          <a:xfrm>
            <a:off x="8615250" y="5610731"/>
            <a:ext cx="1952588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Workplace Exposure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</a:p>
          <a:p>
            <a:pPr defTabSz="685800"/>
            <a:endParaRPr lang="en-US" sz="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defTabSz="685800"/>
            <a:r>
              <a: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Connect students with the workplace for career exploration activities.</a:t>
            </a:r>
            <a:endParaRPr lang="en-US" sz="9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A6E6D99-8904-4CAE-8EBE-DDAAA78AF60F}"/>
              </a:ext>
            </a:extLst>
          </p:cNvPr>
          <p:cNvSpPr/>
          <p:nvPr/>
        </p:nvSpPr>
        <p:spPr>
          <a:xfrm>
            <a:off x="9243672" y="1810265"/>
            <a:ext cx="2474652" cy="1408670"/>
          </a:xfrm>
          <a:prstGeom prst="roundRect">
            <a:avLst/>
          </a:prstGeom>
          <a:solidFill>
            <a:srgbClr val="F1A16C"/>
          </a:solidFill>
          <a:ln w="57150">
            <a:solidFill>
              <a:srgbClr val="ED7E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91C9ED-5966-4CD6-9C5F-F8E440B6FB11}"/>
              </a:ext>
            </a:extLst>
          </p:cNvPr>
          <p:cNvSpPr txBox="1"/>
          <p:nvPr/>
        </p:nvSpPr>
        <p:spPr>
          <a:xfrm>
            <a:off x="9394936" y="1911845"/>
            <a:ext cx="2323388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Preparation:</a:t>
            </a:r>
          </a:p>
          <a:p>
            <a:pPr defTabSz="685800"/>
            <a:endParaRPr lang="en-US" sz="3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defTabSz="685800"/>
            <a:r>
              <a: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Engage students in college and career planning and in work readiness activities that prepare them for career exploration and work-based learning.</a:t>
            </a:r>
          </a:p>
        </p:txBody>
      </p:sp>
    </p:spTree>
    <p:extLst>
      <p:ext uri="{BB962C8B-B14F-4D97-AF65-F5344CB8AC3E}">
        <p14:creationId xmlns:p14="http://schemas.microsoft.com/office/powerpoint/2010/main" val="4186197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C5B00DDA8F4A4C8976A85794445FF0" ma:contentTypeVersion="13" ma:contentTypeDescription="Create a new document." ma:contentTypeScope="" ma:versionID="360a60c4c757e960348bf82e20105d6d">
  <xsd:schema xmlns:xsd="http://www.w3.org/2001/XMLSchema" xmlns:xs="http://www.w3.org/2001/XMLSchema" xmlns:p="http://schemas.microsoft.com/office/2006/metadata/properties" xmlns:ns3="c6861ff8-5771-4dce-b2dd-071ffa523107" xmlns:ns4="67b3d329-8ac2-4fcd-a433-a666a6ae6c1d" targetNamespace="http://schemas.microsoft.com/office/2006/metadata/properties" ma:root="true" ma:fieldsID="5859fe2433048fadf17d7158f9afbc17" ns3:_="" ns4:_="">
    <xsd:import namespace="c6861ff8-5771-4dce-b2dd-071ffa523107"/>
    <xsd:import namespace="67b3d329-8ac2-4fcd-a433-a666a6ae6c1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861ff8-5771-4dce-b2dd-071ffa5231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b3d329-8ac2-4fcd-a433-a666a6ae6c1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669419-5651-4889-8CDB-1A70E282A42D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c6861ff8-5771-4dce-b2dd-071ffa523107"/>
    <ds:schemaRef ds:uri="http://schemas.microsoft.com/office/2006/metadata/properties"/>
    <ds:schemaRef ds:uri="http://www.w3.org/XML/1998/namespace"/>
    <ds:schemaRef ds:uri="67b3d329-8ac2-4fcd-a433-a666a6ae6c1d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7E1F9B3-4B5B-423A-9023-884BC2566D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861ff8-5771-4dce-b2dd-071ffa523107"/>
    <ds:schemaRef ds:uri="67b3d329-8ac2-4fcd-a433-a666a6ae6c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432AC91-C1A2-41A7-88B5-BDAF798F58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2775</TotalTime>
  <Words>135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Chase Richardson</dc:creator>
  <cp:lastModifiedBy>Joseph McLaughlin</cp:lastModifiedBy>
  <cp:revision>27</cp:revision>
  <dcterms:created xsi:type="dcterms:W3CDTF">2021-02-10T19:27:26Z</dcterms:created>
  <dcterms:modified xsi:type="dcterms:W3CDTF">2021-05-13T16:20:11Z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0x010100D3C5B00DDA8F4A4C8976A85794445FF0</vt:lpwstr>
  </property>
</Properties>
</file>