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  <p:sldMasterId id="2147483668" r:id="rId2"/>
    <p:sldMasterId id="2147483744" r:id="rId3"/>
  </p:sldMasterIdLst>
  <p:notesMasterIdLst>
    <p:notesMasterId r:id="rId29"/>
  </p:notesMasterIdLst>
  <p:handoutMasterIdLst>
    <p:handoutMasterId r:id="rId30"/>
  </p:handoutMasterIdLst>
  <p:sldIdLst>
    <p:sldId id="257" r:id="rId4"/>
    <p:sldId id="260" r:id="rId5"/>
    <p:sldId id="306" r:id="rId6"/>
    <p:sldId id="258" r:id="rId7"/>
    <p:sldId id="303" r:id="rId8"/>
    <p:sldId id="282" r:id="rId9"/>
    <p:sldId id="267" r:id="rId10"/>
    <p:sldId id="304" r:id="rId11"/>
    <p:sldId id="296" r:id="rId12"/>
    <p:sldId id="264" r:id="rId13"/>
    <p:sldId id="311" r:id="rId14"/>
    <p:sldId id="300" r:id="rId15"/>
    <p:sldId id="283" r:id="rId16"/>
    <p:sldId id="278" r:id="rId17"/>
    <p:sldId id="307" r:id="rId18"/>
    <p:sldId id="308" r:id="rId19"/>
    <p:sldId id="297" r:id="rId20"/>
    <p:sldId id="299" r:id="rId21"/>
    <p:sldId id="274" r:id="rId22"/>
    <p:sldId id="309" r:id="rId23"/>
    <p:sldId id="301" r:id="rId24"/>
    <p:sldId id="279" r:id="rId25"/>
    <p:sldId id="302" r:id="rId26"/>
    <p:sldId id="310" r:id="rId27"/>
    <p:sldId id="29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" initials="K" lastIdx="17" clrIdx="0">
    <p:extLst>
      <p:ext uri="{19B8F6BF-5375-455C-9EA6-DF929625EA0E}">
        <p15:presenceInfo xmlns:p15="http://schemas.microsoft.com/office/powerpoint/2012/main" userId="Kate" providerId="None"/>
      </p:ext>
    </p:extLst>
  </p:cmAuthor>
  <p:cmAuthor id="2" name="Emily Sanders" initials="ES" lastIdx="8" clrIdx="1">
    <p:extLst>
      <p:ext uri="{19B8F6BF-5375-455C-9EA6-DF929625EA0E}">
        <p15:presenceInfo xmlns:p15="http://schemas.microsoft.com/office/powerpoint/2012/main" userId="S-1-5-21-194700110-1145482655-1315275271-2800" providerId="AD"/>
      </p:ext>
    </p:extLst>
  </p:cmAuthor>
  <p:cmAuthor id="3" name="stacia Qtipton" initials="sQ" lastIdx="16" clrIdx="2">
    <p:extLst>
      <p:ext uri="{19B8F6BF-5375-455C-9EA6-DF929625EA0E}">
        <p15:presenceInfo xmlns:p15="http://schemas.microsoft.com/office/powerpoint/2012/main" userId="f4fff79cf1ae26dd" providerId="Windows Live"/>
      </p:ext>
    </p:extLst>
  </p:cmAuthor>
  <p:cmAuthor id="4" name="Pam Loeb" initials="PL" lastIdx="4" clrIdx="3">
    <p:extLst>
      <p:ext uri="{19B8F6BF-5375-455C-9EA6-DF929625EA0E}">
        <p15:presenceInfo xmlns:p15="http://schemas.microsoft.com/office/powerpoint/2012/main" userId="S-1-5-21-194700110-1145482655-1315275271-1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A6"/>
    <a:srgbClr val="FF6D14"/>
    <a:srgbClr val="7AB800"/>
    <a:srgbClr val="A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5" autoAdjust="0"/>
    <p:restoredTop sz="83607" autoAdjust="0"/>
  </p:normalViewPr>
  <p:slideViewPr>
    <p:cSldViewPr snapToGrid="0">
      <p:cViewPr varScale="1">
        <p:scale>
          <a:sx n="58" d="100"/>
          <a:sy n="58" d="100"/>
        </p:scale>
        <p:origin x="9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0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76139137465285"/>
          <c:y val="3.8343400420103139E-2"/>
          <c:w val="0.48141204632325379"/>
          <c:h val="0.82751178778231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Prospective</c:v>
                </c:pt>
              </c:strCache>
            </c:strRef>
          </c:tx>
          <c:spPr>
            <a:solidFill>
              <a:srgbClr val="7AB8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Opportunities to explore different careers of interest</c:v>
                </c:pt>
                <c:pt idx="1">
                  <c:v>Quality of classes</c:v>
                </c:pt>
                <c:pt idx="2">
                  <c:v>Opportunities to earn college credit</c:v>
                </c:pt>
                <c:pt idx="3">
                  <c:v>Ability to learn real-world skills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</c:v>
                </c:pt>
                <c:pt idx="1">
                  <c:v>0.25</c:v>
                </c:pt>
                <c:pt idx="2">
                  <c:v>0.24</c:v>
                </c:pt>
                <c:pt idx="3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D8-4435-905F-F210BAC56F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rgbClr val="FF6D1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Opportunities to explore different careers of interest</c:v>
                </c:pt>
                <c:pt idx="1">
                  <c:v>Quality of classes</c:v>
                </c:pt>
                <c:pt idx="2">
                  <c:v>Opportunities to earn college credit</c:v>
                </c:pt>
                <c:pt idx="3">
                  <c:v>Ability to learn real-world skills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0.46</c:v>
                </c:pt>
                <c:pt idx="1">
                  <c:v>0.47</c:v>
                </c:pt>
                <c:pt idx="2">
                  <c:v>0.49</c:v>
                </c:pt>
                <c:pt idx="3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D8-4435-905F-F210BAC56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472888"/>
        <c:axId val="410656832"/>
      </c:barChart>
      <c:catAx>
        <c:axId val="411472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neva"/>
                <a:ea typeface="+mn-ea"/>
                <a:cs typeface="+mn-cs"/>
              </a:defRPr>
            </a:pPr>
            <a:endParaRPr lang="en-US"/>
          </a:p>
        </c:txPr>
        <c:crossAx val="410656832"/>
        <c:crosses val="autoZero"/>
        <c:auto val="1"/>
        <c:lblAlgn val="ctr"/>
        <c:lblOffset val="100"/>
        <c:noMultiLvlLbl val="0"/>
      </c:catAx>
      <c:valAx>
        <c:axId val="4106568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11472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504860430614395"/>
          <c:y val="0.93000643077346012"/>
          <c:w val="0.37250734961132487"/>
          <c:h val="6.3759155261452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neva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Geneva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eneva"/>
                <a:ea typeface="+mn-ea"/>
                <a:cs typeface="+mn-cs"/>
              </a:defRPr>
            </a:pPr>
            <a:r>
              <a:rPr lang="en-US" sz="1600" b="1" dirty="0"/>
              <a:t>What Are Your/Your Child's Highest Post-High School Plans?</a:t>
            </a:r>
          </a:p>
        </c:rich>
      </c:tx>
      <c:layout>
        <c:manualLayout>
          <c:xMode val="edge"/>
          <c:yMode val="edge"/>
          <c:x val="0.17671021138670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neva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156274298396157"/>
          <c:y val="0.12340017064846416"/>
          <c:w val="0.73837967774178404"/>
          <c:h val="0.582438691919645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school or less</c:v>
                </c:pt>
              </c:strCache>
            </c:strRef>
          </c:tx>
          <c:spPr>
            <a:solidFill>
              <a:srgbClr val="009A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Prospective Students</c:v>
                </c:pt>
                <c:pt idx="1">
                  <c:v>Prospective Parents</c:v>
                </c:pt>
                <c:pt idx="2">
                  <c:v>CTE Students</c:v>
                </c:pt>
                <c:pt idx="3">
                  <c:v>CTE Parents 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Certification</c:v>
                </c:pt>
              </c:strCache>
            </c:strRef>
          </c:tx>
          <c:spPr>
            <a:solidFill>
              <a:srgbClr val="7AB8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Prospective Students</c:v>
                </c:pt>
                <c:pt idx="1">
                  <c:v>Prospective Parents</c:v>
                </c:pt>
                <c:pt idx="2">
                  <c:v>CTE Students</c:v>
                </c:pt>
                <c:pt idx="3">
                  <c:v>CTE Parents 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0.05</c:v>
                </c:pt>
                <c:pt idx="1">
                  <c:v>0.05</c:v>
                </c:pt>
                <c:pt idx="2">
                  <c:v>0.09</c:v>
                </c:pt>
                <c:pt idx="3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 College/Associate's Degree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Prospective Students</c:v>
                </c:pt>
                <c:pt idx="1">
                  <c:v>Prospective Parents</c:v>
                </c:pt>
                <c:pt idx="2">
                  <c:v>CTE Students</c:v>
                </c:pt>
                <c:pt idx="3">
                  <c:v>CTE Parents 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0.13</c:v>
                </c:pt>
                <c:pt idx="1">
                  <c:v>0.17</c:v>
                </c:pt>
                <c:pt idx="2">
                  <c:v>0.18</c:v>
                </c:pt>
                <c:pt idx="3">
                  <c:v>0.19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Bachelor's Degree or Higher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Prospective Students</c:v>
                </c:pt>
                <c:pt idx="1">
                  <c:v>Prospective Parents</c:v>
                </c:pt>
                <c:pt idx="2">
                  <c:v>CTE Students</c:v>
                </c:pt>
                <c:pt idx="3">
                  <c:v>CTE Parents  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0.64</c:v>
                </c:pt>
                <c:pt idx="1">
                  <c:v>0.61</c:v>
                </c:pt>
                <c:pt idx="2">
                  <c:v>0.62</c:v>
                </c:pt>
                <c:pt idx="3">
                  <c:v>0.61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Workforce or Military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4.3501903208265358E-3"/>
                  <c:y val="-3.92156862745098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Prospective Students</c:v>
                </c:pt>
                <c:pt idx="1">
                  <c:v>Prospective Parents</c:v>
                </c:pt>
                <c:pt idx="2">
                  <c:v>CTE Students</c:v>
                </c:pt>
                <c:pt idx="3">
                  <c:v>CTE Parents  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0.06</c:v>
                </c:pt>
                <c:pt idx="1">
                  <c:v>0.03</c:v>
                </c:pt>
                <c:pt idx="2">
                  <c:v>0.04</c:v>
                </c:pt>
                <c:pt idx="3">
                  <c:v>0.02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rgbClr val="FF6D1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6101112675776989E-2"/>
                  <c:y val="2.44200244200239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387909319899244E-2"/>
                      <c:h val="7.824175824175824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Prospective Students</c:v>
                </c:pt>
                <c:pt idx="1">
                  <c:v>Prospective Parents</c:v>
                </c:pt>
                <c:pt idx="2">
                  <c:v>CTE Students</c:v>
                </c:pt>
                <c:pt idx="3">
                  <c:v>CTE Parents  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0.08</c:v>
                </c:pt>
                <c:pt idx="1">
                  <c:v>0.09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413239648"/>
        <c:axId val="413236120"/>
      </c:barChart>
      <c:catAx>
        <c:axId val="41323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neva"/>
                <a:ea typeface="+mn-ea"/>
                <a:cs typeface="+mn-cs"/>
              </a:defRPr>
            </a:pPr>
            <a:endParaRPr lang="en-US"/>
          </a:p>
        </c:txPr>
        <c:crossAx val="413236120"/>
        <c:crosses val="autoZero"/>
        <c:auto val="1"/>
        <c:lblAlgn val="ctr"/>
        <c:lblOffset val="100"/>
        <c:noMultiLvlLbl val="0"/>
      </c:catAx>
      <c:valAx>
        <c:axId val="41323612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41323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562552731386273E-2"/>
          <c:y val="0.80211081036745413"/>
          <c:w val="0.8230167149076798"/>
          <c:h val="0.19788911001509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neva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solidFill>
        <a:srgbClr val="009AA6"/>
      </a:solidFill>
      <a:round/>
    </a:ln>
    <a:effectLst/>
  </c:spPr>
  <c:txPr>
    <a:bodyPr/>
    <a:lstStyle/>
    <a:p>
      <a:pPr>
        <a:defRPr sz="1200">
          <a:latin typeface="Geneva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632419565057408"/>
          <c:y val="4.8952694200448003E-2"/>
          <c:w val="0.49485786407044707"/>
          <c:h val="0.869067515769069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Trust Completely</c:v>
                </c:pt>
              </c:strCache>
            </c:strRef>
          </c:tx>
          <c:spPr>
            <a:solidFill>
              <a:srgbClr val="7AB8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7AB8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Superintendent</c:v>
                </c:pt>
                <c:pt idx="1">
                  <c:v>State Department of Education</c:v>
                </c:pt>
                <c:pt idx="2">
                  <c:v>Principal </c:v>
                </c:pt>
                <c:pt idx="3">
                  <c:v>College/university reps</c:v>
                </c:pt>
                <c:pt idx="4">
                  <c:v>CTE students or alumni </c:v>
                </c:pt>
                <c:pt idx="5">
                  <c:v>Teacher(s) </c:v>
                </c:pt>
                <c:pt idx="6">
                  <c:v>Guidance counselor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0.18</c:v>
                </c:pt>
                <c:pt idx="1">
                  <c:v>0.22</c:v>
                </c:pt>
                <c:pt idx="2">
                  <c:v>0.270588</c:v>
                </c:pt>
                <c:pt idx="3">
                  <c:v>0.28921600000000003</c:v>
                </c:pt>
                <c:pt idx="4">
                  <c:v>0.32058799999999998</c:v>
                </c:pt>
                <c:pt idx="5">
                  <c:v>0.33039200000000002</c:v>
                </c:pt>
                <c:pt idx="6">
                  <c:v>0.38039200000000001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F3-457C-B996-FEAAC35A68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Trust Somewhat</c:v>
                </c:pt>
              </c:strCache>
            </c:strRef>
          </c:tx>
          <c:spPr>
            <a:solidFill>
              <a:srgbClr val="009AA6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Superintendent</c:v>
                </c:pt>
                <c:pt idx="1">
                  <c:v>State Department of Education</c:v>
                </c:pt>
                <c:pt idx="2">
                  <c:v>Principal </c:v>
                </c:pt>
                <c:pt idx="3">
                  <c:v>College/university reps</c:v>
                </c:pt>
                <c:pt idx="4">
                  <c:v>CTE students or alumni </c:v>
                </c:pt>
                <c:pt idx="5">
                  <c:v>Teacher(s) </c:v>
                </c:pt>
                <c:pt idx="6">
                  <c:v>Guidance counselor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0.4</c:v>
                </c:pt>
                <c:pt idx="1">
                  <c:v>0.38</c:v>
                </c:pt>
                <c:pt idx="2">
                  <c:v>0.44215699999999997</c:v>
                </c:pt>
                <c:pt idx="3">
                  <c:v>0.45392200000000005</c:v>
                </c:pt>
                <c:pt idx="4">
                  <c:v>0.44902000000000003</c:v>
                </c:pt>
                <c:pt idx="5">
                  <c:v>0.48235300000000003</c:v>
                </c:pt>
                <c:pt idx="6">
                  <c:v>0.44803899999999997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F3-457C-B996-FEAAC35A68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neva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Superintendent</c:v>
                </c:pt>
                <c:pt idx="1">
                  <c:v>State Department of Education</c:v>
                </c:pt>
                <c:pt idx="2">
                  <c:v>Principal </c:v>
                </c:pt>
                <c:pt idx="3">
                  <c:v>College/university reps</c:v>
                </c:pt>
                <c:pt idx="4">
                  <c:v>CTE students or alumni </c:v>
                </c:pt>
                <c:pt idx="5">
                  <c:v>Teacher(s) </c:v>
                </c:pt>
                <c:pt idx="6">
                  <c:v>Guidance counselor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0.57999999999999996</c:v>
                </c:pt>
                <c:pt idx="1">
                  <c:v>0.59</c:v>
                </c:pt>
                <c:pt idx="2">
                  <c:v>0.71274500000000007</c:v>
                </c:pt>
                <c:pt idx="3">
                  <c:v>0.74313699999999994</c:v>
                </c:pt>
                <c:pt idx="4">
                  <c:v>0.76960800000000007</c:v>
                </c:pt>
                <c:pt idx="5">
                  <c:v>0.81274500000000005</c:v>
                </c:pt>
                <c:pt idx="6">
                  <c:v>0.82843100000000003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F3-457C-B996-FEAAC35A6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3233768"/>
        <c:axId val="299962336"/>
      </c:barChart>
      <c:catAx>
        <c:axId val="413233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neva"/>
                <a:ea typeface="+mn-ea"/>
                <a:cs typeface="+mn-cs"/>
              </a:defRPr>
            </a:pPr>
            <a:endParaRPr lang="en-US"/>
          </a:p>
        </c:txPr>
        <c:crossAx val="299962336"/>
        <c:crosses val="autoZero"/>
        <c:auto val="1"/>
        <c:lblAlgn val="ctr"/>
        <c:lblOffset val="100"/>
        <c:noMultiLvlLbl val="0"/>
      </c:catAx>
      <c:valAx>
        <c:axId val="2999623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1323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1053547068300596"/>
          <c:y val="0.91052456006211246"/>
          <c:w val="0.59952629934694346"/>
          <c:h val="6.76051814720187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neva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Geneva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85025-6882-4A50-AAD0-72BD5517C5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F6DBF0-2696-4CD8-8AE0-1D841E85AB68}">
      <dgm:prSet phldrT="[Text]"/>
      <dgm:spPr>
        <a:solidFill>
          <a:srgbClr val="009AA6"/>
        </a:solidFill>
      </dgm:spPr>
      <dgm:t>
        <a:bodyPr/>
        <a:lstStyle/>
        <a:p>
          <a:pPr>
            <a:buSzPct val="105000"/>
          </a:pPr>
          <a:r>
            <a:rPr lang="en-US" dirty="0">
              <a:latin typeface="Geneva"/>
            </a:rPr>
            <a:t>Explore what middle &amp; high school parents and students know and think about CTE</a:t>
          </a:r>
        </a:p>
      </dgm:t>
    </dgm:pt>
    <dgm:pt modelId="{E6848902-4754-4EB8-93D6-EE1B5933BB32}" type="parTrans" cxnId="{ED69D730-33F0-46B0-9F35-C4461356331F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040E23B6-7FC6-4E93-BC1D-F41F7337C965}" type="sibTrans" cxnId="{ED69D730-33F0-46B0-9F35-C4461356331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>
            <a:latin typeface="Geneva"/>
          </a:endParaRPr>
        </a:p>
      </dgm:t>
    </dgm:pt>
    <dgm:pt modelId="{0F1E8A7E-67BB-40F5-B2AA-1ADDEF58694B}">
      <dgm:prSet/>
      <dgm:spPr>
        <a:solidFill>
          <a:srgbClr val="FF6D14"/>
        </a:solidFill>
      </dgm:spPr>
      <dgm:t>
        <a:bodyPr/>
        <a:lstStyle/>
        <a:p>
          <a:r>
            <a:rPr lang="en-US" dirty="0">
              <a:latin typeface="Geneva"/>
            </a:rPr>
            <a:t>Determine which messages are most compelling to consider a CTE program and which are not</a:t>
          </a:r>
        </a:p>
      </dgm:t>
    </dgm:pt>
    <dgm:pt modelId="{6A4B19EA-24BC-4311-84FD-3A4602D81A9A}" type="parTrans" cxnId="{8F200807-884C-477E-8A2C-8C3471D97D86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EED994DA-0BEC-4935-95AE-213454AF80A9}" type="sibTrans" cxnId="{8F200807-884C-477E-8A2C-8C3471D97D86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6DB551D3-F378-48E3-B71A-4D7C797C5B68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latin typeface="Geneva"/>
            </a:rPr>
            <a:t>Identify trusted decision-makers and effective communication channels for CTE</a:t>
          </a:r>
        </a:p>
      </dgm:t>
    </dgm:pt>
    <dgm:pt modelId="{632313E2-FAE7-4670-96F7-097578441CB1}" type="parTrans" cxnId="{34BC520D-2A60-4760-8788-F6F3736290A0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D77DCA57-2A25-4058-A874-E723EC2D941F}" type="sibTrans" cxnId="{34BC520D-2A60-4760-8788-F6F3736290A0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A2858E2B-5B55-431F-AA25-82DF89192E8B}">
      <dgm:prSet phldrT="[Text]"/>
      <dgm:spPr>
        <a:solidFill>
          <a:srgbClr val="7AB800"/>
        </a:solidFill>
      </dgm:spPr>
      <dgm:t>
        <a:bodyPr/>
        <a:lstStyle/>
        <a:p>
          <a:pPr>
            <a:buSzPct val="105000"/>
          </a:pPr>
          <a:r>
            <a:rPr lang="en-US" dirty="0">
              <a:latin typeface="Geneva"/>
            </a:rPr>
            <a:t>Understand motivators and barriers to enrolling in a CTE program</a:t>
          </a:r>
        </a:p>
      </dgm:t>
    </dgm:pt>
    <dgm:pt modelId="{6ACA7781-F407-4014-B77A-7565B2D332EA}" type="parTrans" cxnId="{CE1D2017-3D8F-472E-A7A9-A3A4DF366277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C05AA76C-A9B5-4FFD-B2D3-9C71502577BC}" type="sibTrans" cxnId="{CE1D2017-3D8F-472E-A7A9-A3A4DF366277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498EC132-5AC0-455B-B95D-19E4BCC7159B}" type="pres">
      <dgm:prSet presAssocID="{BA885025-6882-4A50-AAD0-72BD5517C5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5F4DA8A-E5FE-43D1-BC72-FFF20FF64F33}" type="pres">
      <dgm:prSet presAssocID="{BA885025-6882-4A50-AAD0-72BD5517C567}" presName="Name1" presStyleCnt="0"/>
      <dgm:spPr/>
    </dgm:pt>
    <dgm:pt modelId="{ACCDFEBE-09C9-4B1E-8AE0-E1D14FB8DBD7}" type="pres">
      <dgm:prSet presAssocID="{BA885025-6882-4A50-AAD0-72BD5517C567}" presName="cycle" presStyleCnt="0"/>
      <dgm:spPr/>
    </dgm:pt>
    <dgm:pt modelId="{DB99222B-A0F2-497B-B158-55DB1BC2276D}" type="pres">
      <dgm:prSet presAssocID="{BA885025-6882-4A50-AAD0-72BD5517C567}" presName="srcNode" presStyleLbl="node1" presStyleIdx="0" presStyleCnt="4"/>
      <dgm:spPr/>
    </dgm:pt>
    <dgm:pt modelId="{6F0D6620-45A0-4525-ADEE-9B70ED508AAA}" type="pres">
      <dgm:prSet presAssocID="{BA885025-6882-4A50-AAD0-72BD5517C567}" presName="conn" presStyleLbl="parChTrans1D2" presStyleIdx="0" presStyleCnt="1"/>
      <dgm:spPr/>
      <dgm:t>
        <a:bodyPr/>
        <a:lstStyle/>
        <a:p>
          <a:endParaRPr lang="en-US"/>
        </a:p>
      </dgm:t>
    </dgm:pt>
    <dgm:pt modelId="{76CBC269-612A-4ADB-B251-A411175810EC}" type="pres">
      <dgm:prSet presAssocID="{BA885025-6882-4A50-AAD0-72BD5517C567}" presName="extraNode" presStyleLbl="node1" presStyleIdx="0" presStyleCnt="4"/>
      <dgm:spPr/>
    </dgm:pt>
    <dgm:pt modelId="{2329A692-438C-49CB-A674-37A4307492F9}" type="pres">
      <dgm:prSet presAssocID="{BA885025-6882-4A50-AAD0-72BD5517C567}" presName="dstNode" presStyleLbl="node1" presStyleIdx="0" presStyleCnt="4"/>
      <dgm:spPr/>
    </dgm:pt>
    <dgm:pt modelId="{5F122208-B32D-47EE-ADDB-65399FD9686E}" type="pres">
      <dgm:prSet presAssocID="{67F6DBF0-2696-4CD8-8AE0-1D841E85AB6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15903-9943-445D-820B-1BFEE4BA9188}" type="pres">
      <dgm:prSet presAssocID="{67F6DBF0-2696-4CD8-8AE0-1D841E85AB68}" presName="accent_1" presStyleCnt="0"/>
      <dgm:spPr/>
    </dgm:pt>
    <dgm:pt modelId="{FBAD0A8D-3655-42BD-AA3F-EE79C036E394}" type="pres">
      <dgm:prSet presAssocID="{67F6DBF0-2696-4CD8-8AE0-1D841E85AB68}" presName="accentRepeatNode" presStyleLbl="solidFgAcc1" presStyleIdx="0" presStyleCnt="4"/>
      <dgm:spPr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E04B7BA2-FE36-4FFA-9434-EC17577BC0FF}" type="pres">
      <dgm:prSet presAssocID="{A2858E2B-5B55-431F-AA25-82DF89192E8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12F74-E5F5-414C-B6D6-D595837C6389}" type="pres">
      <dgm:prSet presAssocID="{A2858E2B-5B55-431F-AA25-82DF89192E8B}" presName="accent_2" presStyleCnt="0"/>
      <dgm:spPr/>
    </dgm:pt>
    <dgm:pt modelId="{930FEFFF-5A7E-4234-817C-37037BE734F6}" type="pres">
      <dgm:prSet presAssocID="{A2858E2B-5B55-431F-AA25-82DF89192E8B}" presName="accentRepeatNode" presStyleLbl="solidFgAcc1" presStyleIdx="1" presStyleCnt="4"/>
      <dgm:spPr/>
    </dgm:pt>
    <dgm:pt modelId="{699851B2-69ED-49DB-969B-C455707D5981}" type="pres">
      <dgm:prSet presAssocID="{0F1E8A7E-67BB-40F5-B2AA-1ADDEF58694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4EBE2-DD33-430A-8B28-5DECF3111B36}" type="pres">
      <dgm:prSet presAssocID="{0F1E8A7E-67BB-40F5-B2AA-1ADDEF58694B}" presName="accent_3" presStyleCnt="0"/>
      <dgm:spPr/>
    </dgm:pt>
    <dgm:pt modelId="{B6C380D8-CF4B-451D-BD2D-BC6865B3149D}" type="pres">
      <dgm:prSet presAssocID="{0F1E8A7E-67BB-40F5-B2AA-1ADDEF58694B}" presName="accentRepeatNode" presStyleLbl="solidFgAcc1" presStyleIdx="2" presStyleCnt="4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6C98B0A4-94F3-4494-B378-F59A0E6144AF}" type="pres">
      <dgm:prSet presAssocID="{6DB551D3-F378-48E3-B71A-4D7C797C5B6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69430-98CD-42BD-B017-D23005F10A5C}" type="pres">
      <dgm:prSet presAssocID="{6DB551D3-F378-48E3-B71A-4D7C797C5B68}" presName="accent_4" presStyleCnt="0"/>
      <dgm:spPr/>
    </dgm:pt>
    <dgm:pt modelId="{52582286-A5FD-485B-94EF-9D317C2F2DA5}" type="pres">
      <dgm:prSet presAssocID="{6DB551D3-F378-48E3-B71A-4D7C797C5B68}" presName="accentRepeatNode" presStyleLbl="solidFgAcc1" presStyleIdx="3" presStyleCnt="4"/>
      <dgm:spPr>
        <a:ln>
          <a:solidFill>
            <a:schemeClr val="bg2">
              <a:lumMod val="7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</dgm:ptLst>
  <dgm:cxnLst>
    <dgm:cxn modelId="{3E7F2E1B-540D-4F30-9CE6-BF4DB09F7598}" type="presOf" srcId="{67F6DBF0-2696-4CD8-8AE0-1D841E85AB68}" destId="{5F122208-B32D-47EE-ADDB-65399FD9686E}" srcOrd="0" destOrd="0" presId="urn:microsoft.com/office/officeart/2008/layout/VerticalCurvedList"/>
    <dgm:cxn modelId="{ED69D730-33F0-46B0-9F35-C4461356331F}" srcId="{BA885025-6882-4A50-AAD0-72BD5517C567}" destId="{67F6DBF0-2696-4CD8-8AE0-1D841E85AB68}" srcOrd="0" destOrd="0" parTransId="{E6848902-4754-4EB8-93D6-EE1B5933BB32}" sibTransId="{040E23B6-7FC6-4E93-BC1D-F41F7337C965}"/>
    <dgm:cxn modelId="{BFCBB241-C981-40F9-8C5C-4F43DBFD680B}" type="presOf" srcId="{040E23B6-7FC6-4E93-BC1D-F41F7337C965}" destId="{6F0D6620-45A0-4525-ADEE-9B70ED508AAA}" srcOrd="0" destOrd="0" presId="urn:microsoft.com/office/officeart/2008/layout/VerticalCurvedList"/>
    <dgm:cxn modelId="{E9CD0CF8-D4B2-40E3-8F6E-6B743DBAC967}" type="presOf" srcId="{BA885025-6882-4A50-AAD0-72BD5517C567}" destId="{498EC132-5AC0-455B-B95D-19E4BCC7159B}" srcOrd="0" destOrd="0" presId="urn:microsoft.com/office/officeart/2008/layout/VerticalCurvedList"/>
    <dgm:cxn modelId="{34BC520D-2A60-4760-8788-F6F3736290A0}" srcId="{BA885025-6882-4A50-AAD0-72BD5517C567}" destId="{6DB551D3-F378-48E3-B71A-4D7C797C5B68}" srcOrd="3" destOrd="0" parTransId="{632313E2-FAE7-4670-96F7-097578441CB1}" sibTransId="{D77DCA57-2A25-4058-A874-E723EC2D941F}"/>
    <dgm:cxn modelId="{77D52FC4-9C87-41A9-85A0-D57159DD1339}" type="presOf" srcId="{A2858E2B-5B55-431F-AA25-82DF89192E8B}" destId="{E04B7BA2-FE36-4FFA-9434-EC17577BC0FF}" srcOrd="0" destOrd="0" presId="urn:microsoft.com/office/officeart/2008/layout/VerticalCurvedList"/>
    <dgm:cxn modelId="{8F200807-884C-477E-8A2C-8C3471D97D86}" srcId="{BA885025-6882-4A50-AAD0-72BD5517C567}" destId="{0F1E8A7E-67BB-40F5-B2AA-1ADDEF58694B}" srcOrd="2" destOrd="0" parTransId="{6A4B19EA-24BC-4311-84FD-3A4602D81A9A}" sibTransId="{EED994DA-0BEC-4935-95AE-213454AF80A9}"/>
    <dgm:cxn modelId="{CE1D2017-3D8F-472E-A7A9-A3A4DF366277}" srcId="{BA885025-6882-4A50-AAD0-72BD5517C567}" destId="{A2858E2B-5B55-431F-AA25-82DF89192E8B}" srcOrd="1" destOrd="0" parTransId="{6ACA7781-F407-4014-B77A-7565B2D332EA}" sibTransId="{C05AA76C-A9B5-4FFD-B2D3-9C71502577BC}"/>
    <dgm:cxn modelId="{AC3A1A19-A820-488A-BF03-A6FED020001C}" type="presOf" srcId="{6DB551D3-F378-48E3-B71A-4D7C797C5B68}" destId="{6C98B0A4-94F3-4494-B378-F59A0E6144AF}" srcOrd="0" destOrd="0" presId="urn:microsoft.com/office/officeart/2008/layout/VerticalCurvedList"/>
    <dgm:cxn modelId="{82486F2E-5624-472F-9D3E-F4BB4D4A32C3}" type="presOf" srcId="{0F1E8A7E-67BB-40F5-B2AA-1ADDEF58694B}" destId="{699851B2-69ED-49DB-969B-C455707D5981}" srcOrd="0" destOrd="0" presId="urn:microsoft.com/office/officeart/2008/layout/VerticalCurvedList"/>
    <dgm:cxn modelId="{C509280A-95DE-48CB-9D4D-7651A3D33831}" type="presParOf" srcId="{498EC132-5AC0-455B-B95D-19E4BCC7159B}" destId="{C5F4DA8A-E5FE-43D1-BC72-FFF20FF64F33}" srcOrd="0" destOrd="0" presId="urn:microsoft.com/office/officeart/2008/layout/VerticalCurvedList"/>
    <dgm:cxn modelId="{65D37EE6-54A0-461F-83A8-FF80B5CE49D7}" type="presParOf" srcId="{C5F4DA8A-E5FE-43D1-BC72-FFF20FF64F33}" destId="{ACCDFEBE-09C9-4B1E-8AE0-E1D14FB8DBD7}" srcOrd="0" destOrd="0" presId="urn:microsoft.com/office/officeart/2008/layout/VerticalCurvedList"/>
    <dgm:cxn modelId="{CCF14B37-1D5E-4A41-A626-FD80E259ADB6}" type="presParOf" srcId="{ACCDFEBE-09C9-4B1E-8AE0-E1D14FB8DBD7}" destId="{DB99222B-A0F2-497B-B158-55DB1BC2276D}" srcOrd="0" destOrd="0" presId="urn:microsoft.com/office/officeart/2008/layout/VerticalCurvedList"/>
    <dgm:cxn modelId="{D00C993D-5A72-4084-9B72-31D33047591F}" type="presParOf" srcId="{ACCDFEBE-09C9-4B1E-8AE0-E1D14FB8DBD7}" destId="{6F0D6620-45A0-4525-ADEE-9B70ED508AAA}" srcOrd="1" destOrd="0" presId="urn:microsoft.com/office/officeart/2008/layout/VerticalCurvedList"/>
    <dgm:cxn modelId="{A326CD24-5945-40F4-96E2-E782F02C15F6}" type="presParOf" srcId="{ACCDFEBE-09C9-4B1E-8AE0-E1D14FB8DBD7}" destId="{76CBC269-612A-4ADB-B251-A411175810EC}" srcOrd="2" destOrd="0" presId="urn:microsoft.com/office/officeart/2008/layout/VerticalCurvedList"/>
    <dgm:cxn modelId="{BBD6B42A-4E59-4D52-BD27-B32175494C4F}" type="presParOf" srcId="{ACCDFEBE-09C9-4B1E-8AE0-E1D14FB8DBD7}" destId="{2329A692-438C-49CB-A674-37A4307492F9}" srcOrd="3" destOrd="0" presId="urn:microsoft.com/office/officeart/2008/layout/VerticalCurvedList"/>
    <dgm:cxn modelId="{28B2FE29-EB50-402E-81EF-840420B47C61}" type="presParOf" srcId="{C5F4DA8A-E5FE-43D1-BC72-FFF20FF64F33}" destId="{5F122208-B32D-47EE-ADDB-65399FD9686E}" srcOrd="1" destOrd="0" presId="urn:microsoft.com/office/officeart/2008/layout/VerticalCurvedList"/>
    <dgm:cxn modelId="{781A244D-A354-4F92-B842-299BEFE81B20}" type="presParOf" srcId="{C5F4DA8A-E5FE-43D1-BC72-FFF20FF64F33}" destId="{C7315903-9943-445D-820B-1BFEE4BA9188}" srcOrd="2" destOrd="0" presId="urn:microsoft.com/office/officeart/2008/layout/VerticalCurvedList"/>
    <dgm:cxn modelId="{4C339A9F-45E8-4E0B-BF0D-3B3687DB45B7}" type="presParOf" srcId="{C7315903-9943-445D-820B-1BFEE4BA9188}" destId="{FBAD0A8D-3655-42BD-AA3F-EE79C036E394}" srcOrd="0" destOrd="0" presId="urn:microsoft.com/office/officeart/2008/layout/VerticalCurvedList"/>
    <dgm:cxn modelId="{6C458381-38CC-4352-86EC-EA3A004EA3B7}" type="presParOf" srcId="{C5F4DA8A-E5FE-43D1-BC72-FFF20FF64F33}" destId="{E04B7BA2-FE36-4FFA-9434-EC17577BC0FF}" srcOrd="3" destOrd="0" presId="urn:microsoft.com/office/officeart/2008/layout/VerticalCurvedList"/>
    <dgm:cxn modelId="{9CA9AD88-0031-42D5-82C1-B30A24EC2AD5}" type="presParOf" srcId="{C5F4DA8A-E5FE-43D1-BC72-FFF20FF64F33}" destId="{70812F74-E5F5-414C-B6D6-D595837C6389}" srcOrd="4" destOrd="0" presId="urn:microsoft.com/office/officeart/2008/layout/VerticalCurvedList"/>
    <dgm:cxn modelId="{4F8CE0B9-FE75-4D19-80A5-CCDE26B5B8C1}" type="presParOf" srcId="{70812F74-E5F5-414C-B6D6-D595837C6389}" destId="{930FEFFF-5A7E-4234-817C-37037BE734F6}" srcOrd="0" destOrd="0" presId="urn:microsoft.com/office/officeart/2008/layout/VerticalCurvedList"/>
    <dgm:cxn modelId="{AEC10518-A3A6-488D-BC27-3146BA3BBEA7}" type="presParOf" srcId="{C5F4DA8A-E5FE-43D1-BC72-FFF20FF64F33}" destId="{699851B2-69ED-49DB-969B-C455707D5981}" srcOrd="5" destOrd="0" presId="urn:microsoft.com/office/officeart/2008/layout/VerticalCurvedList"/>
    <dgm:cxn modelId="{040A7B00-64D0-408C-A658-3239F5ED2FFB}" type="presParOf" srcId="{C5F4DA8A-E5FE-43D1-BC72-FFF20FF64F33}" destId="{C554EBE2-DD33-430A-8B28-5DECF3111B36}" srcOrd="6" destOrd="0" presId="urn:microsoft.com/office/officeart/2008/layout/VerticalCurvedList"/>
    <dgm:cxn modelId="{01C691B4-C4DC-4123-8DFB-4E1536FFA4D7}" type="presParOf" srcId="{C554EBE2-DD33-430A-8B28-5DECF3111B36}" destId="{B6C380D8-CF4B-451D-BD2D-BC6865B3149D}" srcOrd="0" destOrd="0" presId="urn:microsoft.com/office/officeart/2008/layout/VerticalCurvedList"/>
    <dgm:cxn modelId="{24973143-6630-40BE-88BE-FC0EB133816B}" type="presParOf" srcId="{C5F4DA8A-E5FE-43D1-BC72-FFF20FF64F33}" destId="{6C98B0A4-94F3-4494-B378-F59A0E6144AF}" srcOrd="7" destOrd="0" presId="urn:microsoft.com/office/officeart/2008/layout/VerticalCurvedList"/>
    <dgm:cxn modelId="{C77DBE84-7525-4EE2-A9E4-3645B7C44FFD}" type="presParOf" srcId="{C5F4DA8A-E5FE-43D1-BC72-FFF20FF64F33}" destId="{48969430-98CD-42BD-B017-D23005F10A5C}" srcOrd="8" destOrd="0" presId="urn:microsoft.com/office/officeart/2008/layout/VerticalCurvedList"/>
    <dgm:cxn modelId="{347667E0-8B52-4B74-BD1F-FA8B56BD2C5D}" type="presParOf" srcId="{48969430-98CD-42BD-B017-D23005F10A5C}" destId="{52582286-A5FD-485B-94EF-9D317C2F2DA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2C1425-D558-4627-AF4B-A2216A6D2F2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65ACA5-8801-49BA-8C40-C864342F7D34}">
      <dgm:prSet phldrT="[Text]"/>
      <dgm:spPr>
        <a:solidFill>
          <a:srgbClr val="FF6D14"/>
        </a:solidFill>
        <a:ln>
          <a:solidFill>
            <a:srgbClr val="FF6D14"/>
          </a:solidFill>
        </a:ln>
      </dgm:spPr>
      <dgm:t>
        <a:bodyPr/>
        <a:lstStyle/>
        <a:p>
          <a:r>
            <a:rPr lang="en-US" dirty="0" smtClean="0">
              <a:latin typeface="Geneva"/>
            </a:rPr>
            <a:t>Qualitative</a:t>
          </a:r>
          <a:endParaRPr lang="en-US" dirty="0">
            <a:latin typeface="Geneva"/>
          </a:endParaRPr>
        </a:p>
      </dgm:t>
    </dgm:pt>
    <dgm:pt modelId="{5C88C2F4-432D-4BDA-BF68-65872117340D}" type="parTrans" cxnId="{5D639E2F-8F29-4AA5-937F-DC42AB069A74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A50F094A-F550-4B3B-BBCB-99E8E42E2411}" type="sibTrans" cxnId="{5D639E2F-8F29-4AA5-937F-DC42AB069A74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AC90564E-2E6E-4295-ADFE-1C03F4C69A97}">
      <dgm:prSet phldrT="[Text]" custT="1"/>
      <dgm:spPr>
        <a:ln>
          <a:solidFill>
            <a:srgbClr val="FF6D14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eneva"/>
            </a:rPr>
            <a:t>8 focus groups </a:t>
          </a:r>
          <a:r>
            <a:rPr lang="en-US" sz="2400" dirty="0" smtClean="0">
              <a:latin typeface="Geneva"/>
            </a:rPr>
            <a:t> </a:t>
          </a:r>
          <a:endParaRPr lang="en-US" sz="2400" dirty="0">
            <a:latin typeface="Geneva"/>
          </a:endParaRPr>
        </a:p>
      </dgm:t>
    </dgm:pt>
    <dgm:pt modelId="{9E8C5237-F8AE-40F5-A5A0-74381BCCC16A}" type="parTrans" cxnId="{F19C01DD-05EA-4629-952F-B7335FB10587}">
      <dgm:prSet/>
      <dgm:spPr>
        <a:ln>
          <a:solidFill>
            <a:srgbClr val="FF6D14"/>
          </a:solidFill>
        </a:ln>
      </dgm:spPr>
      <dgm:t>
        <a:bodyPr/>
        <a:lstStyle/>
        <a:p>
          <a:endParaRPr lang="en-US">
            <a:latin typeface="Geneva"/>
          </a:endParaRPr>
        </a:p>
      </dgm:t>
    </dgm:pt>
    <dgm:pt modelId="{155517EC-95F9-409E-B600-2A17B49A49AC}" type="sibTrans" cxnId="{F19C01DD-05EA-4629-952F-B7335FB10587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BBB687FE-4E1C-4EBC-ABD1-9AA62CDB4237}">
      <dgm:prSet phldrT="[Text]"/>
      <dgm:spPr>
        <a:solidFill>
          <a:srgbClr val="009AA6"/>
        </a:solidFill>
        <a:ln>
          <a:solidFill>
            <a:srgbClr val="009AA6"/>
          </a:solidFill>
        </a:ln>
      </dgm:spPr>
      <dgm:t>
        <a:bodyPr/>
        <a:lstStyle/>
        <a:p>
          <a:r>
            <a:rPr lang="en-US" dirty="0" smtClean="0">
              <a:latin typeface="Geneva"/>
            </a:rPr>
            <a:t>Quantitative</a:t>
          </a:r>
          <a:endParaRPr lang="en-US" dirty="0">
            <a:latin typeface="Geneva"/>
          </a:endParaRPr>
        </a:p>
      </dgm:t>
    </dgm:pt>
    <dgm:pt modelId="{BB09A5C2-408A-4DE9-B1B2-F372FC3B9154}" type="parTrans" cxnId="{9A9FF8A5-B6D0-41EA-8B09-C98FBA896F8A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8DF347BB-CEC7-46D1-BA29-9F3B036158F8}" type="sibTrans" cxnId="{9A9FF8A5-B6D0-41EA-8B09-C98FBA896F8A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FABF4849-544A-442E-ADC0-97173A9C61A4}">
      <dgm:prSet phldrT="[Text]" custT="1"/>
      <dgm:spPr>
        <a:ln>
          <a:solidFill>
            <a:srgbClr val="009AA6"/>
          </a:solidFill>
        </a:ln>
      </dgm:spPr>
      <dgm:t>
        <a:bodyPr/>
        <a:lstStyle/>
        <a:p>
          <a:r>
            <a:rPr lang="en-US" sz="2000" b="1" dirty="0" smtClean="0">
              <a:latin typeface="Geneva"/>
            </a:rPr>
            <a:t>971 US adults</a:t>
          </a:r>
          <a:r>
            <a:rPr lang="en-US" sz="2000" dirty="0" smtClean="0">
              <a:latin typeface="Geneva"/>
            </a:rPr>
            <a:t> online survey</a:t>
          </a:r>
          <a:endParaRPr lang="en-US" sz="2000" dirty="0">
            <a:latin typeface="Geneva"/>
          </a:endParaRPr>
        </a:p>
      </dgm:t>
    </dgm:pt>
    <dgm:pt modelId="{41C085F2-E784-4F46-A8D6-2C31B1D9AADF}" type="parTrans" cxnId="{FF441985-819A-4AFD-AC73-1FC422153CE4}">
      <dgm:prSet/>
      <dgm:spPr>
        <a:ln>
          <a:solidFill>
            <a:srgbClr val="009AA6"/>
          </a:solidFill>
        </a:ln>
      </dgm:spPr>
      <dgm:t>
        <a:bodyPr/>
        <a:lstStyle/>
        <a:p>
          <a:endParaRPr lang="en-US">
            <a:latin typeface="Geneva"/>
          </a:endParaRPr>
        </a:p>
      </dgm:t>
    </dgm:pt>
    <dgm:pt modelId="{AC20F5B2-0DB1-49D7-9744-BB24CBB2871B}" type="sibTrans" cxnId="{FF441985-819A-4AFD-AC73-1FC422153CE4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450BB373-C6EE-481E-9A9A-43DDBE128567}">
      <dgm:prSet custT="1"/>
      <dgm:spPr>
        <a:ln>
          <a:solidFill>
            <a:srgbClr val="FF6D14"/>
          </a:solidFill>
        </a:ln>
      </dgm:spPr>
      <dgm:t>
        <a:bodyPr/>
        <a:lstStyle/>
        <a:p>
          <a:r>
            <a:rPr lang="en-US" sz="1800" dirty="0" smtClean="0">
              <a:latin typeface="Geneva"/>
            </a:rPr>
            <a:t>Racial, socio-economic and grade-level mix</a:t>
          </a:r>
          <a:endParaRPr lang="en-US" sz="1800" dirty="0">
            <a:latin typeface="Geneva"/>
          </a:endParaRPr>
        </a:p>
      </dgm:t>
    </dgm:pt>
    <dgm:pt modelId="{7468210E-21A2-4ED4-9D0B-5FBBBA5FB549}" type="parTrans" cxnId="{1AC1221F-0464-471D-84EF-A6FCB3E9A82D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F3A6D593-6E08-4D83-839D-FFAA94B12177}" type="sibTrans" cxnId="{1AC1221F-0464-471D-84EF-A6FCB3E9A82D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DFF3A98D-75FE-4F59-80ED-6963438FA1EB}">
      <dgm:prSet custT="1"/>
      <dgm:spPr>
        <a:ln>
          <a:solidFill>
            <a:srgbClr val="009AA6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FF6D14"/>
              </a:solidFill>
              <a:latin typeface="Geneva"/>
            </a:rPr>
            <a:t>252 current/previous CTE parents </a:t>
          </a:r>
          <a:r>
            <a:rPr lang="en-US" sz="1600" dirty="0" smtClean="0">
              <a:latin typeface="Geneva"/>
            </a:rPr>
            <a:t>(9-12</a:t>
          </a:r>
          <a:r>
            <a:rPr lang="en-US" sz="1600" baseline="30000" dirty="0" smtClean="0">
              <a:latin typeface="Geneva"/>
            </a:rPr>
            <a:t>th</a:t>
          </a:r>
          <a:r>
            <a:rPr lang="en-US" sz="1600" dirty="0" smtClean="0">
              <a:latin typeface="Geneva"/>
            </a:rPr>
            <a:t> grade) </a:t>
          </a:r>
          <a:endParaRPr lang="en-US" sz="1600" dirty="0">
            <a:latin typeface="Geneva"/>
          </a:endParaRPr>
        </a:p>
      </dgm:t>
    </dgm:pt>
    <dgm:pt modelId="{D43B0EBD-1AAF-463A-AE76-C3B01D586A2A}" type="parTrans" cxnId="{D5D6261F-8752-415A-8CC8-7F409C04CCE7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2DBF0082-239D-438E-B310-84FAF2DAAF4A}" type="sibTrans" cxnId="{D5D6261F-8752-415A-8CC8-7F409C04CCE7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37AFA673-0DC7-4604-8144-4C16025FA7A6}">
      <dgm:prSet custT="1"/>
      <dgm:spPr>
        <a:ln>
          <a:solidFill>
            <a:srgbClr val="009AA6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7AB800"/>
              </a:solidFill>
              <a:latin typeface="Geneva"/>
            </a:rPr>
            <a:t>506</a:t>
          </a:r>
          <a:r>
            <a:rPr lang="en-US" sz="1600" dirty="0" smtClean="0">
              <a:solidFill>
                <a:srgbClr val="7AB800"/>
              </a:solidFill>
              <a:latin typeface="Geneva"/>
            </a:rPr>
            <a:t> </a:t>
          </a:r>
          <a:r>
            <a:rPr lang="en-US" sz="1600" b="1" dirty="0" smtClean="0">
              <a:solidFill>
                <a:srgbClr val="7AB800"/>
              </a:solidFill>
              <a:latin typeface="Geneva"/>
            </a:rPr>
            <a:t>parents of prospective students </a:t>
          </a:r>
          <a:r>
            <a:rPr lang="en-US" sz="1600" dirty="0" smtClean="0">
              <a:latin typeface="Geneva"/>
            </a:rPr>
            <a:t>(6-11</a:t>
          </a:r>
          <a:r>
            <a:rPr lang="en-US" sz="1600" baseline="30000" dirty="0" smtClean="0">
              <a:latin typeface="Geneva"/>
            </a:rPr>
            <a:t>th</a:t>
          </a:r>
          <a:r>
            <a:rPr lang="en-US" sz="1600" dirty="0" smtClean="0">
              <a:latin typeface="Geneva"/>
            </a:rPr>
            <a:t> grade)</a:t>
          </a:r>
          <a:endParaRPr lang="en-US" sz="1600" dirty="0">
            <a:latin typeface="Geneva"/>
          </a:endParaRPr>
        </a:p>
      </dgm:t>
    </dgm:pt>
    <dgm:pt modelId="{C5D320E8-6A09-45E4-800A-8E646D4C55B7}" type="parTrans" cxnId="{0DD29071-7561-4F54-ABB3-EC4A89A60A2D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1F1D14E4-5595-4751-98D8-270AE404CC2A}" type="sibTrans" cxnId="{0DD29071-7561-4F54-ABB3-EC4A89A60A2D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5117F937-688E-4164-BBE3-C7C6E121BA8D}">
      <dgm:prSet custT="1"/>
      <dgm:spPr>
        <a:ln>
          <a:solidFill>
            <a:srgbClr val="009AA6"/>
          </a:solidFill>
        </a:ln>
      </dgm:spPr>
      <dgm:t>
        <a:bodyPr/>
        <a:lstStyle/>
        <a:p>
          <a:r>
            <a:rPr lang="en-US" sz="2000" b="1" dirty="0" smtClean="0">
              <a:latin typeface="Geneva"/>
            </a:rPr>
            <a:t>776 students </a:t>
          </a:r>
          <a:r>
            <a:rPr lang="en-US" sz="2000" dirty="0" smtClean="0">
              <a:latin typeface="Geneva"/>
            </a:rPr>
            <a:t>online survey</a:t>
          </a:r>
          <a:endParaRPr lang="en-US" sz="2000" dirty="0">
            <a:latin typeface="Geneva"/>
          </a:endParaRPr>
        </a:p>
      </dgm:t>
    </dgm:pt>
    <dgm:pt modelId="{3CE8D2D7-EECF-44B1-BFD8-1286E4F171E5}" type="parTrans" cxnId="{96BCDB71-DBBF-4393-AFF7-C3E38B1C611B}">
      <dgm:prSet/>
      <dgm:spPr>
        <a:ln>
          <a:solidFill>
            <a:srgbClr val="009AA6"/>
          </a:solidFill>
        </a:ln>
      </dgm:spPr>
      <dgm:t>
        <a:bodyPr/>
        <a:lstStyle/>
        <a:p>
          <a:endParaRPr lang="en-US">
            <a:latin typeface="Geneva"/>
          </a:endParaRPr>
        </a:p>
      </dgm:t>
    </dgm:pt>
    <dgm:pt modelId="{5475B8B2-4298-4579-9993-43786845D6F7}" type="sibTrans" cxnId="{96BCDB71-DBBF-4393-AFF7-C3E38B1C611B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3802AB7A-5EA5-480C-967A-C00D5B118599}">
      <dgm:prSet custT="1"/>
      <dgm:spPr>
        <a:ln>
          <a:solidFill>
            <a:srgbClr val="009AA6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FF6D14"/>
              </a:solidFill>
              <a:latin typeface="Geneva"/>
            </a:rPr>
            <a:t>252 current/previous CTE students </a:t>
          </a:r>
          <a:r>
            <a:rPr lang="en-US" sz="1600" dirty="0" smtClean="0">
              <a:latin typeface="Geneva"/>
            </a:rPr>
            <a:t>(9-12</a:t>
          </a:r>
          <a:r>
            <a:rPr lang="en-US" sz="1600" baseline="30000" dirty="0" smtClean="0">
              <a:latin typeface="Geneva"/>
            </a:rPr>
            <a:t>th</a:t>
          </a:r>
          <a:r>
            <a:rPr lang="en-US" sz="1600" dirty="0" smtClean="0">
              <a:latin typeface="Geneva"/>
            </a:rPr>
            <a:t> grade/grads)</a:t>
          </a:r>
          <a:endParaRPr lang="en-US" sz="1600" dirty="0">
            <a:latin typeface="Geneva"/>
          </a:endParaRPr>
        </a:p>
      </dgm:t>
    </dgm:pt>
    <dgm:pt modelId="{40725F82-01D9-4843-B6CD-606CCC8AE186}" type="parTrans" cxnId="{CDC4C509-027E-4DFC-9E25-0B49B89BEA5A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2FF2853D-DDE1-4A7A-A281-2982DF9139AB}" type="sibTrans" cxnId="{CDC4C509-027E-4DFC-9E25-0B49B89BEA5A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AB5171F3-62A9-4CBC-8588-DD7E0378063B}">
      <dgm:prSet custT="1"/>
      <dgm:spPr>
        <a:ln>
          <a:solidFill>
            <a:srgbClr val="009AA6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7AB800"/>
              </a:solidFill>
              <a:latin typeface="Geneva"/>
            </a:rPr>
            <a:t>514 prospective students </a:t>
          </a:r>
          <a:r>
            <a:rPr lang="en-US" sz="1600" dirty="0" smtClean="0">
              <a:latin typeface="Geneva"/>
            </a:rPr>
            <a:t>(6-11</a:t>
          </a:r>
          <a:r>
            <a:rPr lang="en-US" sz="1600" baseline="30000" dirty="0" smtClean="0">
              <a:latin typeface="Geneva"/>
            </a:rPr>
            <a:t>th</a:t>
          </a:r>
          <a:r>
            <a:rPr lang="en-US" sz="1600" dirty="0" smtClean="0">
              <a:latin typeface="Geneva"/>
            </a:rPr>
            <a:t> grade)</a:t>
          </a:r>
          <a:endParaRPr lang="en-US" sz="1600" dirty="0">
            <a:latin typeface="Geneva"/>
          </a:endParaRPr>
        </a:p>
      </dgm:t>
    </dgm:pt>
    <dgm:pt modelId="{81F68F73-1ABA-4E17-B88A-4AB945F6C3BE}" type="parTrans" cxnId="{B61E4AA4-D6C2-43D1-AA79-CB369AAE0CD1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BC1070E6-2352-41A1-B4FD-B5A3B0C2B90E}" type="sibTrans" cxnId="{B61E4AA4-D6C2-43D1-AA79-CB369AAE0CD1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262A686E-5020-44B3-959D-3687E807ED8D}">
      <dgm:prSet custT="1"/>
      <dgm:spPr>
        <a:ln>
          <a:solidFill>
            <a:srgbClr val="FF6D14"/>
          </a:solidFill>
        </a:ln>
      </dgm:spPr>
      <dgm:t>
        <a:bodyPr/>
        <a:lstStyle/>
        <a:p>
          <a:r>
            <a:rPr lang="en-US" sz="1800" dirty="0" smtClean="0">
              <a:latin typeface="Geneva"/>
            </a:rPr>
            <a:t>Bethesda, MD; Columbus, OH; Jackson, MS</a:t>
          </a:r>
          <a:endParaRPr lang="en-US" sz="1800" dirty="0">
            <a:latin typeface="Geneva"/>
          </a:endParaRPr>
        </a:p>
      </dgm:t>
    </dgm:pt>
    <dgm:pt modelId="{54B52756-E472-49AA-AAF2-C247AAB0A6CE}" type="parTrans" cxnId="{16B9888E-7D7C-4FAF-B272-BAE56E8028E5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E8F110A9-2B0B-49B6-848D-526993CA3CDC}" type="sibTrans" cxnId="{16B9888E-7D7C-4FAF-B272-BAE56E8028E5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4B63DC14-F7CD-4704-A6F2-57F33FCD0B49}">
      <dgm:prSet custT="1"/>
      <dgm:spPr>
        <a:ln>
          <a:solidFill>
            <a:srgbClr val="FF6D14"/>
          </a:solidFill>
        </a:ln>
      </dgm:spPr>
      <dgm:t>
        <a:bodyPr/>
        <a:lstStyle/>
        <a:p>
          <a:r>
            <a:rPr lang="en-US" sz="1800" dirty="0" smtClean="0">
              <a:latin typeface="Geneva"/>
            </a:rPr>
            <a:t>6 prospects, 2 current CTE</a:t>
          </a:r>
          <a:endParaRPr lang="en-US" sz="1800" dirty="0">
            <a:latin typeface="Geneva"/>
          </a:endParaRPr>
        </a:p>
      </dgm:t>
    </dgm:pt>
    <dgm:pt modelId="{14AD1E46-BF6F-4EE7-ADE3-6E38FF3293BC}" type="sibTrans" cxnId="{F15FF778-C08B-49BC-AFB7-0D1E1157EA26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68ACB61A-5C4F-4490-8872-D3EF93F8E2DF}" type="parTrans" cxnId="{F15FF778-C08B-49BC-AFB7-0D1E1157EA26}">
      <dgm:prSet/>
      <dgm:spPr/>
      <dgm:t>
        <a:bodyPr/>
        <a:lstStyle/>
        <a:p>
          <a:endParaRPr lang="en-US">
            <a:latin typeface="Geneva"/>
          </a:endParaRPr>
        </a:p>
      </dgm:t>
    </dgm:pt>
    <dgm:pt modelId="{51919474-561E-49BD-9219-72D2B5486EA8}" type="pres">
      <dgm:prSet presAssocID="{CA2C1425-D558-4627-AF4B-A2216A6D2F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DCB6C5-CE46-4E38-8C01-E17B6F16E847}" type="pres">
      <dgm:prSet presAssocID="{4165ACA5-8801-49BA-8C40-C864342F7D34}" presName="root" presStyleCnt="0"/>
      <dgm:spPr/>
    </dgm:pt>
    <dgm:pt modelId="{4BA8B9E6-CCCE-4C15-9665-51FA8D1DF7DE}" type="pres">
      <dgm:prSet presAssocID="{4165ACA5-8801-49BA-8C40-C864342F7D34}" presName="rootComposite" presStyleCnt="0"/>
      <dgm:spPr/>
    </dgm:pt>
    <dgm:pt modelId="{D202A65F-5B25-4613-AF8C-C4204F13272A}" type="pres">
      <dgm:prSet presAssocID="{4165ACA5-8801-49BA-8C40-C864342F7D34}" presName="rootText" presStyleLbl="node1" presStyleIdx="0" presStyleCnt="2" custScaleY="26344" custLinFactNeighborY="7389"/>
      <dgm:spPr/>
      <dgm:t>
        <a:bodyPr/>
        <a:lstStyle/>
        <a:p>
          <a:endParaRPr lang="en-US"/>
        </a:p>
      </dgm:t>
    </dgm:pt>
    <dgm:pt modelId="{E17BFC67-C8B7-43DF-813A-F8FC01185469}" type="pres">
      <dgm:prSet presAssocID="{4165ACA5-8801-49BA-8C40-C864342F7D34}" presName="rootConnector" presStyleLbl="node1" presStyleIdx="0" presStyleCnt="2"/>
      <dgm:spPr/>
      <dgm:t>
        <a:bodyPr/>
        <a:lstStyle/>
        <a:p>
          <a:endParaRPr lang="en-US"/>
        </a:p>
      </dgm:t>
    </dgm:pt>
    <dgm:pt modelId="{A4A4CA82-34E6-4ECF-9495-EC38C7D4A7A7}" type="pres">
      <dgm:prSet presAssocID="{4165ACA5-8801-49BA-8C40-C864342F7D34}" presName="childShape" presStyleCnt="0"/>
      <dgm:spPr/>
    </dgm:pt>
    <dgm:pt modelId="{93EDD101-3235-495D-AD0B-C421F8ED8BC3}" type="pres">
      <dgm:prSet presAssocID="{9E8C5237-F8AE-40F5-A5A0-74381BCCC16A}" presName="Name13" presStyleLbl="parChTrans1D2" presStyleIdx="0" presStyleCnt="3"/>
      <dgm:spPr/>
      <dgm:t>
        <a:bodyPr/>
        <a:lstStyle/>
        <a:p>
          <a:endParaRPr lang="en-US"/>
        </a:p>
      </dgm:t>
    </dgm:pt>
    <dgm:pt modelId="{B8C0AB7B-88A4-4450-9DAB-04ADDB931DC6}" type="pres">
      <dgm:prSet presAssocID="{AC90564E-2E6E-4295-ADFE-1C03F4C69A97}" presName="childText" presStyleLbl="bgAcc1" presStyleIdx="0" presStyleCnt="3" custScaleX="106413" custScaleY="199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7F4BF-1D7F-401A-8ACD-EE5B511BD722}" type="pres">
      <dgm:prSet presAssocID="{BBB687FE-4E1C-4EBC-ABD1-9AA62CDB4237}" presName="root" presStyleCnt="0"/>
      <dgm:spPr/>
    </dgm:pt>
    <dgm:pt modelId="{04908992-E3A5-4610-BD5D-D13772BCA25F}" type="pres">
      <dgm:prSet presAssocID="{BBB687FE-4E1C-4EBC-ABD1-9AA62CDB4237}" presName="rootComposite" presStyleCnt="0"/>
      <dgm:spPr/>
    </dgm:pt>
    <dgm:pt modelId="{2424698E-2ED7-4CDF-B21B-3FBEAD3FA528}" type="pres">
      <dgm:prSet presAssocID="{BBB687FE-4E1C-4EBC-ABD1-9AA62CDB4237}" presName="rootText" presStyleLbl="node1" presStyleIdx="1" presStyleCnt="2" custScaleY="26344" custLinFactNeighborY="7389"/>
      <dgm:spPr/>
      <dgm:t>
        <a:bodyPr/>
        <a:lstStyle/>
        <a:p>
          <a:endParaRPr lang="en-US"/>
        </a:p>
      </dgm:t>
    </dgm:pt>
    <dgm:pt modelId="{03805B43-CA04-4B7A-90E8-8B1BA7A218E1}" type="pres">
      <dgm:prSet presAssocID="{BBB687FE-4E1C-4EBC-ABD1-9AA62CDB4237}" presName="rootConnector" presStyleLbl="node1" presStyleIdx="1" presStyleCnt="2"/>
      <dgm:spPr/>
      <dgm:t>
        <a:bodyPr/>
        <a:lstStyle/>
        <a:p>
          <a:endParaRPr lang="en-US"/>
        </a:p>
      </dgm:t>
    </dgm:pt>
    <dgm:pt modelId="{FB3ACEB7-8FBD-4E57-B208-C3323CDD3F08}" type="pres">
      <dgm:prSet presAssocID="{BBB687FE-4E1C-4EBC-ABD1-9AA62CDB4237}" presName="childShape" presStyleCnt="0"/>
      <dgm:spPr/>
    </dgm:pt>
    <dgm:pt modelId="{B0EF0B5A-C0EA-4128-BFDE-ED124641C513}" type="pres">
      <dgm:prSet presAssocID="{41C085F2-E784-4F46-A8D6-2C31B1D9AADF}" presName="Name13" presStyleLbl="parChTrans1D2" presStyleIdx="1" presStyleCnt="3"/>
      <dgm:spPr/>
      <dgm:t>
        <a:bodyPr/>
        <a:lstStyle/>
        <a:p>
          <a:endParaRPr lang="en-US"/>
        </a:p>
      </dgm:t>
    </dgm:pt>
    <dgm:pt modelId="{3B6E70DF-EF77-4697-B793-5F7ED3167D8F}" type="pres">
      <dgm:prSet presAssocID="{FABF4849-544A-442E-ADC0-97173A9C61A4}" presName="childText" presStyleLbl="bgAcc1" presStyleIdx="1" presStyleCnt="3" custScaleX="126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6EF62-C784-4F1D-91B3-87257627C416}" type="pres">
      <dgm:prSet presAssocID="{3CE8D2D7-EECF-44B1-BFD8-1286E4F171E5}" presName="Name13" presStyleLbl="parChTrans1D2" presStyleIdx="2" presStyleCnt="3"/>
      <dgm:spPr/>
      <dgm:t>
        <a:bodyPr/>
        <a:lstStyle/>
        <a:p>
          <a:endParaRPr lang="en-US"/>
        </a:p>
      </dgm:t>
    </dgm:pt>
    <dgm:pt modelId="{9B4D61CC-6B6A-4A81-9D57-230DBB21A4CA}" type="pres">
      <dgm:prSet presAssocID="{5117F937-688E-4164-BBE3-C7C6E121BA8D}" presName="childText" presStyleLbl="bgAcc1" presStyleIdx="2" presStyleCnt="3" custScaleX="126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2131DD-A091-4B61-B259-B45EB7EF67C5}" type="presOf" srcId="{5117F937-688E-4164-BBE3-C7C6E121BA8D}" destId="{9B4D61CC-6B6A-4A81-9D57-230DBB21A4CA}" srcOrd="0" destOrd="0" presId="urn:microsoft.com/office/officeart/2005/8/layout/hierarchy3"/>
    <dgm:cxn modelId="{9A9FF8A5-B6D0-41EA-8B09-C98FBA896F8A}" srcId="{CA2C1425-D558-4627-AF4B-A2216A6D2F28}" destId="{BBB687FE-4E1C-4EBC-ABD1-9AA62CDB4237}" srcOrd="1" destOrd="0" parTransId="{BB09A5C2-408A-4DE9-B1B2-F372FC3B9154}" sibTransId="{8DF347BB-CEC7-46D1-BA29-9F3B036158F8}"/>
    <dgm:cxn modelId="{B61E4AA4-D6C2-43D1-AA79-CB369AAE0CD1}" srcId="{5117F937-688E-4164-BBE3-C7C6E121BA8D}" destId="{AB5171F3-62A9-4CBC-8588-DD7E0378063B}" srcOrd="1" destOrd="0" parTransId="{81F68F73-1ABA-4E17-B88A-4AB945F6C3BE}" sibTransId="{BC1070E6-2352-41A1-B4FD-B5A3B0C2B90E}"/>
    <dgm:cxn modelId="{7D110203-8DFA-4CC3-8361-625D57F99AF1}" type="presOf" srcId="{AC90564E-2E6E-4295-ADFE-1C03F4C69A97}" destId="{B8C0AB7B-88A4-4450-9DAB-04ADDB931DC6}" srcOrd="0" destOrd="0" presId="urn:microsoft.com/office/officeart/2005/8/layout/hierarchy3"/>
    <dgm:cxn modelId="{132885EE-5540-4DD5-89DF-A7B95469F2F0}" type="presOf" srcId="{41C085F2-E784-4F46-A8D6-2C31B1D9AADF}" destId="{B0EF0B5A-C0EA-4128-BFDE-ED124641C513}" srcOrd="0" destOrd="0" presId="urn:microsoft.com/office/officeart/2005/8/layout/hierarchy3"/>
    <dgm:cxn modelId="{F26EDE5F-1B22-4CD2-945F-ADEFD35D5C17}" type="presOf" srcId="{262A686E-5020-44B3-959D-3687E807ED8D}" destId="{B8C0AB7B-88A4-4450-9DAB-04ADDB931DC6}" srcOrd="0" destOrd="2" presId="urn:microsoft.com/office/officeart/2005/8/layout/hierarchy3"/>
    <dgm:cxn modelId="{16B9888E-7D7C-4FAF-B272-BAE56E8028E5}" srcId="{AC90564E-2E6E-4295-ADFE-1C03F4C69A97}" destId="{262A686E-5020-44B3-959D-3687E807ED8D}" srcOrd="1" destOrd="0" parTransId="{54B52756-E472-49AA-AAF2-C247AAB0A6CE}" sibTransId="{E8F110A9-2B0B-49B6-848D-526993CA3CDC}"/>
    <dgm:cxn modelId="{BFD2B90F-10EC-448B-9AF8-5F3C7089A51D}" type="presOf" srcId="{BBB687FE-4E1C-4EBC-ABD1-9AA62CDB4237}" destId="{2424698E-2ED7-4CDF-B21B-3FBEAD3FA528}" srcOrd="0" destOrd="0" presId="urn:microsoft.com/office/officeart/2005/8/layout/hierarchy3"/>
    <dgm:cxn modelId="{6428F2E4-B16A-4273-9D1E-74FA41AB9B72}" type="presOf" srcId="{450BB373-C6EE-481E-9A9A-43DDBE128567}" destId="{B8C0AB7B-88A4-4450-9DAB-04ADDB931DC6}" srcOrd="0" destOrd="3" presId="urn:microsoft.com/office/officeart/2005/8/layout/hierarchy3"/>
    <dgm:cxn modelId="{B2AA184A-F7EB-4A03-9C87-739CA124806D}" type="presOf" srcId="{4B63DC14-F7CD-4704-A6F2-57F33FCD0B49}" destId="{B8C0AB7B-88A4-4450-9DAB-04ADDB931DC6}" srcOrd="0" destOrd="1" presId="urn:microsoft.com/office/officeart/2005/8/layout/hierarchy3"/>
    <dgm:cxn modelId="{F15FF778-C08B-49BC-AFB7-0D1E1157EA26}" srcId="{AC90564E-2E6E-4295-ADFE-1C03F4C69A97}" destId="{4B63DC14-F7CD-4704-A6F2-57F33FCD0B49}" srcOrd="0" destOrd="0" parTransId="{68ACB61A-5C4F-4490-8872-D3EF93F8E2DF}" sibTransId="{14AD1E46-BF6F-4EE7-ADE3-6E38FF3293BC}"/>
    <dgm:cxn modelId="{CDC4C509-027E-4DFC-9E25-0B49B89BEA5A}" srcId="{5117F937-688E-4164-BBE3-C7C6E121BA8D}" destId="{3802AB7A-5EA5-480C-967A-C00D5B118599}" srcOrd="0" destOrd="0" parTransId="{40725F82-01D9-4843-B6CD-606CCC8AE186}" sibTransId="{2FF2853D-DDE1-4A7A-A281-2982DF9139AB}"/>
    <dgm:cxn modelId="{F19C01DD-05EA-4629-952F-B7335FB10587}" srcId="{4165ACA5-8801-49BA-8C40-C864342F7D34}" destId="{AC90564E-2E6E-4295-ADFE-1C03F4C69A97}" srcOrd="0" destOrd="0" parTransId="{9E8C5237-F8AE-40F5-A5A0-74381BCCC16A}" sibTransId="{155517EC-95F9-409E-B600-2A17B49A49AC}"/>
    <dgm:cxn modelId="{FF441985-819A-4AFD-AC73-1FC422153CE4}" srcId="{BBB687FE-4E1C-4EBC-ABD1-9AA62CDB4237}" destId="{FABF4849-544A-442E-ADC0-97173A9C61A4}" srcOrd="0" destOrd="0" parTransId="{41C085F2-E784-4F46-A8D6-2C31B1D9AADF}" sibTransId="{AC20F5B2-0DB1-49D7-9744-BB24CBB2871B}"/>
    <dgm:cxn modelId="{19362A04-8153-4FD5-BF3E-40B88AE6154B}" type="presOf" srcId="{DFF3A98D-75FE-4F59-80ED-6963438FA1EB}" destId="{3B6E70DF-EF77-4697-B793-5F7ED3167D8F}" srcOrd="0" destOrd="1" presId="urn:microsoft.com/office/officeart/2005/8/layout/hierarchy3"/>
    <dgm:cxn modelId="{37603A97-609B-4C63-AB04-E66483ACF09C}" type="presOf" srcId="{FABF4849-544A-442E-ADC0-97173A9C61A4}" destId="{3B6E70DF-EF77-4697-B793-5F7ED3167D8F}" srcOrd="0" destOrd="0" presId="urn:microsoft.com/office/officeart/2005/8/layout/hierarchy3"/>
    <dgm:cxn modelId="{0DD29071-7561-4F54-ABB3-EC4A89A60A2D}" srcId="{FABF4849-544A-442E-ADC0-97173A9C61A4}" destId="{37AFA673-0DC7-4604-8144-4C16025FA7A6}" srcOrd="1" destOrd="0" parTransId="{C5D320E8-6A09-45E4-800A-8E646D4C55B7}" sibTransId="{1F1D14E4-5595-4751-98D8-270AE404CC2A}"/>
    <dgm:cxn modelId="{95C7AA0F-F705-4BAD-A79B-41491727FE1E}" type="presOf" srcId="{9E8C5237-F8AE-40F5-A5A0-74381BCCC16A}" destId="{93EDD101-3235-495D-AD0B-C421F8ED8BC3}" srcOrd="0" destOrd="0" presId="urn:microsoft.com/office/officeart/2005/8/layout/hierarchy3"/>
    <dgm:cxn modelId="{1AC1221F-0464-471D-84EF-A6FCB3E9A82D}" srcId="{AC90564E-2E6E-4295-ADFE-1C03F4C69A97}" destId="{450BB373-C6EE-481E-9A9A-43DDBE128567}" srcOrd="2" destOrd="0" parTransId="{7468210E-21A2-4ED4-9D0B-5FBBBA5FB549}" sibTransId="{F3A6D593-6E08-4D83-839D-FFAA94B12177}"/>
    <dgm:cxn modelId="{5730ED82-CC7C-44B0-85C0-1A848437BB01}" type="presOf" srcId="{3802AB7A-5EA5-480C-967A-C00D5B118599}" destId="{9B4D61CC-6B6A-4A81-9D57-230DBB21A4CA}" srcOrd="0" destOrd="1" presId="urn:microsoft.com/office/officeart/2005/8/layout/hierarchy3"/>
    <dgm:cxn modelId="{EB7BC1F2-FEF1-48C7-88FA-90DA62AEAAFB}" type="presOf" srcId="{4165ACA5-8801-49BA-8C40-C864342F7D34}" destId="{D202A65F-5B25-4613-AF8C-C4204F13272A}" srcOrd="0" destOrd="0" presId="urn:microsoft.com/office/officeart/2005/8/layout/hierarchy3"/>
    <dgm:cxn modelId="{D5D6261F-8752-415A-8CC8-7F409C04CCE7}" srcId="{FABF4849-544A-442E-ADC0-97173A9C61A4}" destId="{DFF3A98D-75FE-4F59-80ED-6963438FA1EB}" srcOrd="0" destOrd="0" parTransId="{D43B0EBD-1AAF-463A-AE76-C3B01D586A2A}" sibTransId="{2DBF0082-239D-438E-B310-84FAF2DAAF4A}"/>
    <dgm:cxn modelId="{CE31C773-A77A-47DE-8129-2511EB3C3184}" type="presOf" srcId="{4165ACA5-8801-49BA-8C40-C864342F7D34}" destId="{E17BFC67-C8B7-43DF-813A-F8FC01185469}" srcOrd="1" destOrd="0" presId="urn:microsoft.com/office/officeart/2005/8/layout/hierarchy3"/>
    <dgm:cxn modelId="{5D639E2F-8F29-4AA5-937F-DC42AB069A74}" srcId="{CA2C1425-D558-4627-AF4B-A2216A6D2F28}" destId="{4165ACA5-8801-49BA-8C40-C864342F7D34}" srcOrd="0" destOrd="0" parTransId="{5C88C2F4-432D-4BDA-BF68-65872117340D}" sibTransId="{A50F094A-F550-4B3B-BBCB-99E8E42E2411}"/>
    <dgm:cxn modelId="{8CE3094F-949F-4CE5-913A-55C4F0CBD816}" type="presOf" srcId="{37AFA673-0DC7-4604-8144-4C16025FA7A6}" destId="{3B6E70DF-EF77-4697-B793-5F7ED3167D8F}" srcOrd="0" destOrd="2" presId="urn:microsoft.com/office/officeart/2005/8/layout/hierarchy3"/>
    <dgm:cxn modelId="{13C573DF-54F1-4412-8421-DD6198C4EB1D}" type="presOf" srcId="{BBB687FE-4E1C-4EBC-ABD1-9AA62CDB4237}" destId="{03805B43-CA04-4B7A-90E8-8B1BA7A218E1}" srcOrd="1" destOrd="0" presId="urn:microsoft.com/office/officeart/2005/8/layout/hierarchy3"/>
    <dgm:cxn modelId="{E820F637-C470-4D9E-9324-6B01CD6B0699}" type="presOf" srcId="{AB5171F3-62A9-4CBC-8588-DD7E0378063B}" destId="{9B4D61CC-6B6A-4A81-9D57-230DBB21A4CA}" srcOrd="0" destOrd="2" presId="urn:microsoft.com/office/officeart/2005/8/layout/hierarchy3"/>
    <dgm:cxn modelId="{56F742D7-56A6-41A2-A7BE-5194B298C411}" type="presOf" srcId="{3CE8D2D7-EECF-44B1-BFD8-1286E4F171E5}" destId="{E096EF62-C784-4F1D-91B3-87257627C416}" srcOrd="0" destOrd="0" presId="urn:microsoft.com/office/officeart/2005/8/layout/hierarchy3"/>
    <dgm:cxn modelId="{96BCDB71-DBBF-4393-AFF7-C3E38B1C611B}" srcId="{BBB687FE-4E1C-4EBC-ABD1-9AA62CDB4237}" destId="{5117F937-688E-4164-BBE3-C7C6E121BA8D}" srcOrd="1" destOrd="0" parTransId="{3CE8D2D7-EECF-44B1-BFD8-1286E4F171E5}" sibTransId="{5475B8B2-4298-4579-9993-43786845D6F7}"/>
    <dgm:cxn modelId="{A9CFE4C9-9D39-4781-8E28-7BC7F76761D5}" type="presOf" srcId="{CA2C1425-D558-4627-AF4B-A2216A6D2F28}" destId="{51919474-561E-49BD-9219-72D2B5486EA8}" srcOrd="0" destOrd="0" presId="urn:microsoft.com/office/officeart/2005/8/layout/hierarchy3"/>
    <dgm:cxn modelId="{2607DB13-FDA5-4454-BFBA-24124A9CDD8C}" type="presParOf" srcId="{51919474-561E-49BD-9219-72D2B5486EA8}" destId="{BCDCB6C5-CE46-4E38-8C01-E17B6F16E847}" srcOrd="0" destOrd="0" presId="urn:microsoft.com/office/officeart/2005/8/layout/hierarchy3"/>
    <dgm:cxn modelId="{C740A496-83F3-4D85-87E6-4F26D3F99590}" type="presParOf" srcId="{BCDCB6C5-CE46-4E38-8C01-E17B6F16E847}" destId="{4BA8B9E6-CCCE-4C15-9665-51FA8D1DF7DE}" srcOrd="0" destOrd="0" presId="urn:microsoft.com/office/officeart/2005/8/layout/hierarchy3"/>
    <dgm:cxn modelId="{9C263C6B-687B-4E12-BA94-CAE296C203BA}" type="presParOf" srcId="{4BA8B9E6-CCCE-4C15-9665-51FA8D1DF7DE}" destId="{D202A65F-5B25-4613-AF8C-C4204F13272A}" srcOrd="0" destOrd="0" presId="urn:microsoft.com/office/officeart/2005/8/layout/hierarchy3"/>
    <dgm:cxn modelId="{8C7B69B5-0815-4826-96C2-438FB0ECC01F}" type="presParOf" srcId="{4BA8B9E6-CCCE-4C15-9665-51FA8D1DF7DE}" destId="{E17BFC67-C8B7-43DF-813A-F8FC01185469}" srcOrd="1" destOrd="0" presId="urn:microsoft.com/office/officeart/2005/8/layout/hierarchy3"/>
    <dgm:cxn modelId="{3324BEA4-7A4E-4DC9-AD6A-0DB33A240AD9}" type="presParOf" srcId="{BCDCB6C5-CE46-4E38-8C01-E17B6F16E847}" destId="{A4A4CA82-34E6-4ECF-9495-EC38C7D4A7A7}" srcOrd="1" destOrd="0" presId="urn:microsoft.com/office/officeart/2005/8/layout/hierarchy3"/>
    <dgm:cxn modelId="{FF28C1D6-8909-4EB6-80BF-5E6A1145A6FB}" type="presParOf" srcId="{A4A4CA82-34E6-4ECF-9495-EC38C7D4A7A7}" destId="{93EDD101-3235-495D-AD0B-C421F8ED8BC3}" srcOrd="0" destOrd="0" presId="urn:microsoft.com/office/officeart/2005/8/layout/hierarchy3"/>
    <dgm:cxn modelId="{B6D75F40-19E0-49A0-BC7F-98E116F26FCB}" type="presParOf" srcId="{A4A4CA82-34E6-4ECF-9495-EC38C7D4A7A7}" destId="{B8C0AB7B-88A4-4450-9DAB-04ADDB931DC6}" srcOrd="1" destOrd="0" presId="urn:microsoft.com/office/officeart/2005/8/layout/hierarchy3"/>
    <dgm:cxn modelId="{E0CF93F0-3A73-471C-AB42-F10F8D437DB0}" type="presParOf" srcId="{51919474-561E-49BD-9219-72D2B5486EA8}" destId="{E867F4BF-1D7F-401A-8ACD-EE5B511BD722}" srcOrd="1" destOrd="0" presId="urn:microsoft.com/office/officeart/2005/8/layout/hierarchy3"/>
    <dgm:cxn modelId="{17918A50-72B7-4870-AC3B-310A0048591B}" type="presParOf" srcId="{E867F4BF-1D7F-401A-8ACD-EE5B511BD722}" destId="{04908992-E3A5-4610-BD5D-D13772BCA25F}" srcOrd="0" destOrd="0" presId="urn:microsoft.com/office/officeart/2005/8/layout/hierarchy3"/>
    <dgm:cxn modelId="{18C8C841-5052-4053-8F26-881988E8E9AD}" type="presParOf" srcId="{04908992-E3A5-4610-BD5D-D13772BCA25F}" destId="{2424698E-2ED7-4CDF-B21B-3FBEAD3FA528}" srcOrd="0" destOrd="0" presId="urn:microsoft.com/office/officeart/2005/8/layout/hierarchy3"/>
    <dgm:cxn modelId="{A79963E0-A039-416E-9A62-7CBB087A3C58}" type="presParOf" srcId="{04908992-E3A5-4610-BD5D-D13772BCA25F}" destId="{03805B43-CA04-4B7A-90E8-8B1BA7A218E1}" srcOrd="1" destOrd="0" presId="urn:microsoft.com/office/officeart/2005/8/layout/hierarchy3"/>
    <dgm:cxn modelId="{E7E17963-37DC-45AA-8AE5-1FFE5F07171F}" type="presParOf" srcId="{E867F4BF-1D7F-401A-8ACD-EE5B511BD722}" destId="{FB3ACEB7-8FBD-4E57-B208-C3323CDD3F08}" srcOrd="1" destOrd="0" presId="urn:microsoft.com/office/officeart/2005/8/layout/hierarchy3"/>
    <dgm:cxn modelId="{48D101A6-55FE-491B-9258-6E815CAFDEB3}" type="presParOf" srcId="{FB3ACEB7-8FBD-4E57-B208-C3323CDD3F08}" destId="{B0EF0B5A-C0EA-4128-BFDE-ED124641C513}" srcOrd="0" destOrd="0" presId="urn:microsoft.com/office/officeart/2005/8/layout/hierarchy3"/>
    <dgm:cxn modelId="{AF9DB773-DF71-42CC-806D-333C6E4F0D53}" type="presParOf" srcId="{FB3ACEB7-8FBD-4E57-B208-C3323CDD3F08}" destId="{3B6E70DF-EF77-4697-B793-5F7ED3167D8F}" srcOrd="1" destOrd="0" presId="urn:microsoft.com/office/officeart/2005/8/layout/hierarchy3"/>
    <dgm:cxn modelId="{49CCC166-51BA-4173-B595-7597153956CF}" type="presParOf" srcId="{FB3ACEB7-8FBD-4E57-B208-C3323CDD3F08}" destId="{E096EF62-C784-4F1D-91B3-87257627C416}" srcOrd="2" destOrd="0" presId="urn:microsoft.com/office/officeart/2005/8/layout/hierarchy3"/>
    <dgm:cxn modelId="{9F63F095-7300-4625-98DF-EF54991CA247}" type="presParOf" srcId="{FB3ACEB7-8FBD-4E57-B208-C3323CDD3F08}" destId="{9B4D61CC-6B6A-4A81-9D57-230DBB21A4C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84353-3876-459B-A2A0-E1F1B77D3D93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23B90-74EE-4D50-961E-9E7BCD0C9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30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58D4C-046B-4435-8871-108230B8C909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BFB5A-915E-48F0-A4AA-A52890152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19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46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1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2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96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9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78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Myriad Pro" panose="020B0503030403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30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77B2-0042-4292-A612-29DE10DC750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grpSp>
        <p:nvGrpSpPr>
          <p:cNvPr id="19" name="Group 18"/>
          <p:cNvGrpSpPr/>
          <p:nvPr userDrawn="1"/>
        </p:nvGrpSpPr>
        <p:grpSpPr>
          <a:xfrm flipH="1">
            <a:off x="5363176" y="0"/>
            <a:ext cx="3778250" cy="6858001"/>
            <a:chOff x="203200" y="0"/>
            <a:chExt cx="3778250" cy="6858001"/>
          </a:xfrm>
        </p:grpSpPr>
        <p:sp>
          <p:nvSpPr>
            <p:cNvPr id="26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rgbClr val="7AB800"/>
            </a:solidFill>
            <a:ln>
              <a:noFill/>
            </a:ln>
          </p:spPr>
        </p:sp>
        <p:sp>
          <p:nvSpPr>
            <p:cNvPr id="28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9AA6"/>
            </a:solidFill>
            <a:ln>
              <a:noFill/>
            </a:ln>
          </p:spPr>
        </p:sp>
        <p:sp>
          <p:nvSpPr>
            <p:cNvPr id="29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1" name="Freeform 10"/>
            <p:cNvSpPr/>
            <p:nvPr/>
          </p:nvSpPr>
          <p:spPr bwMode="auto">
            <a:xfrm>
              <a:off x="641350" y="3871913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B800"/>
            </a:solidFill>
            <a:ln>
              <a:noFill/>
            </a:ln>
          </p:spPr>
        </p:sp>
        <p:sp>
          <p:nvSpPr>
            <p:cNvPr id="32" name="Freeform 11"/>
            <p:cNvSpPr/>
            <p:nvPr/>
          </p:nvSpPr>
          <p:spPr bwMode="auto">
            <a:xfrm>
              <a:off x="203200" y="3762375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9AA6"/>
            </a:solidFill>
            <a:ln>
              <a:noFill/>
            </a:ln>
          </p:spPr>
        </p:sp>
      </p:grpSp>
      <p:sp>
        <p:nvSpPr>
          <p:cNvPr id="33" name="Freeform 6"/>
          <p:cNvSpPr/>
          <p:nvPr userDrawn="1"/>
        </p:nvSpPr>
        <p:spPr bwMode="auto">
          <a:xfrm flipH="1">
            <a:off x="6829231" y="-9473"/>
            <a:ext cx="1431874" cy="4108843"/>
          </a:xfrm>
          <a:custGeom>
            <a:avLst/>
            <a:gdLst>
              <a:gd name="connsiteX0" fmla="*/ 0 w 10488"/>
              <a:gd name="connsiteY0" fmla="*/ 9749 h 10000"/>
              <a:gd name="connsiteX1" fmla="*/ 3139 w 10488"/>
              <a:gd name="connsiteY1" fmla="*/ 10000 h 10000"/>
              <a:gd name="connsiteX2" fmla="*/ 10488 w 10488"/>
              <a:gd name="connsiteY2" fmla="*/ 0 h 10000"/>
              <a:gd name="connsiteX3" fmla="*/ 7697 w 10488"/>
              <a:gd name="connsiteY3" fmla="*/ 0 h 10000"/>
              <a:gd name="connsiteX4" fmla="*/ 0 w 10488"/>
              <a:gd name="connsiteY4" fmla="*/ 9749 h 10000"/>
              <a:gd name="connsiteX0" fmla="*/ 0 w 10488"/>
              <a:gd name="connsiteY0" fmla="*/ 9749 h 10000"/>
              <a:gd name="connsiteX1" fmla="*/ 3139 w 10488"/>
              <a:gd name="connsiteY1" fmla="*/ 10000 h 10000"/>
              <a:gd name="connsiteX2" fmla="*/ 10488 w 10488"/>
              <a:gd name="connsiteY2" fmla="*/ 0 h 10000"/>
              <a:gd name="connsiteX3" fmla="*/ 7557 w 10488"/>
              <a:gd name="connsiteY3" fmla="*/ 92 h 10000"/>
              <a:gd name="connsiteX4" fmla="*/ 0 w 10488"/>
              <a:gd name="connsiteY4" fmla="*/ 9749 h 10000"/>
              <a:gd name="connsiteX0" fmla="*/ 0 w 10488"/>
              <a:gd name="connsiteY0" fmla="*/ 9657 h 9908"/>
              <a:gd name="connsiteX1" fmla="*/ 3139 w 10488"/>
              <a:gd name="connsiteY1" fmla="*/ 9908 h 9908"/>
              <a:gd name="connsiteX2" fmla="*/ 10488 w 10488"/>
              <a:gd name="connsiteY2" fmla="*/ 23 h 9908"/>
              <a:gd name="connsiteX3" fmla="*/ 7557 w 10488"/>
              <a:gd name="connsiteY3" fmla="*/ 0 h 9908"/>
              <a:gd name="connsiteX4" fmla="*/ 0 w 10488"/>
              <a:gd name="connsiteY4" fmla="*/ 9657 h 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8" h="9908">
                <a:moveTo>
                  <a:pt x="0" y="9657"/>
                </a:moveTo>
                <a:lnTo>
                  <a:pt x="3139" y="9908"/>
                </a:lnTo>
                <a:lnTo>
                  <a:pt x="10488" y="23"/>
                </a:lnTo>
                <a:lnTo>
                  <a:pt x="7557" y="0"/>
                </a:lnTo>
                <a:lnTo>
                  <a:pt x="0" y="9657"/>
                </a:lnTo>
                <a:close/>
              </a:path>
            </a:pathLst>
          </a:custGeom>
          <a:solidFill>
            <a:srgbClr val="FF6D14"/>
          </a:solidFill>
          <a:ln>
            <a:noFill/>
          </a:ln>
        </p:spPr>
      </p:sp>
      <p:sp>
        <p:nvSpPr>
          <p:cNvPr id="34" name="Freeform 10"/>
          <p:cNvSpPr/>
          <p:nvPr userDrawn="1"/>
        </p:nvSpPr>
        <p:spPr bwMode="auto">
          <a:xfrm flipH="1">
            <a:off x="4456642" y="3981398"/>
            <a:ext cx="3804462" cy="2883773"/>
          </a:xfrm>
          <a:custGeom>
            <a:avLst/>
            <a:gdLst>
              <a:gd name="connsiteX0" fmla="*/ 0 w 10000"/>
              <a:gd name="connsiteY0" fmla="*/ 0 h 10064"/>
              <a:gd name="connsiteX1" fmla="*/ 14 w 10000"/>
              <a:gd name="connsiteY1" fmla="*/ 16 h 10064"/>
              <a:gd name="connsiteX2" fmla="*/ 8041 w 10000"/>
              <a:gd name="connsiteY2" fmla="*/ 10064 h 10064"/>
              <a:gd name="connsiteX3" fmla="*/ 10000 w 10000"/>
              <a:gd name="connsiteY3" fmla="*/ 10000 h 10064"/>
              <a:gd name="connsiteX4" fmla="*/ 1084 w 10000"/>
              <a:gd name="connsiteY4" fmla="*/ 304 h 10064"/>
              <a:gd name="connsiteX5" fmla="*/ 0 w 10000"/>
              <a:gd name="connsiteY5" fmla="*/ 0 h 10064"/>
              <a:gd name="connsiteX0" fmla="*/ 0 w 10000"/>
              <a:gd name="connsiteY0" fmla="*/ 0 h 10096"/>
              <a:gd name="connsiteX1" fmla="*/ 14 w 10000"/>
              <a:gd name="connsiteY1" fmla="*/ 16 h 10096"/>
              <a:gd name="connsiteX2" fmla="*/ 8847 w 10000"/>
              <a:gd name="connsiteY2" fmla="*/ 10096 h 10096"/>
              <a:gd name="connsiteX3" fmla="*/ 10000 w 10000"/>
              <a:gd name="connsiteY3" fmla="*/ 10000 h 10096"/>
              <a:gd name="connsiteX4" fmla="*/ 1084 w 10000"/>
              <a:gd name="connsiteY4" fmla="*/ 304 h 10096"/>
              <a:gd name="connsiteX5" fmla="*/ 0 w 10000"/>
              <a:gd name="connsiteY5" fmla="*/ 0 h 10096"/>
              <a:gd name="connsiteX0" fmla="*/ 0 w 11065"/>
              <a:gd name="connsiteY0" fmla="*/ 0 h 10096"/>
              <a:gd name="connsiteX1" fmla="*/ 14 w 11065"/>
              <a:gd name="connsiteY1" fmla="*/ 16 h 10096"/>
              <a:gd name="connsiteX2" fmla="*/ 8847 w 11065"/>
              <a:gd name="connsiteY2" fmla="*/ 10096 h 10096"/>
              <a:gd name="connsiteX3" fmla="*/ 11065 w 11065"/>
              <a:gd name="connsiteY3" fmla="*/ 9968 h 10096"/>
              <a:gd name="connsiteX4" fmla="*/ 1084 w 11065"/>
              <a:gd name="connsiteY4" fmla="*/ 304 h 10096"/>
              <a:gd name="connsiteX5" fmla="*/ 0 w 11065"/>
              <a:gd name="connsiteY5" fmla="*/ 0 h 10096"/>
              <a:gd name="connsiteX0" fmla="*/ 0 w 11065"/>
              <a:gd name="connsiteY0" fmla="*/ 0 h 10001"/>
              <a:gd name="connsiteX1" fmla="*/ 14 w 11065"/>
              <a:gd name="connsiteY1" fmla="*/ 16 h 10001"/>
              <a:gd name="connsiteX2" fmla="*/ 8789 w 11065"/>
              <a:gd name="connsiteY2" fmla="*/ 10001 h 10001"/>
              <a:gd name="connsiteX3" fmla="*/ 11065 w 11065"/>
              <a:gd name="connsiteY3" fmla="*/ 9968 h 10001"/>
              <a:gd name="connsiteX4" fmla="*/ 1084 w 11065"/>
              <a:gd name="connsiteY4" fmla="*/ 304 h 10001"/>
              <a:gd name="connsiteX5" fmla="*/ 0 w 11065"/>
              <a:gd name="connsiteY5" fmla="*/ 0 h 10001"/>
              <a:gd name="connsiteX0" fmla="*/ 0 w 11065"/>
              <a:gd name="connsiteY0" fmla="*/ 0 h 9968"/>
              <a:gd name="connsiteX1" fmla="*/ 14 w 11065"/>
              <a:gd name="connsiteY1" fmla="*/ 16 h 9968"/>
              <a:gd name="connsiteX2" fmla="*/ 8674 w 11065"/>
              <a:gd name="connsiteY2" fmla="*/ 9906 h 9968"/>
              <a:gd name="connsiteX3" fmla="*/ 11065 w 11065"/>
              <a:gd name="connsiteY3" fmla="*/ 9968 h 9968"/>
              <a:gd name="connsiteX4" fmla="*/ 1084 w 11065"/>
              <a:gd name="connsiteY4" fmla="*/ 304 h 9968"/>
              <a:gd name="connsiteX5" fmla="*/ 0 w 11065"/>
              <a:gd name="connsiteY5" fmla="*/ 0 h 9968"/>
              <a:gd name="connsiteX0" fmla="*/ 0 w 10000"/>
              <a:gd name="connsiteY0" fmla="*/ 0 h 10000"/>
              <a:gd name="connsiteX1" fmla="*/ 13 w 10000"/>
              <a:gd name="connsiteY1" fmla="*/ 16 h 10000"/>
              <a:gd name="connsiteX2" fmla="*/ 7813 w 10000"/>
              <a:gd name="connsiteY2" fmla="*/ 9970 h 10000"/>
              <a:gd name="connsiteX3" fmla="*/ 10000 w 10000"/>
              <a:gd name="connsiteY3" fmla="*/ 10000 h 10000"/>
              <a:gd name="connsiteX4" fmla="*/ 980 w 10000"/>
              <a:gd name="connsiteY4" fmla="*/ 30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3 w 10000"/>
              <a:gd name="connsiteY1" fmla="*/ 16 h 10000"/>
              <a:gd name="connsiteX2" fmla="*/ 7813 w 10000"/>
              <a:gd name="connsiteY2" fmla="*/ 9970 h 10000"/>
              <a:gd name="connsiteX3" fmla="*/ 10000 w 10000"/>
              <a:gd name="connsiteY3" fmla="*/ 10000 h 10000"/>
              <a:gd name="connsiteX4" fmla="*/ 980 w 10000"/>
              <a:gd name="connsiteY4" fmla="*/ 305 h 10000"/>
              <a:gd name="connsiteX5" fmla="*/ 0 w 10000"/>
              <a:gd name="connsiteY5" fmla="*/ 0 h 10000"/>
              <a:gd name="connsiteX0" fmla="*/ 0 w 10208"/>
              <a:gd name="connsiteY0" fmla="*/ 0 h 10034"/>
              <a:gd name="connsiteX1" fmla="*/ 13 w 10208"/>
              <a:gd name="connsiteY1" fmla="*/ 16 h 10034"/>
              <a:gd name="connsiteX2" fmla="*/ 7813 w 10208"/>
              <a:gd name="connsiteY2" fmla="*/ 9970 h 10034"/>
              <a:gd name="connsiteX3" fmla="*/ 10208 w 10208"/>
              <a:gd name="connsiteY3" fmla="*/ 10034 h 10034"/>
              <a:gd name="connsiteX4" fmla="*/ 980 w 10208"/>
              <a:gd name="connsiteY4" fmla="*/ 305 h 10034"/>
              <a:gd name="connsiteX5" fmla="*/ 0 w 10208"/>
              <a:gd name="connsiteY5" fmla="*/ 0 h 10034"/>
              <a:gd name="connsiteX0" fmla="*/ 0 w 10208"/>
              <a:gd name="connsiteY0" fmla="*/ 0 h 10037"/>
              <a:gd name="connsiteX1" fmla="*/ 13 w 10208"/>
              <a:gd name="connsiteY1" fmla="*/ 16 h 10037"/>
              <a:gd name="connsiteX2" fmla="*/ 8281 w 10208"/>
              <a:gd name="connsiteY2" fmla="*/ 10037 h 10037"/>
              <a:gd name="connsiteX3" fmla="*/ 10208 w 10208"/>
              <a:gd name="connsiteY3" fmla="*/ 10034 h 10037"/>
              <a:gd name="connsiteX4" fmla="*/ 980 w 10208"/>
              <a:gd name="connsiteY4" fmla="*/ 305 h 10037"/>
              <a:gd name="connsiteX5" fmla="*/ 0 w 10208"/>
              <a:gd name="connsiteY5" fmla="*/ 0 h 10037"/>
              <a:gd name="connsiteX0" fmla="*/ 0 w 10208"/>
              <a:gd name="connsiteY0" fmla="*/ 0 h 10037"/>
              <a:gd name="connsiteX1" fmla="*/ 13 w 10208"/>
              <a:gd name="connsiteY1" fmla="*/ 16 h 10037"/>
              <a:gd name="connsiteX2" fmla="*/ 8203 w 10208"/>
              <a:gd name="connsiteY2" fmla="*/ 10037 h 10037"/>
              <a:gd name="connsiteX3" fmla="*/ 10208 w 10208"/>
              <a:gd name="connsiteY3" fmla="*/ 10034 h 10037"/>
              <a:gd name="connsiteX4" fmla="*/ 980 w 10208"/>
              <a:gd name="connsiteY4" fmla="*/ 305 h 10037"/>
              <a:gd name="connsiteX5" fmla="*/ 0 w 10208"/>
              <a:gd name="connsiteY5" fmla="*/ 0 h 10037"/>
              <a:gd name="connsiteX0" fmla="*/ 0 w 10208"/>
              <a:gd name="connsiteY0" fmla="*/ 0 h 10068"/>
              <a:gd name="connsiteX1" fmla="*/ 13 w 10208"/>
              <a:gd name="connsiteY1" fmla="*/ 16 h 10068"/>
              <a:gd name="connsiteX2" fmla="*/ 8203 w 10208"/>
              <a:gd name="connsiteY2" fmla="*/ 10037 h 10068"/>
              <a:gd name="connsiteX3" fmla="*/ 10208 w 10208"/>
              <a:gd name="connsiteY3" fmla="*/ 10068 h 10068"/>
              <a:gd name="connsiteX4" fmla="*/ 980 w 10208"/>
              <a:gd name="connsiteY4" fmla="*/ 305 h 10068"/>
              <a:gd name="connsiteX5" fmla="*/ 0 w 10208"/>
              <a:gd name="connsiteY5" fmla="*/ 0 h 10068"/>
              <a:gd name="connsiteX0" fmla="*/ 0 w 10208"/>
              <a:gd name="connsiteY0" fmla="*/ 0 h 10104"/>
              <a:gd name="connsiteX1" fmla="*/ 13 w 10208"/>
              <a:gd name="connsiteY1" fmla="*/ 16 h 10104"/>
              <a:gd name="connsiteX2" fmla="*/ 8203 w 10208"/>
              <a:gd name="connsiteY2" fmla="*/ 10104 h 10104"/>
              <a:gd name="connsiteX3" fmla="*/ 10208 w 10208"/>
              <a:gd name="connsiteY3" fmla="*/ 10068 h 10104"/>
              <a:gd name="connsiteX4" fmla="*/ 980 w 10208"/>
              <a:gd name="connsiteY4" fmla="*/ 305 h 10104"/>
              <a:gd name="connsiteX5" fmla="*/ 0 w 10208"/>
              <a:gd name="connsiteY5" fmla="*/ 0 h 10104"/>
              <a:gd name="connsiteX0" fmla="*/ 0 w 10234"/>
              <a:gd name="connsiteY0" fmla="*/ 0 h 10138"/>
              <a:gd name="connsiteX1" fmla="*/ 39 w 10234"/>
              <a:gd name="connsiteY1" fmla="*/ 50 h 10138"/>
              <a:gd name="connsiteX2" fmla="*/ 8229 w 10234"/>
              <a:gd name="connsiteY2" fmla="*/ 10138 h 10138"/>
              <a:gd name="connsiteX3" fmla="*/ 10234 w 10234"/>
              <a:gd name="connsiteY3" fmla="*/ 10102 h 10138"/>
              <a:gd name="connsiteX4" fmla="*/ 1006 w 10234"/>
              <a:gd name="connsiteY4" fmla="*/ 339 h 10138"/>
              <a:gd name="connsiteX5" fmla="*/ 0 w 10234"/>
              <a:gd name="connsiteY5" fmla="*/ 0 h 10138"/>
              <a:gd name="connsiteX0" fmla="*/ 0 w 10234"/>
              <a:gd name="connsiteY0" fmla="*/ 0 h 10138"/>
              <a:gd name="connsiteX1" fmla="*/ 39 w 10234"/>
              <a:gd name="connsiteY1" fmla="*/ 50 h 10138"/>
              <a:gd name="connsiteX2" fmla="*/ 8229 w 10234"/>
              <a:gd name="connsiteY2" fmla="*/ 10138 h 10138"/>
              <a:gd name="connsiteX3" fmla="*/ 10234 w 10234"/>
              <a:gd name="connsiteY3" fmla="*/ 10102 h 10138"/>
              <a:gd name="connsiteX4" fmla="*/ 1006 w 10234"/>
              <a:gd name="connsiteY4" fmla="*/ 339 h 10138"/>
              <a:gd name="connsiteX5" fmla="*/ 0 w 10234"/>
              <a:gd name="connsiteY5" fmla="*/ 0 h 10138"/>
              <a:gd name="connsiteX0" fmla="*/ 0 w 10234"/>
              <a:gd name="connsiteY0" fmla="*/ 0 h 10169"/>
              <a:gd name="connsiteX1" fmla="*/ 39 w 10234"/>
              <a:gd name="connsiteY1" fmla="*/ 50 h 10169"/>
              <a:gd name="connsiteX2" fmla="*/ 8229 w 10234"/>
              <a:gd name="connsiteY2" fmla="*/ 10138 h 10169"/>
              <a:gd name="connsiteX3" fmla="*/ 10234 w 10234"/>
              <a:gd name="connsiteY3" fmla="*/ 10169 h 10169"/>
              <a:gd name="connsiteX4" fmla="*/ 1006 w 10234"/>
              <a:gd name="connsiteY4" fmla="*/ 339 h 10169"/>
              <a:gd name="connsiteX5" fmla="*/ 0 w 10234"/>
              <a:gd name="connsiteY5" fmla="*/ 0 h 10169"/>
              <a:gd name="connsiteX0" fmla="*/ 0 w 10234"/>
              <a:gd name="connsiteY0" fmla="*/ 0 h 10169"/>
              <a:gd name="connsiteX1" fmla="*/ 39 w 10234"/>
              <a:gd name="connsiteY1" fmla="*/ 50 h 10169"/>
              <a:gd name="connsiteX2" fmla="*/ 8229 w 10234"/>
              <a:gd name="connsiteY2" fmla="*/ 10138 h 10169"/>
              <a:gd name="connsiteX3" fmla="*/ 10234 w 10234"/>
              <a:gd name="connsiteY3" fmla="*/ 10169 h 10169"/>
              <a:gd name="connsiteX4" fmla="*/ 1032 w 10234"/>
              <a:gd name="connsiteY4" fmla="*/ 238 h 10169"/>
              <a:gd name="connsiteX5" fmla="*/ 0 w 10234"/>
              <a:gd name="connsiteY5" fmla="*/ 0 h 1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4" h="10169">
                <a:moveTo>
                  <a:pt x="0" y="0"/>
                </a:moveTo>
                <a:cubicBezTo>
                  <a:pt x="5" y="5"/>
                  <a:pt x="34" y="45"/>
                  <a:pt x="39" y="50"/>
                </a:cubicBezTo>
                <a:lnTo>
                  <a:pt x="8229" y="10138"/>
                </a:lnTo>
                <a:lnTo>
                  <a:pt x="10234" y="10169"/>
                </a:lnTo>
                <a:lnTo>
                  <a:pt x="1032" y="238"/>
                </a:lnTo>
                <a:lnTo>
                  <a:pt x="0" y="0"/>
                </a:lnTo>
                <a:close/>
              </a:path>
            </a:pathLst>
          </a:custGeom>
          <a:solidFill>
            <a:srgbClr val="FF6D14"/>
          </a:solidFill>
          <a:ln>
            <a:noFill/>
          </a:ln>
        </p:spPr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6" y="6181394"/>
            <a:ext cx="2264664" cy="484632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72608" y="1895476"/>
            <a:ext cx="5647267" cy="1981200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9193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grpSp>
        <p:nvGrpSpPr>
          <p:cNvPr id="19" name="Group 18"/>
          <p:cNvGrpSpPr/>
          <p:nvPr userDrawn="1"/>
        </p:nvGrpSpPr>
        <p:grpSpPr>
          <a:xfrm flipH="1">
            <a:off x="5363176" y="0"/>
            <a:ext cx="3778250" cy="6858001"/>
            <a:chOff x="203200" y="0"/>
            <a:chExt cx="3778250" cy="6858001"/>
          </a:xfrm>
        </p:grpSpPr>
        <p:sp>
          <p:nvSpPr>
            <p:cNvPr id="26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rgbClr val="7AB800"/>
            </a:solidFill>
            <a:ln>
              <a:noFill/>
            </a:ln>
          </p:spPr>
        </p:sp>
        <p:sp>
          <p:nvSpPr>
            <p:cNvPr id="28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9AA6"/>
            </a:solidFill>
            <a:ln>
              <a:noFill/>
            </a:ln>
          </p:spPr>
        </p:sp>
        <p:sp>
          <p:nvSpPr>
            <p:cNvPr id="29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1" name="Freeform 10"/>
            <p:cNvSpPr/>
            <p:nvPr/>
          </p:nvSpPr>
          <p:spPr bwMode="auto">
            <a:xfrm>
              <a:off x="641350" y="3871913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B800"/>
            </a:solidFill>
            <a:ln>
              <a:noFill/>
            </a:ln>
          </p:spPr>
        </p:sp>
        <p:sp>
          <p:nvSpPr>
            <p:cNvPr id="32" name="Freeform 11"/>
            <p:cNvSpPr/>
            <p:nvPr/>
          </p:nvSpPr>
          <p:spPr bwMode="auto">
            <a:xfrm>
              <a:off x="203200" y="3762375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9AA6"/>
            </a:solidFill>
            <a:ln>
              <a:noFill/>
            </a:ln>
          </p:spPr>
        </p:sp>
      </p:grpSp>
      <p:sp>
        <p:nvSpPr>
          <p:cNvPr id="33" name="Freeform 6"/>
          <p:cNvSpPr/>
          <p:nvPr userDrawn="1"/>
        </p:nvSpPr>
        <p:spPr bwMode="auto">
          <a:xfrm flipH="1">
            <a:off x="6829231" y="-9473"/>
            <a:ext cx="1431874" cy="4108843"/>
          </a:xfrm>
          <a:custGeom>
            <a:avLst/>
            <a:gdLst>
              <a:gd name="connsiteX0" fmla="*/ 0 w 10488"/>
              <a:gd name="connsiteY0" fmla="*/ 9749 h 10000"/>
              <a:gd name="connsiteX1" fmla="*/ 3139 w 10488"/>
              <a:gd name="connsiteY1" fmla="*/ 10000 h 10000"/>
              <a:gd name="connsiteX2" fmla="*/ 10488 w 10488"/>
              <a:gd name="connsiteY2" fmla="*/ 0 h 10000"/>
              <a:gd name="connsiteX3" fmla="*/ 7697 w 10488"/>
              <a:gd name="connsiteY3" fmla="*/ 0 h 10000"/>
              <a:gd name="connsiteX4" fmla="*/ 0 w 10488"/>
              <a:gd name="connsiteY4" fmla="*/ 9749 h 10000"/>
              <a:gd name="connsiteX0" fmla="*/ 0 w 10488"/>
              <a:gd name="connsiteY0" fmla="*/ 9749 h 10000"/>
              <a:gd name="connsiteX1" fmla="*/ 3139 w 10488"/>
              <a:gd name="connsiteY1" fmla="*/ 10000 h 10000"/>
              <a:gd name="connsiteX2" fmla="*/ 10488 w 10488"/>
              <a:gd name="connsiteY2" fmla="*/ 0 h 10000"/>
              <a:gd name="connsiteX3" fmla="*/ 7557 w 10488"/>
              <a:gd name="connsiteY3" fmla="*/ 92 h 10000"/>
              <a:gd name="connsiteX4" fmla="*/ 0 w 10488"/>
              <a:gd name="connsiteY4" fmla="*/ 9749 h 10000"/>
              <a:gd name="connsiteX0" fmla="*/ 0 w 10488"/>
              <a:gd name="connsiteY0" fmla="*/ 9657 h 9908"/>
              <a:gd name="connsiteX1" fmla="*/ 3139 w 10488"/>
              <a:gd name="connsiteY1" fmla="*/ 9908 h 9908"/>
              <a:gd name="connsiteX2" fmla="*/ 10488 w 10488"/>
              <a:gd name="connsiteY2" fmla="*/ 23 h 9908"/>
              <a:gd name="connsiteX3" fmla="*/ 7557 w 10488"/>
              <a:gd name="connsiteY3" fmla="*/ 0 h 9908"/>
              <a:gd name="connsiteX4" fmla="*/ 0 w 10488"/>
              <a:gd name="connsiteY4" fmla="*/ 9657 h 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8" h="9908">
                <a:moveTo>
                  <a:pt x="0" y="9657"/>
                </a:moveTo>
                <a:lnTo>
                  <a:pt x="3139" y="9908"/>
                </a:lnTo>
                <a:lnTo>
                  <a:pt x="10488" y="23"/>
                </a:lnTo>
                <a:lnTo>
                  <a:pt x="7557" y="0"/>
                </a:lnTo>
                <a:lnTo>
                  <a:pt x="0" y="9657"/>
                </a:lnTo>
                <a:close/>
              </a:path>
            </a:pathLst>
          </a:custGeom>
          <a:solidFill>
            <a:srgbClr val="FF6D14"/>
          </a:solidFill>
          <a:ln>
            <a:noFill/>
          </a:ln>
        </p:spPr>
      </p:sp>
      <p:sp>
        <p:nvSpPr>
          <p:cNvPr id="34" name="Freeform 10"/>
          <p:cNvSpPr/>
          <p:nvPr userDrawn="1"/>
        </p:nvSpPr>
        <p:spPr bwMode="auto">
          <a:xfrm flipH="1">
            <a:off x="4456642" y="3981398"/>
            <a:ext cx="3804462" cy="2883773"/>
          </a:xfrm>
          <a:custGeom>
            <a:avLst/>
            <a:gdLst>
              <a:gd name="connsiteX0" fmla="*/ 0 w 10000"/>
              <a:gd name="connsiteY0" fmla="*/ 0 h 10064"/>
              <a:gd name="connsiteX1" fmla="*/ 14 w 10000"/>
              <a:gd name="connsiteY1" fmla="*/ 16 h 10064"/>
              <a:gd name="connsiteX2" fmla="*/ 8041 w 10000"/>
              <a:gd name="connsiteY2" fmla="*/ 10064 h 10064"/>
              <a:gd name="connsiteX3" fmla="*/ 10000 w 10000"/>
              <a:gd name="connsiteY3" fmla="*/ 10000 h 10064"/>
              <a:gd name="connsiteX4" fmla="*/ 1084 w 10000"/>
              <a:gd name="connsiteY4" fmla="*/ 304 h 10064"/>
              <a:gd name="connsiteX5" fmla="*/ 0 w 10000"/>
              <a:gd name="connsiteY5" fmla="*/ 0 h 10064"/>
              <a:gd name="connsiteX0" fmla="*/ 0 w 10000"/>
              <a:gd name="connsiteY0" fmla="*/ 0 h 10096"/>
              <a:gd name="connsiteX1" fmla="*/ 14 w 10000"/>
              <a:gd name="connsiteY1" fmla="*/ 16 h 10096"/>
              <a:gd name="connsiteX2" fmla="*/ 8847 w 10000"/>
              <a:gd name="connsiteY2" fmla="*/ 10096 h 10096"/>
              <a:gd name="connsiteX3" fmla="*/ 10000 w 10000"/>
              <a:gd name="connsiteY3" fmla="*/ 10000 h 10096"/>
              <a:gd name="connsiteX4" fmla="*/ 1084 w 10000"/>
              <a:gd name="connsiteY4" fmla="*/ 304 h 10096"/>
              <a:gd name="connsiteX5" fmla="*/ 0 w 10000"/>
              <a:gd name="connsiteY5" fmla="*/ 0 h 10096"/>
              <a:gd name="connsiteX0" fmla="*/ 0 w 11065"/>
              <a:gd name="connsiteY0" fmla="*/ 0 h 10096"/>
              <a:gd name="connsiteX1" fmla="*/ 14 w 11065"/>
              <a:gd name="connsiteY1" fmla="*/ 16 h 10096"/>
              <a:gd name="connsiteX2" fmla="*/ 8847 w 11065"/>
              <a:gd name="connsiteY2" fmla="*/ 10096 h 10096"/>
              <a:gd name="connsiteX3" fmla="*/ 11065 w 11065"/>
              <a:gd name="connsiteY3" fmla="*/ 9968 h 10096"/>
              <a:gd name="connsiteX4" fmla="*/ 1084 w 11065"/>
              <a:gd name="connsiteY4" fmla="*/ 304 h 10096"/>
              <a:gd name="connsiteX5" fmla="*/ 0 w 11065"/>
              <a:gd name="connsiteY5" fmla="*/ 0 h 10096"/>
              <a:gd name="connsiteX0" fmla="*/ 0 w 11065"/>
              <a:gd name="connsiteY0" fmla="*/ 0 h 10001"/>
              <a:gd name="connsiteX1" fmla="*/ 14 w 11065"/>
              <a:gd name="connsiteY1" fmla="*/ 16 h 10001"/>
              <a:gd name="connsiteX2" fmla="*/ 8789 w 11065"/>
              <a:gd name="connsiteY2" fmla="*/ 10001 h 10001"/>
              <a:gd name="connsiteX3" fmla="*/ 11065 w 11065"/>
              <a:gd name="connsiteY3" fmla="*/ 9968 h 10001"/>
              <a:gd name="connsiteX4" fmla="*/ 1084 w 11065"/>
              <a:gd name="connsiteY4" fmla="*/ 304 h 10001"/>
              <a:gd name="connsiteX5" fmla="*/ 0 w 11065"/>
              <a:gd name="connsiteY5" fmla="*/ 0 h 10001"/>
              <a:gd name="connsiteX0" fmla="*/ 0 w 11065"/>
              <a:gd name="connsiteY0" fmla="*/ 0 h 9968"/>
              <a:gd name="connsiteX1" fmla="*/ 14 w 11065"/>
              <a:gd name="connsiteY1" fmla="*/ 16 h 9968"/>
              <a:gd name="connsiteX2" fmla="*/ 8674 w 11065"/>
              <a:gd name="connsiteY2" fmla="*/ 9906 h 9968"/>
              <a:gd name="connsiteX3" fmla="*/ 11065 w 11065"/>
              <a:gd name="connsiteY3" fmla="*/ 9968 h 9968"/>
              <a:gd name="connsiteX4" fmla="*/ 1084 w 11065"/>
              <a:gd name="connsiteY4" fmla="*/ 304 h 9968"/>
              <a:gd name="connsiteX5" fmla="*/ 0 w 11065"/>
              <a:gd name="connsiteY5" fmla="*/ 0 h 9968"/>
              <a:gd name="connsiteX0" fmla="*/ 0 w 10000"/>
              <a:gd name="connsiteY0" fmla="*/ 0 h 10000"/>
              <a:gd name="connsiteX1" fmla="*/ 13 w 10000"/>
              <a:gd name="connsiteY1" fmla="*/ 16 h 10000"/>
              <a:gd name="connsiteX2" fmla="*/ 7813 w 10000"/>
              <a:gd name="connsiteY2" fmla="*/ 9970 h 10000"/>
              <a:gd name="connsiteX3" fmla="*/ 10000 w 10000"/>
              <a:gd name="connsiteY3" fmla="*/ 10000 h 10000"/>
              <a:gd name="connsiteX4" fmla="*/ 980 w 10000"/>
              <a:gd name="connsiteY4" fmla="*/ 30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3 w 10000"/>
              <a:gd name="connsiteY1" fmla="*/ 16 h 10000"/>
              <a:gd name="connsiteX2" fmla="*/ 7813 w 10000"/>
              <a:gd name="connsiteY2" fmla="*/ 9970 h 10000"/>
              <a:gd name="connsiteX3" fmla="*/ 10000 w 10000"/>
              <a:gd name="connsiteY3" fmla="*/ 10000 h 10000"/>
              <a:gd name="connsiteX4" fmla="*/ 980 w 10000"/>
              <a:gd name="connsiteY4" fmla="*/ 305 h 10000"/>
              <a:gd name="connsiteX5" fmla="*/ 0 w 10000"/>
              <a:gd name="connsiteY5" fmla="*/ 0 h 10000"/>
              <a:gd name="connsiteX0" fmla="*/ 0 w 10208"/>
              <a:gd name="connsiteY0" fmla="*/ 0 h 10034"/>
              <a:gd name="connsiteX1" fmla="*/ 13 w 10208"/>
              <a:gd name="connsiteY1" fmla="*/ 16 h 10034"/>
              <a:gd name="connsiteX2" fmla="*/ 7813 w 10208"/>
              <a:gd name="connsiteY2" fmla="*/ 9970 h 10034"/>
              <a:gd name="connsiteX3" fmla="*/ 10208 w 10208"/>
              <a:gd name="connsiteY3" fmla="*/ 10034 h 10034"/>
              <a:gd name="connsiteX4" fmla="*/ 980 w 10208"/>
              <a:gd name="connsiteY4" fmla="*/ 305 h 10034"/>
              <a:gd name="connsiteX5" fmla="*/ 0 w 10208"/>
              <a:gd name="connsiteY5" fmla="*/ 0 h 10034"/>
              <a:gd name="connsiteX0" fmla="*/ 0 w 10208"/>
              <a:gd name="connsiteY0" fmla="*/ 0 h 10037"/>
              <a:gd name="connsiteX1" fmla="*/ 13 w 10208"/>
              <a:gd name="connsiteY1" fmla="*/ 16 h 10037"/>
              <a:gd name="connsiteX2" fmla="*/ 8281 w 10208"/>
              <a:gd name="connsiteY2" fmla="*/ 10037 h 10037"/>
              <a:gd name="connsiteX3" fmla="*/ 10208 w 10208"/>
              <a:gd name="connsiteY3" fmla="*/ 10034 h 10037"/>
              <a:gd name="connsiteX4" fmla="*/ 980 w 10208"/>
              <a:gd name="connsiteY4" fmla="*/ 305 h 10037"/>
              <a:gd name="connsiteX5" fmla="*/ 0 w 10208"/>
              <a:gd name="connsiteY5" fmla="*/ 0 h 10037"/>
              <a:gd name="connsiteX0" fmla="*/ 0 w 10208"/>
              <a:gd name="connsiteY0" fmla="*/ 0 h 10037"/>
              <a:gd name="connsiteX1" fmla="*/ 13 w 10208"/>
              <a:gd name="connsiteY1" fmla="*/ 16 h 10037"/>
              <a:gd name="connsiteX2" fmla="*/ 8203 w 10208"/>
              <a:gd name="connsiteY2" fmla="*/ 10037 h 10037"/>
              <a:gd name="connsiteX3" fmla="*/ 10208 w 10208"/>
              <a:gd name="connsiteY3" fmla="*/ 10034 h 10037"/>
              <a:gd name="connsiteX4" fmla="*/ 980 w 10208"/>
              <a:gd name="connsiteY4" fmla="*/ 305 h 10037"/>
              <a:gd name="connsiteX5" fmla="*/ 0 w 10208"/>
              <a:gd name="connsiteY5" fmla="*/ 0 h 10037"/>
              <a:gd name="connsiteX0" fmla="*/ 0 w 10208"/>
              <a:gd name="connsiteY0" fmla="*/ 0 h 10068"/>
              <a:gd name="connsiteX1" fmla="*/ 13 w 10208"/>
              <a:gd name="connsiteY1" fmla="*/ 16 h 10068"/>
              <a:gd name="connsiteX2" fmla="*/ 8203 w 10208"/>
              <a:gd name="connsiteY2" fmla="*/ 10037 h 10068"/>
              <a:gd name="connsiteX3" fmla="*/ 10208 w 10208"/>
              <a:gd name="connsiteY3" fmla="*/ 10068 h 10068"/>
              <a:gd name="connsiteX4" fmla="*/ 980 w 10208"/>
              <a:gd name="connsiteY4" fmla="*/ 305 h 10068"/>
              <a:gd name="connsiteX5" fmla="*/ 0 w 10208"/>
              <a:gd name="connsiteY5" fmla="*/ 0 h 10068"/>
              <a:gd name="connsiteX0" fmla="*/ 0 w 10208"/>
              <a:gd name="connsiteY0" fmla="*/ 0 h 10104"/>
              <a:gd name="connsiteX1" fmla="*/ 13 w 10208"/>
              <a:gd name="connsiteY1" fmla="*/ 16 h 10104"/>
              <a:gd name="connsiteX2" fmla="*/ 8203 w 10208"/>
              <a:gd name="connsiteY2" fmla="*/ 10104 h 10104"/>
              <a:gd name="connsiteX3" fmla="*/ 10208 w 10208"/>
              <a:gd name="connsiteY3" fmla="*/ 10068 h 10104"/>
              <a:gd name="connsiteX4" fmla="*/ 980 w 10208"/>
              <a:gd name="connsiteY4" fmla="*/ 305 h 10104"/>
              <a:gd name="connsiteX5" fmla="*/ 0 w 10208"/>
              <a:gd name="connsiteY5" fmla="*/ 0 h 10104"/>
              <a:gd name="connsiteX0" fmla="*/ 0 w 10234"/>
              <a:gd name="connsiteY0" fmla="*/ 0 h 10138"/>
              <a:gd name="connsiteX1" fmla="*/ 39 w 10234"/>
              <a:gd name="connsiteY1" fmla="*/ 50 h 10138"/>
              <a:gd name="connsiteX2" fmla="*/ 8229 w 10234"/>
              <a:gd name="connsiteY2" fmla="*/ 10138 h 10138"/>
              <a:gd name="connsiteX3" fmla="*/ 10234 w 10234"/>
              <a:gd name="connsiteY3" fmla="*/ 10102 h 10138"/>
              <a:gd name="connsiteX4" fmla="*/ 1006 w 10234"/>
              <a:gd name="connsiteY4" fmla="*/ 339 h 10138"/>
              <a:gd name="connsiteX5" fmla="*/ 0 w 10234"/>
              <a:gd name="connsiteY5" fmla="*/ 0 h 10138"/>
              <a:gd name="connsiteX0" fmla="*/ 0 w 10234"/>
              <a:gd name="connsiteY0" fmla="*/ 0 h 10138"/>
              <a:gd name="connsiteX1" fmla="*/ 39 w 10234"/>
              <a:gd name="connsiteY1" fmla="*/ 50 h 10138"/>
              <a:gd name="connsiteX2" fmla="*/ 8229 w 10234"/>
              <a:gd name="connsiteY2" fmla="*/ 10138 h 10138"/>
              <a:gd name="connsiteX3" fmla="*/ 10234 w 10234"/>
              <a:gd name="connsiteY3" fmla="*/ 10102 h 10138"/>
              <a:gd name="connsiteX4" fmla="*/ 1006 w 10234"/>
              <a:gd name="connsiteY4" fmla="*/ 339 h 10138"/>
              <a:gd name="connsiteX5" fmla="*/ 0 w 10234"/>
              <a:gd name="connsiteY5" fmla="*/ 0 h 10138"/>
              <a:gd name="connsiteX0" fmla="*/ 0 w 10234"/>
              <a:gd name="connsiteY0" fmla="*/ 0 h 10169"/>
              <a:gd name="connsiteX1" fmla="*/ 39 w 10234"/>
              <a:gd name="connsiteY1" fmla="*/ 50 h 10169"/>
              <a:gd name="connsiteX2" fmla="*/ 8229 w 10234"/>
              <a:gd name="connsiteY2" fmla="*/ 10138 h 10169"/>
              <a:gd name="connsiteX3" fmla="*/ 10234 w 10234"/>
              <a:gd name="connsiteY3" fmla="*/ 10169 h 10169"/>
              <a:gd name="connsiteX4" fmla="*/ 1006 w 10234"/>
              <a:gd name="connsiteY4" fmla="*/ 339 h 10169"/>
              <a:gd name="connsiteX5" fmla="*/ 0 w 10234"/>
              <a:gd name="connsiteY5" fmla="*/ 0 h 10169"/>
              <a:gd name="connsiteX0" fmla="*/ 0 w 10234"/>
              <a:gd name="connsiteY0" fmla="*/ 0 h 10169"/>
              <a:gd name="connsiteX1" fmla="*/ 39 w 10234"/>
              <a:gd name="connsiteY1" fmla="*/ 50 h 10169"/>
              <a:gd name="connsiteX2" fmla="*/ 8229 w 10234"/>
              <a:gd name="connsiteY2" fmla="*/ 10138 h 10169"/>
              <a:gd name="connsiteX3" fmla="*/ 10234 w 10234"/>
              <a:gd name="connsiteY3" fmla="*/ 10169 h 10169"/>
              <a:gd name="connsiteX4" fmla="*/ 1032 w 10234"/>
              <a:gd name="connsiteY4" fmla="*/ 238 h 10169"/>
              <a:gd name="connsiteX5" fmla="*/ 0 w 10234"/>
              <a:gd name="connsiteY5" fmla="*/ 0 h 1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4" h="10169">
                <a:moveTo>
                  <a:pt x="0" y="0"/>
                </a:moveTo>
                <a:cubicBezTo>
                  <a:pt x="5" y="5"/>
                  <a:pt x="34" y="45"/>
                  <a:pt x="39" y="50"/>
                </a:cubicBezTo>
                <a:lnTo>
                  <a:pt x="8229" y="10138"/>
                </a:lnTo>
                <a:lnTo>
                  <a:pt x="10234" y="10169"/>
                </a:lnTo>
                <a:lnTo>
                  <a:pt x="1032" y="238"/>
                </a:lnTo>
                <a:lnTo>
                  <a:pt x="0" y="0"/>
                </a:lnTo>
                <a:close/>
              </a:path>
            </a:pathLst>
          </a:custGeom>
          <a:solidFill>
            <a:srgbClr val="FF6D14"/>
          </a:solidFill>
          <a:ln>
            <a:noFill/>
          </a:ln>
        </p:spPr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6" y="6181394"/>
            <a:ext cx="2264664" cy="484632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72608" y="1895476"/>
            <a:ext cx="5647267" cy="1981200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92032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51744"/>
            <a:ext cx="6858000" cy="1552071"/>
          </a:xfrm>
        </p:spPr>
        <p:txBody>
          <a:bodyPr anchor="t">
            <a:normAutofit/>
          </a:bodyPr>
          <a:lstStyle>
            <a:lvl1pPr algn="ctr">
              <a:defRPr lang="en-US" sz="4400" b="1" dirty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5176"/>
            <a:ext cx="6858000" cy="117075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7" b="16118"/>
          <a:stretch/>
        </p:blipFill>
        <p:spPr>
          <a:xfrm>
            <a:off x="2059782" y="163718"/>
            <a:ext cx="5024437" cy="11112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55" t="35174" r="4193" b="28139"/>
          <a:stretch/>
        </p:blipFill>
        <p:spPr>
          <a:xfrm>
            <a:off x="7664291" y="6465345"/>
            <a:ext cx="1345772" cy="2372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" t="36514" r="69983" b="26488"/>
          <a:stretch/>
        </p:blipFill>
        <p:spPr>
          <a:xfrm>
            <a:off x="0" y="6465345"/>
            <a:ext cx="2021711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6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97962"/>
            <a:ext cx="3086100" cy="43852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8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_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 Same Side Corner Rectangle 4"/>
          <p:cNvSpPr/>
          <p:nvPr/>
        </p:nvSpPr>
        <p:spPr>
          <a:xfrm rot="16200000">
            <a:off x="5694456" y="811105"/>
            <a:ext cx="1738888" cy="5160207"/>
          </a:xfrm>
          <a:prstGeom prst="round2SameRect">
            <a:avLst/>
          </a:prstGeom>
          <a:solidFill>
            <a:srgbClr val="FF6D14"/>
          </a:solidFill>
          <a:ln>
            <a:noFill/>
          </a:ln>
          <a:effectLst>
            <a:innerShdw blurRad="635000" dist="190500" dir="18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86488" y="152400"/>
            <a:ext cx="27193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6030" y="2505285"/>
            <a:ext cx="4453487" cy="1095165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6030" y="3766626"/>
            <a:ext cx="4453488" cy="915596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9265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_words_te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687388" y="2171700"/>
            <a:ext cx="8543925" cy="1588"/>
          </a:xfrm>
          <a:prstGeom prst="line">
            <a:avLst/>
          </a:prstGeom>
          <a:noFill/>
          <a:ln w="114300">
            <a:solidFill>
              <a:srgbClr val="FF6D13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0"/>
            <a:ext cx="26241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284866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5" y="2470489"/>
            <a:ext cx="7284867" cy="414234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defRPr sz="2400"/>
            </a:lvl1pPr>
            <a:lvl2pPr>
              <a:lnSpc>
                <a:spcPct val="100000"/>
              </a:lnSpc>
              <a:spcBef>
                <a:spcPts val="1200"/>
              </a:spcBef>
              <a:defRPr sz="2400"/>
            </a:lvl2pPr>
            <a:lvl3pPr>
              <a:lnSpc>
                <a:spcPct val="100000"/>
              </a:lnSpc>
              <a:spcBef>
                <a:spcPts val="1200"/>
              </a:spcBef>
              <a:defRPr sz="2400"/>
            </a:lvl3pPr>
            <a:lvl4pPr>
              <a:lnSpc>
                <a:spcPct val="100000"/>
              </a:lnSpc>
              <a:spcBef>
                <a:spcPts val="1200"/>
              </a:spcBef>
              <a:defRPr sz="2400"/>
            </a:lvl4pPr>
            <a:lvl5pPr>
              <a:lnSpc>
                <a:spcPct val="10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9212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_text_num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687388" y="2171700"/>
            <a:ext cx="8543925" cy="1588"/>
          </a:xfrm>
          <a:prstGeom prst="line">
            <a:avLst/>
          </a:prstGeom>
          <a:noFill/>
          <a:ln w="114300">
            <a:solidFill>
              <a:srgbClr val="FF6D13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62663" y="55563"/>
            <a:ext cx="3081337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defRPr sz="2400"/>
            </a:lvl1pPr>
            <a:lvl2pPr>
              <a:lnSpc>
                <a:spcPct val="100000"/>
              </a:lnSpc>
              <a:spcBef>
                <a:spcPts val="1200"/>
              </a:spcBef>
              <a:defRPr sz="2400"/>
            </a:lvl2pPr>
            <a:lvl3pPr>
              <a:lnSpc>
                <a:spcPct val="100000"/>
              </a:lnSpc>
              <a:spcBef>
                <a:spcPts val="1200"/>
              </a:spcBef>
              <a:defRPr sz="2400"/>
            </a:lvl3pPr>
            <a:lvl4pPr>
              <a:lnSpc>
                <a:spcPct val="100000"/>
              </a:lnSpc>
              <a:spcBef>
                <a:spcPts val="1200"/>
              </a:spcBef>
              <a:defRPr sz="2400"/>
            </a:lvl4pPr>
            <a:lvl5pPr>
              <a:lnSpc>
                <a:spcPct val="10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9723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lide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26170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8000">
              <a:schemeClr val="bg1">
                <a:lumMod val="95000"/>
              </a:schemeClr>
            </a:gs>
            <a:gs pos="65000">
              <a:schemeClr val="bg1">
                <a:lumMod val="75000"/>
              </a:schemeClr>
            </a:gs>
            <a:gs pos="13000">
              <a:schemeClr val="bg1">
                <a:lumMod val="75000"/>
              </a:schemeClr>
            </a:gs>
            <a:gs pos="100000">
              <a:schemeClr val="bg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620209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AA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B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B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B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AB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Fifth level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 flipH="1">
            <a:off x="5363176" y="0"/>
            <a:ext cx="3778250" cy="6858001"/>
            <a:chOff x="203200" y="0"/>
            <a:chExt cx="3778250" cy="6858001"/>
          </a:xfrm>
        </p:grpSpPr>
        <p:sp>
          <p:nvSpPr>
            <p:cNvPr id="22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rgbClr val="7AB8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9AA6"/>
            </a:solidFill>
            <a:ln>
              <a:noFill/>
            </a:ln>
          </p:spPr>
        </p:sp>
        <p:sp>
          <p:nvSpPr>
            <p:cNvPr id="24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0"/>
            <p:cNvSpPr/>
            <p:nvPr/>
          </p:nvSpPr>
          <p:spPr bwMode="auto">
            <a:xfrm>
              <a:off x="641350" y="3871913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B800"/>
            </a:solidFill>
            <a:ln>
              <a:noFill/>
            </a:ln>
          </p:spPr>
        </p:sp>
        <p:sp>
          <p:nvSpPr>
            <p:cNvPr id="27" name="Freeform 11"/>
            <p:cNvSpPr/>
            <p:nvPr/>
          </p:nvSpPr>
          <p:spPr bwMode="auto">
            <a:xfrm>
              <a:off x="203200" y="3762375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9AA6"/>
            </a:solidFill>
            <a:ln>
              <a:noFill/>
            </a:ln>
          </p:spPr>
        </p:sp>
      </p:grpSp>
      <p:sp>
        <p:nvSpPr>
          <p:cNvPr id="28" name="Freeform 12"/>
          <p:cNvSpPr/>
          <p:nvPr userDrawn="1"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9" name="Freeform 13"/>
          <p:cNvSpPr/>
          <p:nvPr userDrawn="1"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" name="Freeform 6"/>
          <p:cNvSpPr/>
          <p:nvPr userDrawn="1"/>
        </p:nvSpPr>
        <p:spPr bwMode="auto">
          <a:xfrm flipH="1">
            <a:off x="6829231" y="-9473"/>
            <a:ext cx="1431874" cy="4108843"/>
          </a:xfrm>
          <a:custGeom>
            <a:avLst/>
            <a:gdLst>
              <a:gd name="connsiteX0" fmla="*/ 0 w 10488"/>
              <a:gd name="connsiteY0" fmla="*/ 9749 h 10000"/>
              <a:gd name="connsiteX1" fmla="*/ 3139 w 10488"/>
              <a:gd name="connsiteY1" fmla="*/ 10000 h 10000"/>
              <a:gd name="connsiteX2" fmla="*/ 10488 w 10488"/>
              <a:gd name="connsiteY2" fmla="*/ 0 h 10000"/>
              <a:gd name="connsiteX3" fmla="*/ 7697 w 10488"/>
              <a:gd name="connsiteY3" fmla="*/ 0 h 10000"/>
              <a:gd name="connsiteX4" fmla="*/ 0 w 10488"/>
              <a:gd name="connsiteY4" fmla="*/ 9749 h 10000"/>
              <a:gd name="connsiteX0" fmla="*/ 0 w 10488"/>
              <a:gd name="connsiteY0" fmla="*/ 9749 h 10000"/>
              <a:gd name="connsiteX1" fmla="*/ 3139 w 10488"/>
              <a:gd name="connsiteY1" fmla="*/ 10000 h 10000"/>
              <a:gd name="connsiteX2" fmla="*/ 10488 w 10488"/>
              <a:gd name="connsiteY2" fmla="*/ 0 h 10000"/>
              <a:gd name="connsiteX3" fmla="*/ 7557 w 10488"/>
              <a:gd name="connsiteY3" fmla="*/ 92 h 10000"/>
              <a:gd name="connsiteX4" fmla="*/ 0 w 10488"/>
              <a:gd name="connsiteY4" fmla="*/ 9749 h 10000"/>
              <a:gd name="connsiteX0" fmla="*/ 0 w 10488"/>
              <a:gd name="connsiteY0" fmla="*/ 9657 h 9908"/>
              <a:gd name="connsiteX1" fmla="*/ 3139 w 10488"/>
              <a:gd name="connsiteY1" fmla="*/ 9908 h 9908"/>
              <a:gd name="connsiteX2" fmla="*/ 10488 w 10488"/>
              <a:gd name="connsiteY2" fmla="*/ 23 h 9908"/>
              <a:gd name="connsiteX3" fmla="*/ 7557 w 10488"/>
              <a:gd name="connsiteY3" fmla="*/ 0 h 9908"/>
              <a:gd name="connsiteX4" fmla="*/ 0 w 10488"/>
              <a:gd name="connsiteY4" fmla="*/ 9657 h 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8" h="9908">
                <a:moveTo>
                  <a:pt x="0" y="9657"/>
                </a:moveTo>
                <a:lnTo>
                  <a:pt x="3139" y="9908"/>
                </a:lnTo>
                <a:lnTo>
                  <a:pt x="10488" y="23"/>
                </a:lnTo>
                <a:lnTo>
                  <a:pt x="7557" y="0"/>
                </a:lnTo>
                <a:lnTo>
                  <a:pt x="0" y="9657"/>
                </a:lnTo>
                <a:close/>
              </a:path>
            </a:pathLst>
          </a:custGeom>
          <a:solidFill>
            <a:srgbClr val="FF6D14"/>
          </a:solidFill>
          <a:ln>
            <a:noFill/>
          </a:ln>
        </p:spPr>
      </p:sp>
      <p:sp>
        <p:nvSpPr>
          <p:cNvPr id="31" name="Freeform 10"/>
          <p:cNvSpPr/>
          <p:nvPr userDrawn="1"/>
        </p:nvSpPr>
        <p:spPr bwMode="auto">
          <a:xfrm flipH="1">
            <a:off x="4456642" y="3981398"/>
            <a:ext cx="3804462" cy="2883773"/>
          </a:xfrm>
          <a:custGeom>
            <a:avLst/>
            <a:gdLst>
              <a:gd name="connsiteX0" fmla="*/ 0 w 10000"/>
              <a:gd name="connsiteY0" fmla="*/ 0 h 10064"/>
              <a:gd name="connsiteX1" fmla="*/ 14 w 10000"/>
              <a:gd name="connsiteY1" fmla="*/ 16 h 10064"/>
              <a:gd name="connsiteX2" fmla="*/ 8041 w 10000"/>
              <a:gd name="connsiteY2" fmla="*/ 10064 h 10064"/>
              <a:gd name="connsiteX3" fmla="*/ 10000 w 10000"/>
              <a:gd name="connsiteY3" fmla="*/ 10000 h 10064"/>
              <a:gd name="connsiteX4" fmla="*/ 1084 w 10000"/>
              <a:gd name="connsiteY4" fmla="*/ 304 h 10064"/>
              <a:gd name="connsiteX5" fmla="*/ 0 w 10000"/>
              <a:gd name="connsiteY5" fmla="*/ 0 h 10064"/>
              <a:gd name="connsiteX0" fmla="*/ 0 w 10000"/>
              <a:gd name="connsiteY0" fmla="*/ 0 h 10096"/>
              <a:gd name="connsiteX1" fmla="*/ 14 w 10000"/>
              <a:gd name="connsiteY1" fmla="*/ 16 h 10096"/>
              <a:gd name="connsiteX2" fmla="*/ 8847 w 10000"/>
              <a:gd name="connsiteY2" fmla="*/ 10096 h 10096"/>
              <a:gd name="connsiteX3" fmla="*/ 10000 w 10000"/>
              <a:gd name="connsiteY3" fmla="*/ 10000 h 10096"/>
              <a:gd name="connsiteX4" fmla="*/ 1084 w 10000"/>
              <a:gd name="connsiteY4" fmla="*/ 304 h 10096"/>
              <a:gd name="connsiteX5" fmla="*/ 0 w 10000"/>
              <a:gd name="connsiteY5" fmla="*/ 0 h 10096"/>
              <a:gd name="connsiteX0" fmla="*/ 0 w 11065"/>
              <a:gd name="connsiteY0" fmla="*/ 0 h 10096"/>
              <a:gd name="connsiteX1" fmla="*/ 14 w 11065"/>
              <a:gd name="connsiteY1" fmla="*/ 16 h 10096"/>
              <a:gd name="connsiteX2" fmla="*/ 8847 w 11065"/>
              <a:gd name="connsiteY2" fmla="*/ 10096 h 10096"/>
              <a:gd name="connsiteX3" fmla="*/ 11065 w 11065"/>
              <a:gd name="connsiteY3" fmla="*/ 9968 h 10096"/>
              <a:gd name="connsiteX4" fmla="*/ 1084 w 11065"/>
              <a:gd name="connsiteY4" fmla="*/ 304 h 10096"/>
              <a:gd name="connsiteX5" fmla="*/ 0 w 11065"/>
              <a:gd name="connsiteY5" fmla="*/ 0 h 10096"/>
              <a:gd name="connsiteX0" fmla="*/ 0 w 11065"/>
              <a:gd name="connsiteY0" fmla="*/ 0 h 10001"/>
              <a:gd name="connsiteX1" fmla="*/ 14 w 11065"/>
              <a:gd name="connsiteY1" fmla="*/ 16 h 10001"/>
              <a:gd name="connsiteX2" fmla="*/ 8789 w 11065"/>
              <a:gd name="connsiteY2" fmla="*/ 10001 h 10001"/>
              <a:gd name="connsiteX3" fmla="*/ 11065 w 11065"/>
              <a:gd name="connsiteY3" fmla="*/ 9968 h 10001"/>
              <a:gd name="connsiteX4" fmla="*/ 1084 w 11065"/>
              <a:gd name="connsiteY4" fmla="*/ 304 h 10001"/>
              <a:gd name="connsiteX5" fmla="*/ 0 w 11065"/>
              <a:gd name="connsiteY5" fmla="*/ 0 h 10001"/>
              <a:gd name="connsiteX0" fmla="*/ 0 w 11065"/>
              <a:gd name="connsiteY0" fmla="*/ 0 h 9968"/>
              <a:gd name="connsiteX1" fmla="*/ 14 w 11065"/>
              <a:gd name="connsiteY1" fmla="*/ 16 h 9968"/>
              <a:gd name="connsiteX2" fmla="*/ 8674 w 11065"/>
              <a:gd name="connsiteY2" fmla="*/ 9906 h 9968"/>
              <a:gd name="connsiteX3" fmla="*/ 11065 w 11065"/>
              <a:gd name="connsiteY3" fmla="*/ 9968 h 9968"/>
              <a:gd name="connsiteX4" fmla="*/ 1084 w 11065"/>
              <a:gd name="connsiteY4" fmla="*/ 304 h 9968"/>
              <a:gd name="connsiteX5" fmla="*/ 0 w 11065"/>
              <a:gd name="connsiteY5" fmla="*/ 0 h 9968"/>
              <a:gd name="connsiteX0" fmla="*/ 0 w 10000"/>
              <a:gd name="connsiteY0" fmla="*/ 0 h 10000"/>
              <a:gd name="connsiteX1" fmla="*/ 13 w 10000"/>
              <a:gd name="connsiteY1" fmla="*/ 16 h 10000"/>
              <a:gd name="connsiteX2" fmla="*/ 7813 w 10000"/>
              <a:gd name="connsiteY2" fmla="*/ 9970 h 10000"/>
              <a:gd name="connsiteX3" fmla="*/ 10000 w 10000"/>
              <a:gd name="connsiteY3" fmla="*/ 10000 h 10000"/>
              <a:gd name="connsiteX4" fmla="*/ 980 w 10000"/>
              <a:gd name="connsiteY4" fmla="*/ 30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3 w 10000"/>
              <a:gd name="connsiteY1" fmla="*/ 16 h 10000"/>
              <a:gd name="connsiteX2" fmla="*/ 7813 w 10000"/>
              <a:gd name="connsiteY2" fmla="*/ 9970 h 10000"/>
              <a:gd name="connsiteX3" fmla="*/ 10000 w 10000"/>
              <a:gd name="connsiteY3" fmla="*/ 10000 h 10000"/>
              <a:gd name="connsiteX4" fmla="*/ 980 w 10000"/>
              <a:gd name="connsiteY4" fmla="*/ 305 h 10000"/>
              <a:gd name="connsiteX5" fmla="*/ 0 w 10000"/>
              <a:gd name="connsiteY5" fmla="*/ 0 h 10000"/>
              <a:gd name="connsiteX0" fmla="*/ 0 w 10208"/>
              <a:gd name="connsiteY0" fmla="*/ 0 h 10034"/>
              <a:gd name="connsiteX1" fmla="*/ 13 w 10208"/>
              <a:gd name="connsiteY1" fmla="*/ 16 h 10034"/>
              <a:gd name="connsiteX2" fmla="*/ 7813 w 10208"/>
              <a:gd name="connsiteY2" fmla="*/ 9970 h 10034"/>
              <a:gd name="connsiteX3" fmla="*/ 10208 w 10208"/>
              <a:gd name="connsiteY3" fmla="*/ 10034 h 10034"/>
              <a:gd name="connsiteX4" fmla="*/ 980 w 10208"/>
              <a:gd name="connsiteY4" fmla="*/ 305 h 10034"/>
              <a:gd name="connsiteX5" fmla="*/ 0 w 10208"/>
              <a:gd name="connsiteY5" fmla="*/ 0 h 10034"/>
              <a:gd name="connsiteX0" fmla="*/ 0 w 10208"/>
              <a:gd name="connsiteY0" fmla="*/ 0 h 10037"/>
              <a:gd name="connsiteX1" fmla="*/ 13 w 10208"/>
              <a:gd name="connsiteY1" fmla="*/ 16 h 10037"/>
              <a:gd name="connsiteX2" fmla="*/ 8281 w 10208"/>
              <a:gd name="connsiteY2" fmla="*/ 10037 h 10037"/>
              <a:gd name="connsiteX3" fmla="*/ 10208 w 10208"/>
              <a:gd name="connsiteY3" fmla="*/ 10034 h 10037"/>
              <a:gd name="connsiteX4" fmla="*/ 980 w 10208"/>
              <a:gd name="connsiteY4" fmla="*/ 305 h 10037"/>
              <a:gd name="connsiteX5" fmla="*/ 0 w 10208"/>
              <a:gd name="connsiteY5" fmla="*/ 0 h 10037"/>
              <a:gd name="connsiteX0" fmla="*/ 0 w 10208"/>
              <a:gd name="connsiteY0" fmla="*/ 0 h 10037"/>
              <a:gd name="connsiteX1" fmla="*/ 13 w 10208"/>
              <a:gd name="connsiteY1" fmla="*/ 16 h 10037"/>
              <a:gd name="connsiteX2" fmla="*/ 8203 w 10208"/>
              <a:gd name="connsiteY2" fmla="*/ 10037 h 10037"/>
              <a:gd name="connsiteX3" fmla="*/ 10208 w 10208"/>
              <a:gd name="connsiteY3" fmla="*/ 10034 h 10037"/>
              <a:gd name="connsiteX4" fmla="*/ 980 w 10208"/>
              <a:gd name="connsiteY4" fmla="*/ 305 h 10037"/>
              <a:gd name="connsiteX5" fmla="*/ 0 w 10208"/>
              <a:gd name="connsiteY5" fmla="*/ 0 h 10037"/>
              <a:gd name="connsiteX0" fmla="*/ 0 w 10208"/>
              <a:gd name="connsiteY0" fmla="*/ 0 h 10068"/>
              <a:gd name="connsiteX1" fmla="*/ 13 w 10208"/>
              <a:gd name="connsiteY1" fmla="*/ 16 h 10068"/>
              <a:gd name="connsiteX2" fmla="*/ 8203 w 10208"/>
              <a:gd name="connsiteY2" fmla="*/ 10037 h 10068"/>
              <a:gd name="connsiteX3" fmla="*/ 10208 w 10208"/>
              <a:gd name="connsiteY3" fmla="*/ 10068 h 10068"/>
              <a:gd name="connsiteX4" fmla="*/ 980 w 10208"/>
              <a:gd name="connsiteY4" fmla="*/ 305 h 10068"/>
              <a:gd name="connsiteX5" fmla="*/ 0 w 10208"/>
              <a:gd name="connsiteY5" fmla="*/ 0 h 10068"/>
              <a:gd name="connsiteX0" fmla="*/ 0 w 10208"/>
              <a:gd name="connsiteY0" fmla="*/ 0 h 10104"/>
              <a:gd name="connsiteX1" fmla="*/ 13 w 10208"/>
              <a:gd name="connsiteY1" fmla="*/ 16 h 10104"/>
              <a:gd name="connsiteX2" fmla="*/ 8203 w 10208"/>
              <a:gd name="connsiteY2" fmla="*/ 10104 h 10104"/>
              <a:gd name="connsiteX3" fmla="*/ 10208 w 10208"/>
              <a:gd name="connsiteY3" fmla="*/ 10068 h 10104"/>
              <a:gd name="connsiteX4" fmla="*/ 980 w 10208"/>
              <a:gd name="connsiteY4" fmla="*/ 305 h 10104"/>
              <a:gd name="connsiteX5" fmla="*/ 0 w 10208"/>
              <a:gd name="connsiteY5" fmla="*/ 0 h 10104"/>
              <a:gd name="connsiteX0" fmla="*/ 0 w 10234"/>
              <a:gd name="connsiteY0" fmla="*/ 0 h 10138"/>
              <a:gd name="connsiteX1" fmla="*/ 39 w 10234"/>
              <a:gd name="connsiteY1" fmla="*/ 50 h 10138"/>
              <a:gd name="connsiteX2" fmla="*/ 8229 w 10234"/>
              <a:gd name="connsiteY2" fmla="*/ 10138 h 10138"/>
              <a:gd name="connsiteX3" fmla="*/ 10234 w 10234"/>
              <a:gd name="connsiteY3" fmla="*/ 10102 h 10138"/>
              <a:gd name="connsiteX4" fmla="*/ 1006 w 10234"/>
              <a:gd name="connsiteY4" fmla="*/ 339 h 10138"/>
              <a:gd name="connsiteX5" fmla="*/ 0 w 10234"/>
              <a:gd name="connsiteY5" fmla="*/ 0 h 10138"/>
              <a:gd name="connsiteX0" fmla="*/ 0 w 10234"/>
              <a:gd name="connsiteY0" fmla="*/ 0 h 10138"/>
              <a:gd name="connsiteX1" fmla="*/ 39 w 10234"/>
              <a:gd name="connsiteY1" fmla="*/ 50 h 10138"/>
              <a:gd name="connsiteX2" fmla="*/ 8229 w 10234"/>
              <a:gd name="connsiteY2" fmla="*/ 10138 h 10138"/>
              <a:gd name="connsiteX3" fmla="*/ 10234 w 10234"/>
              <a:gd name="connsiteY3" fmla="*/ 10102 h 10138"/>
              <a:gd name="connsiteX4" fmla="*/ 1006 w 10234"/>
              <a:gd name="connsiteY4" fmla="*/ 339 h 10138"/>
              <a:gd name="connsiteX5" fmla="*/ 0 w 10234"/>
              <a:gd name="connsiteY5" fmla="*/ 0 h 10138"/>
              <a:gd name="connsiteX0" fmla="*/ 0 w 10234"/>
              <a:gd name="connsiteY0" fmla="*/ 0 h 10169"/>
              <a:gd name="connsiteX1" fmla="*/ 39 w 10234"/>
              <a:gd name="connsiteY1" fmla="*/ 50 h 10169"/>
              <a:gd name="connsiteX2" fmla="*/ 8229 w 10234"/>
              <a:gd name="connsiteY2" fmla="*/ 10138 h 10169"/>
              <a:gd name="connsiteX3" fmla="*/ 10234 w 10234"/>
              <a:gd name="connsiteY3" fmla="*/ 10169 h 10169"/>
              <a:gd name="connsiteX4" fmla="*/ 1006 w 10234"/>
              <a:gd name="connsiteY4" fmla="*/ 339 h 10169"/>
              <a:gd name="connsiteX5" fmla="*/ 0 w 10234"/>
              <a:gd name="connsiteY5" fmla="*/ 0 h 10169"/>
              <a:gd name="connsiteX0" fmla="*/ 0 w 10234"/>
              <a:gd name="connsiteY0" fmla="*/ 0 h 10169"/>
              <a:gd name="connsiteX1" fmla="*/ 39 w 10234"/>
              <a:gd name="connsiteY1" fmla="*/ 50 h 10169"/>
              <a:gd name="connsiteX2" fmla="*/ 8229 w 10234"/>
              <a:gd name="connsiteY2" fmla="*/ 10138 h 10169"/>
              <a:gd name="connsiteX3" fmla="*/ 10234 w 10234"/>
              <a:gd name="connsiteY3" fmla="*/ 10169 h 10169"/>
              <a:gd name="connsiteX4" fmla="*/ 1032 w 10234"/>
              <a:gd name="connsiteY4" fmla="*/ 238 h 10169"/>
              <a:gd name="connsiteX5" fmla="*/ 0 w 10234"/>
              <a:gd name="connsiteY5" fmla="*/ 0 h 1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4" h="10169">
                <a:moveTo>
                  <a:pt x="0" y="0"/>
                </a:moveTo>
                <a:cubicBezTo>
                  <a:pt x="5" y="5"/>
                  <a:pt x="34" y="45"/>
                  <a:pt x="39" y="50"/>
                </a:cubicBezTo>
                <a:lnTo>
                  <a:pt x="8229" y="10138"/>
                </a:lnTo>
                <a:lnTo>
                  <a:pt x="10234" y="10169"/>
                </a:lnTo>
                <a:lnTo>
                  <a:pt x="1032" y="238"/>
                </a:lnTo>
                <a:lnTo>
                  <a:pt x="0" y="0"/>
                </a:lnTo>
                <a:close/>
              </a:path>
            </a:pathLst>
          </a:custGeom>
          <a:solidFill>
            <a:srgbClr val="FF6D14"/>
          </a:solidFill>
          <a:ln>
            <a:noFill/>
          </a:ln>
        </p:spPr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6" y="6181394"/>
            <a:ext cx="2264664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4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9AA6"/>
        </a:buClr>
        <a:buSzTx/>
        <a:buFont typeface="Arial" panose="020B0604020202020204" pitchFamily="34" charset="0"/>
        <a:buChar char="•"/>
        <a:tabLst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7AB800"/>
        </a:buClr>
        <a:buSzTx/>
        <a:buFont typeface="Arial" panose="020B0604020202020204" pitchFamily="34" charset="0"/>
        <a:buChar char="•"/>
        <a:tabLst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7AB800"/>
        </a:buClr>
        <a:buSzTx/>
        <a:buFont typeface="Arial" panose="020B0604020202020204" pitchFamily="34" charset="0"/>
        <a:buChar char="•"/>
        <a:tabLst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7AB800"/>
        </a:buClr>
        <a:buSzTx/>
        <a:buFont typeface="Arial" panose="020B0604020202020204" pitchFamily="34" charset="0"/>
        <a:buChar char="•"/>
        <a:tabLst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7AB800"/>
        </a:buClr>
        <a:buSzTx/>
        <a:buFont typeface="Arial" panose="020B0604020202020204" pitchFamily="34" charset="0"/>
        <a:buChar char="•"/>
        <a:tabLst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181B-90F1-4EEE-93BF-F43B183D55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7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0075" y="434975"/>
            <a:ext cx="8112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0075" y="1944688"/>
            <a:ext cx="81121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01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8" r:id="rId2"/>
    <p:sldLayoutId id="2147483749" r:id="rId3"/>
    <p:sldLayoutId id="2147483763" r:id="rId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Geneva"/>
          <a:ea typeface="Geneva" charset="0"/>
          <a:cs typeface="Geneva"/>
        </a:defRPr>
      </a:lvl1pPr>
      <a:lvl2pPr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2pPr>
      <a:lvl3pPr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3pPr>
      <a:lvl4pPr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4pPr>
      <a:lvl5pPr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5pPr>
      <a:lvl6pPr marL="457200"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6pPr>
      <a:lvl7pPr marL="914400"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7pPr>
      <a:lvl8pPr marL="1371600"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8pPr>
      <a:lvl9pPr marL="1828800" algn="l" defTabSz="457200" rtl="0" fontAlgn="base">
        <a:lnSpc>
          <a:spcPts val="38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neva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lnSpc>
          <a:spcPts val="3000"/>
        </a:lnSpc>
        <a:spcBef>
          <a:spcPts val="18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neva"/>
          <a:ea typeface="Geneva" charset="0"/>
          <a:cs typeface="Geneva"/>
        </a:defRPr>
      </a:lvl1pPr>
      <a:lvl2pPr marL="742950" indent="-285750" algn="l" defTabSz="457200" rtl="0" fontAlgn="base">
        <a:lnSpc>
          <a:spcPts val="3000"/>
        </a:lnSpc>
        <a:spcBef>
          <a:spcPts val="18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neva"/>
          <a:ea typeface="Geneva" charset="0"/>
          <a:cs typeface="Geneva"/>
        </a:defRPr>
      </a:lvl2pPr>
      <a:lvl3pPr marL="1143000" indent="-228600" algn="l" defTabSz="457200" rtl="0" fontAlgn="base">
        <a:lnSpc>
          <a:spcPts val="3000"/>
        </a:lnSpc>
        <a:spcBef>
          <a:spcPts val="18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neva"/>
          <a:ea typeface="Geneva" charset="0"/>
          <a:cs typeface="Geneva"/>
        </a:defRPr>
      </a:lvl3pPr>
      <a:lvl4pPr marL="1600200" indent="-228600" algn="l" defTabSz="457200" rtl="0" fontAlgn="base">
        <a:lnSpc>
          <a:spcPts val="3000"/>
        </a:lnSpc>
        <a:spcBef>
          <a:spcPts val="18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neva"/>
          <a:ea typeface="Geneva" charset="0"/>
          <a:cs typeface="Geneva"/>
        </a:defRPr>
      </a:lvl4pPr>
      <a:lvl5pPr marL="2057400" indent="-228600" algn="l" defTabSz="457200" rtl="0" fontAlgn="base">
        <a:lnSpc>
          <a:spcPts val="3000"/>
        </a:lnSpc>
        <a:spcBef>
          <a:spcPts val="18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neva"/>
          <a:ea typeface="Geneva" charset="0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ertech.org/recruitmentstrategies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4197120" y="2981941"/>
            <a:ext cx="4859331" cy="10951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Strategies for Attracting Students to High-Quality CTE </a:t>
            </a:r>
            <a:r>
              <a:rPr lang="en-US" sz="2400" b="1" dirty="0" smtClean="0"/>
              <a:t>Research &amp; Recommendations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4" name="Title 19"/>
          <p:cNvSpPr txBox="1">
            <a:spLocks/>
          </p:cNvSpPr>
          <p:nvPr/>
        </p:nvSpPr>
        <p:spPr>
          <a:xfrm>
            <a:off x="876300" y="2626468"/>
            <a:ext cx="7391400" cy="15520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0" y="6280064"/>
            <a:ext cx="55155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b="1" u="sng" dirty="0">
                <a:solidFill>
                  <a:schemeClr val="bg1"/>
                </a:solidFill>
                <a:latin typeface="Geneva"/>
              </a:rPr>
              <a:t>https://careertech.org/recruitmentstrategies </a:t>
            </a:r>
          </a:p>
        </p:txBody>
      </p:sp>
    </p:spTree>
    <p:extLst>
      <p:ext uri="{BB962C8B-B14F-4D97-AF65-F5344CB8AC3E}">
        <p14:creationId xmlns:p14="http://schemas.microsoft.com/office/powerpoint/2010/main" val="3994217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5" y="960138"/>
            <a:ext cx="7591576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College </a:t>
            </a:r>
            <a:r>
              <a:rPr lang="en-US" sz="2800" b="1" u="sng" dirty="0"/>
              <a:t>and</a:t>
            </a:r>
            <a:r>
              <a:rPr lang="en-US" sz="2800" b="1" dirty="0"/>
              <a:t> Career Success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Are Both Important for Parents &amp; Students</a:t>
            </a:r>
          </a:p>
        </p:txBody>
      </p:sp>
      <p:sp>
        <p:nvSpPr>
          <p:cNvPr id="4" name="Rounded Rectangle 7"/>
          <p:cNvSpPr/>
          <p:nvPr/>
        </p:nvSpPr>
        <p:spPr>
          <a:xfrm>
            <a:off x="2828453" y="2702802"/>
            <a:ext cx="2612140" cy="1519424"/>
          </a:xfrm>
          <a:prstGeom prst="roundRect">
            <a:avLst/>
          </a:prstGeom>
          <a:solidFill>
            <a:srgbClr val="009AA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Geneva"/>
              </a:rPr>
              <a:t>60% </a:t>
            </a:r>
            <a:r>
              <a:rPr lang="en-US" sz="1600" dirty="0">
                <a:latin typeface="Geneva"/>
              </a:rPr>
              <a:t>of Parents &amp; Students </a:t>
            </a:r>
            <a:r>
              <a:rPr lang="en-US" sz="1600" i="1" dirty="0">
                <a:latin typeface="Geneva"/>
              </a:rPr>
              <a:t>strongly agree:</a:t>
            </a:r>
            <a:r>
              <a:rPr lang="en-US" sz="1600" dirty="0">
                <a:latin typeface="Geneva"/>
              </a:rPr>
              <a:t> </a:t>
            </a:r>
            <a:br>
              <a:rPr lang="en-US" sz="1600" dirty="0">
                <a:latin typeface="Geneva"/>
              </a:rPr>
            </a:br>
            <a:r>
              <a:rPr lang="en-US" b="1" dirty="0">
                <a:latin typeface="Geneva"/>
              </a:rPr>
              <a:t>getting a college degree is important</a:t>
            </a:r>
            <a:endParaRPr lang="en-US" sz="1600" b="1" dirty="0">
              <a:latin typeface="Geneva"/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0" y="2314857"/>
            <a:ext cx="2723745" cy="1789076"/>
          </a:xfrm>
          <a:prstGeom prst="roundRect">
            <a:avLst/>
          </a:prstGeom>
          <a:solidFill>
            <a:srgbClr val="009AA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Geneva"/>
              </a:rPr>
              <a:t>70% </a:t>
            </a:r>
            <a:r>
              <a:rPr lang="en-US" sz="1600" dirty="0">
                <a:latin typeface="Geneva"/>
              </a:rPr>
              <a:t>of Parents &amp; Students </a:t>
            </a:r>
            <a:r>
              <a:rPr lang="en-US" sz="1600" i="1" dirty="0">
                <a:latin typeface="Geneva"/>
              </a:rPr>
              <a:t>strongly agree:</a:t>
            </a:r>
            <a:br>
              <a:rPr lang="en-US" sz="1600" i="1" dirty="0">
                <a:latin typeface="Geneva"/>
              </a:rPr>
            </a:br>
            <a:r>
              <a:rPr lang="en-US" b="1" dirty="0">
                <a:latin typeface="Geneva"/>
              </a:rPr>
              <a:t>finding a career that I/ my child feels passionate about is important</a:t>
            </a:r>
            <a:endParaRPr lang="en-US" sz="1600" b="1" dirty="0">
              <a:latin typeface="Genev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13568" y="4297617"/>
            <a:ext cx="24317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Geneva"/>
              </a:rPr>
              <a:t>“High school is something we need to get through to </a:t>
            </a:r>
            <a:r>
              <a:rPr lang="en-US" b="1" i="1" dirty="0">
                <a:latin typeface="Geneva"/>
              </a:rPr>
              <a:t>get to college</a:t>
            </a:r>
            <a:r>
              <a:rPr lang="en-US" i="1" dirty="0">
                <a:latin typeface="Geneva"/>
              </a:rPr>
              <a:t>.” – MS prospective student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792" y="4158613"/>
            <a:ext cx="24510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Geneva"/>
              </a:rPr>
              <a:t>“The goal is not just to have a good job but to be </a:t>
            </a:r>
            <a:r>
              <a:rPr lang="en-US" b="1" i="1" dirty="0">
                <a:latin typeface="Geneva"/>
              </a:rPr>
              <a:t>happy in what they do</a:t>
            </a:r>
            <a:r>
              <a:rPr lang="en-US" i="1" dirty="0">
                <a:latin typeface="Geneva"/>
              </a:rPr>
              <a:t>.” – MD prospective parent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82959" y="4959733"/>
            <a:ext cx="26571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neva"/>
              </a:rPr>
              <a:t>“I want to make stable living and want to have a good </a:t>
            </a:r>
            <a:r>
              <a:rPr lang="en-US" b="1" i="1" dirty="0">
                <a:latin typeface="Geneva"/>
              </a:rPr>
              <a:t>job that pays well.” </a:t>
            </a:r>
            <a:r>
              <a:rPr lang="en-US" i="1" dirty="0">
                <a:latin typeface="Geneva"/>
              </a:rPr>
              <a:t>– OH prospective student</a:t>
            </a:r>
          </a:p>
        </p:txBody>
      </p:sp>
      <p:sp>
        <p:nvSpPr>
          <p:cNvPr id="24" name="Rounded Rectangle 7"/>
          <p:cNvSpPr/>
          <p:nvPr/>
        </p:nvSpPr>
        <p:spPr>
          <a:xfrm>
            <a:off x="5545302" y="3236373"/>
            <a:ext cx="2646449" cy="1660904"/>
          </a:xfrm>
          <a:prstGeom prst="roundRect">
            <a:avLst/>
          </a:prstGeom>
          <a:solidFill>
            <a:srgbClr val="009AA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Geneva"/>
              </a:rPr>
              <a:t>56%</a:t>
            </a:r>
            <a:r>
              <a:rPr lang="en-US" sz="2400" dirty="0">
                <a:latin typeface="Geneva"/>
              </a:rPr>
              <a:t> </a:t>
            </a:r>
            <a:r>
              <a:rPr lang="en-US" sz="1600" dirty="0">
                <a:latin typeface="Geneva"/>
              </a:rPr>
              <a:t>of Parents &amp; Students </a:t>
            </a:r>
            <a:br>
              <a:rPr lang="en-US" sz="1600" dirty="0">
                <a:latin typeface="Geneva"/>
              </a:rPr>
            </a:br>
            <a:r>
              <a:rPr lang="en-US" sz="1600" i="1" dirty="0">
                <a:latin typeface="Geneva"/>
              </a:rPr>
              <a:t>strongly agree: </a:t>
            </a:r>
          </a:p>
          <a:p>
            <a:pPr algn="ctr"/>
            <a:r>
              <a:rPr lang="en-US" b="1" dirty="0">
                <a:latin typeface="Geneva"/>
              </a:rPr>
              <a:t>it’s important that I/</a:t>
            </a:r>
          </a:p>
          <a:p>
            <a:pPr algn="ctr"/>
            <a:r>
              <a:rPr lang="en-US" b="1" dirty="0">
                <a:latin typeface="Geneva"/>
              </a:rPr>
              <a:t>my child has a job that pays well</a:t>
            </a:r>
          </a:p>
        </p:txBody>
      </p:sp>
    </p:spTree>
    <p:extLst>
      <p:ext uri="{BB962C8B-B14F-4D97-AF65-F5344CB8AC3E}">
        <p14:creationId xmlns:p14="http://schemas.microsoft.com/office/powerpoint/2010/main" val="2895058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“College” is the Goal for All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80515648"/>
              </p:ext>
            </p:extLst>
          </p:nvPr>
        </p:nvGraphicFramePr>
        <p:xfrm>
          <a:off x="0" y="2301557"/>
          <a:ext cx="8162833" cy="427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34389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CTE </a:t>
            </a:r>
            <a:r>
              <a:rPr lang="en-US" b="1" dirty="0"/>
              <a:t>Awareness</a:t>
            </a:r>
            <a:r>
              <a:rPr lang="en-US" dirty="0"/>
              <a:t> Is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5" y="2470489"/>
            <a:ext cx="7250045" cy="341912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Just</a:t>
            </a:r>
            <a:r>
              <a:rPr lang="en-US" b="1" dirty="0"/>
              <a:t> </a:t>
            </a:r>
            <a:r>
              <a:rPr lang="en-US" sz="4000" b="1" dirty="0"/>
              <a:t>47% </a:t>
            </a:r>
            <a:r>
              <a:rPr lang="en-US" dirty="0"/>
              <a:t>of prospective parents and students have heard of “Career Technical Education” compared to…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68% Vocational Education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54% Career Center</a:t>
            </a:r>
          </a:p>
          <a:p>
            <a:pPr lvl="1">
              <a:lnSpc>
                <a:spcPct val="120000"/>
              </a:lnSpc>
              <a:defRPr/>
            </a:pPr>
            <a:r>
              <a:rPr lang="en-US" i="1" dirty="0"/>
              <a:t>45% Career Education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30% Career Academy</a:t>
            </a:r>
          </a:p>
        </p:txBody>
      </p:sp>
    </p:spTree>
    <p:extLst>
      <p:ext uri="{BB962C8B-B14F-4D97-AF65-F5344CB8AC3E}">
        <p14:creationId xmlns:p14="http://schemas.microsoft.com/office/powerpoint/2010/main" val="14951221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1237" y="4186935"/>
            <a:ext cx="3872255" cy="1631216"/>
          </a:xfrm>
          <a:prstGeom prst="rect">
            <a:avLst/>
          </a:prstGeom>
          <a:ln w="28575">
            <a:solidFill>
              <a:schemeClr val="accent6"/>
            </a:solidFill>
            <a:prstDash val="dash"/>
          </a:ln>
        </p:spPr>
        <p:txBody>
          <a:bodyPr wrap="square">
            <a:spAutoFit/>
          </a:bodyPr>
          <a:lstStyle/>
          <a:p>
            <a:pPr lvl="0"/>
            <a:r>
              <a:rPr lang="en-US" sz="2000" i="1" dirty="0">
                <a:latin typeface="Geneva"/>
              </a:rPr>
              <a:t>“In school we learn certain things but not all the necessities to be responsible adults.”</a:t>
            </a:r>
          </a:p>
          <a:p>
            <a:pPr lvl="0"/>
            <a:r>
              <a:rPr lang="en-US" sz="2000" i="1" dirty="0">
                <a:latin typeface="Geneva"/>
              </a:rPr>
              <a:t> –MS focus group prospective student</a:t>
            </a:r>
          </a:p>
        </p:txBody>
      </p:sp>
      <p:sp>
        <p:nvSpPr>
          <p:cNvPr id="6" name="Rounded Rectangle 8"/>
          <p:cNvSpPr/>
          <p:nvPr/>
        </p:nvSpPr>
        <p:spPr>
          <a:xfrm>
            <a:off x="4524369" y="2380022"/>
            <a:ext cx="3372690" cy="3613826"/>
          </a:xfrm>
          <a:prstGeom prst="roundRect">
            <a:avLst/>
          </a:prstGeom>
          <a:solidFill>
            <a:srgbClr val="7AB8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Geneva"/>
              </a:rPr>
              <a:t>86% </a:t>
            </a:r>
            <a:r>
              <a:rPr lang="en-US" dirty="0">
                <a:latin typeface="Geneva"/>
              </a:rPr>
              <a:t>of prospective parents &amp; students surveyed </a:t>
            </a:r>
            <a:r>
              <a:rPr lang="en-US" sz="2400" b="1" dirty="0">
                <a:latin typeface="Geneva"/>
              </a:rPr>
              <a:t>wish</a:t>
            </a:r>
            <a:r>
              <a:rPr lang="en-US" sz="2400" b="1" i="1" dirty="0">
                <a:latin typeface="Geneva"/>
              </a:rPr>
              <a:t> </a:t>
            </a:r>
            <a:r>
              <a:rPr lang="en-US" sz="2400" b="1" dirty="0">
                <a:latin typeface="Geneva"/>
              </a:rPr>
              <a:t>they/their child could get more real world knowledge and skills during high school</a:t>
            </a:r>
            <a:endParaRPr lang="en-US" b="1" dirty="0">
              <a:latin typeface="Geneva"/>
            </a:endParaRPr>
          </a:p>
        </p:txBody>
      </p:sp>
      <p:sp>
        <p:nvSpPr>
          <p:cNvPr id="7" name="Rounded Rectangle 8"/>
          <p:cNvSpPr/>
          <p:nvPr/>
        </p:nvSpPr>
        <p:spPr>
          <a:xfrm>
            <a:off x="600176" y="3033576"/>
            <a:ext cx="3260483" cy="1153359"/>
          </a:xfrm>
          <a:prstGeom prst="roundRect">
            <a:avLst/>
          </a:prstGeom>
          <a:solidFill>
            <a:srgbClr val="7AB8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neva"/>
              </a:rPr>
              <a:t>Focus groups say “real world” skills is unmet need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901798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Prospective Parents and Students </a:t>
            </a:r>
            <a:r>
              <a:rPr lang="en-US" sz="3600" dirty="0" smtClean="0"/>
              <a:t>Attracted </a:t>
            </a:r>
            <a:r>
              <a:rPr lang="en-US" sz="3600" dirty="0"/>
              <a:t>to “</a:t>
            </a:r>
            <a:r>
              <a:rPr lang="en-US" sz="3600" b="1" dirty="0"/>
              <a:t>Real World</a:t>
            </a:r>
            <a:r>
              <a:rPr lang="en-US" sz="3600" dirty="0"/>
              <a:t>” Benefits of CTE</a:t>
            </a:r>
          </a:p>
        </p:txBody>
      </p:sp>
    </p:spTree>
    <p:extLst>
      <p:ext uri="{BB962C8B-B14F-4D97-AF65-F5344CB8AC3E}">
        <p14:creationId xmlns:p14="http://schemas.microsoft.com/office/powerpoint/2010/main" val="23907105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218822" y="5631092"/>
            <a:ext cx="3474720" cy="1043780"/>
          </a:xfrm>
          <a:prstGeom prst="roundRect">
            <a:avLst/>
          </a:prstGeom>
          <a:solidFill>
            <a:srgbClr val="009AA6"/>
          </a:solidFill>
          <a:ln>
            <a:solidFill>
              <a:srgbClr val="009AA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Geneva"/>
              </a:rPr>
              <a:t>E-mail school/principal (23%); 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Geneva"/>
              </a:rPr>
              <a:t>A school assembly (22%); </a:t>
            </a:r>
          </a:p>
          <a:p>
            <a:pPr algn="r"/>
            <a:r>
              <a:rPr lang="es-ES" dirty="0">
                <a:solidFill>
                  <a:schemeClr val="bg1"/>
                </a:solidFill>
                <a:latin typeface="Geneva"/>
              </a:rPr>
              <a:t>Social media (21%)</a:t>
            </a:r>
            <a:endParaRPr lang="en-US" b="1" dirty="0">
              <a:solidFill>
                <a:schemeClr val="bg1"/>
              </a:solidFill>
              <a:latin typeface="Geneva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58388" y="4471022"/>
            <a:ext cx="4335154" cy="1022409"/>
          </a:xfrm>
          <a:prstGeom prst="roundRect">
            <a:avLst/>
          </a:prstGeom>
          <a:solidFill>
            <a:srgbClr val="009AA6"/>
          </a:solidFill>
          <a:ln>
            <a:solidFill>
              <a:srgbClr val="009A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Geneva"/>
              </a:rPr>
              <a:t>High school career fair (40%); 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Geneva"/>
              </a:rPr>
              <a:t>Brochure/pamphlet mailed (40%)</a:t>
            </a:r>
            <a:endParaRPr lang="en-US" b="1" dirty="0">
              <a:solidFill>
                <a:schemeClr val="bg1"/>
              </a:solidFill>
              <a:latin typeface="Genev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1083" y="3417832"/>
            <a:ext cx="4662459" cy="915530"/>
          </a:xfrm>
          <a:prstGeom prst="roundRect">
            <a:avLst/>
          </a:prstGeom>
          <a:solidFill>
            <a:srgbClr val="009AA6"/>
          </a:solidFill>
          <a:ln>
            <a:solidFill>
              <a:srgbClr val="009AA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Geneva"/>
              </a:rPr>
              <a:t>Educational website (46%); </a:t>
            </a:r>
            <a:endParaRPr lang="en-US" dirty="0" smtClean="0">
              <a:solidFill>
                <a:schemeClr val="bg1"/>
              </a:solidFill>
              <a:latin typeface="Geneva"/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Geneva"/>
              </a:rPr>
              <a:t>Open </a:t>
            </a:r>
            <a:r>
              <a:rPr lang="en-US" dirty="0">
                <a:solidFill>
                  <a:schemeClr val="bg1"/>
                </a:solidFill>
                <a:latin typeface="Geneva"/>
              </a:rPr>
              <a:t>house at CTE school /program (44%)</a:t>
            </a:r>
            <a:endParaRPr lang="en-US" b="1" dirty="0">
              <a:solidFill>
                <a:schemeClr val="bg1"/>
              </a:solidFill>
              <a:latin typeface="Genev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3230" y="2351605"/>
            <a:ext cx="4770312" cy="928567"/>
          </a:xfrm>
          <a:prstGeom prst="roundRect">
            <a:avLst/>
          </a:prstGeom>
          <a:solidFill>
            <a:srgbClr val="7AB800"/>
          </a:solidFill>
          <a:ln>
            <a:solidFill>
              <a:srgbClr val="7AB8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Geneva"/>
              </a:rPr>
              <a:t> of prospects want to hear information 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Geneva"/>
              </a:rPr>
              <a:t>about CTE from their </a:t>
            </a:r>
            <a:r>
              <a:rPr lang="en-US" b="1" dirty="0">
                <a:solidFill>
                  <a:schemeClr val="bg1"/>
                </a:solidFill>
                <a:latin typeface="Geneva"/>
              </a:rPr>
              <a:t>guidance counselor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3941510" y="2427808"/>
            <a:ext cx="1157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neva"/>
              </a:rPr>
              <a:t>48% 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957330389"/>
              </p:ext>
            </p:extLst>
          </p:nvPr>
        </p:nvGraphicFramePr>
        <p:xfrm>
          <a:off x="159339" y="2689418"/>
          <a:ext cx="4491276" cy="419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103951" y="2253131"/>
            <a:ext cx="4135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eneva"/>
              </a:rPr>
              <a:t>How much do you </a:t>
            </a:r>
            <a:r>
              <a:rPr lang="en-US" sz="16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Geneva"/>
              </a:rPr>
              <a:t>trust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eneva"/>
              </a:rPr>
              <a:t> each for learning more information about CTE?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Educators and </a:t>
            </a:r>
            <a:r>
              <a:rPr lang="en-US" dirty="0" smtClean="0"/>
              <a:t>Students Are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Best </a:t>
            </a:r>
            <a:r>
              <a:rPr lang="en-US" b="1" dirty="0"/>
              <a:t>Messengers</a:t>
            </a:r>
          </a:p>
        </p:txBody>
      </p:sp>
    </p:spTree>
    <p:extLst>
      <p:ext uri="{BB962C8B-B14F-4D97-AF65-F5344CB8AC3E}">
        <p14:creationId xmlns:p14="http://schemas.microsoft.com/office/powerpoint/2010/main" val="17600204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Effective Messaging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93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Testing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0175" y="2470489"/>
            <a:ext cx="7727395" cy="4240554"/>
          </a:xfrm>
        </p:spPr>
        <p:txBody>
          <a:bodyPr>
            <a:normAutofit/>
          </a:bodyPr>
          <a:lstStyle/>
          <a:p>
            <a:r>
              <a:rPr lang="en-US" dirty="0"/>
              <a:t>Tested five messages:</a:t>
            </a:r>
          </a:p>
          <a:p>
            <a:pPr lvl="1"/>
            <a:r>
              <a:rPr lang="en-US" dirty="0"/>
              <a:t>Believability (1-3)</a:t>
            </a:r>
          </a:p>
          <a:p>
            <a:pPr lvl="1"/>
            <a:r>
              <a:rPr lang="en-US" dirty="0"/>
              <a:t>Motivating (1-3)</a:t>
            </a:r>
          </a:p>
          <a:p>
            <a:pPr lvl="1"/>
            <a:r>
              <a:rPr lang="en-US" dirty="0"/>
              <a:t>Highlight key words</a:t>
            </a:r>
          </a:p>
          <a:p>
            <a:r>
              <a:rPr lang="en-US" dirty="0"/>
              <a:t>Force choice of </a:t>
            </a:r>
            <a:r>
              <a:rPr lang="en-US" i="1" dirty="0"/>
              <a:t>most</a:t>
            </a:r>
            <a:r>
              <a:rPr lang="en-US" dirty="0"/>
              <a:t> motivating and </a:t>
            </a:r>
            <a:r>
              <a:rPr lang="en-US" i="1" dirty="0"/>
              <a:t>least</a:t>
            </a:r>
            <a:r>
              <a:rPr lang="en-US" dirty="0"/>
              <a:t> motivating message</a:t>
            </a:r>
          </a:p>
        </p:txBody>
      </p:sp>
    </p:spTree>
    <p:extLst>
      <p:ext uri="{BB962C8B-B14F-4D97-AF65-F5344CB8AC3E}">
        <p14:creationId xmlns:p14="http://schemas.microsoft.com/office/powerpoint/2010/main" val="3985398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Effective Message: Preparation for the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7395960" cy="408595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CTE gives purpose to learning by emphasizing </a:t>
            </a:r>
            <a:r>
              <a:rPr lang="en-US" b="1" dirty="0"/>
              <a:t>real-world skills and practical knowledge. </a:t>
            </a:r>
            <a:endParaRPr lang="en-US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Students </a:t>
            </a:r>
            <a:r>
              <a:rPr lang="en-US" dirty="0"/>
              <a:t>receive </a:t>
            </a:r>
            <a:r>
              <a:rPr lang="en-US" b="1" dirty="0"/>
              <a:t>hands-on training, mentoring, and internship</a:t>
            </a:r>
            <a:r>
              <a:rPr lang="en-US" dirty="0"/>
              <a:t>s from employers in their community. They also learn how to develop a resume and interview for a job.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These </a:t>
            </a:r>
            <a:r>
              <a:rPr lang="en-US" dirty="0"/>
              <a:t>additional tools and experiences make school </a:t>
            </a:r>
            <a:r>
              <a:rPr lang="en-US" b="1" dirty="0"/>
              <a:t>more relevant</a:t>
            </a:r>
            <a:r>
              <a:rPr lang="en-US" dirty="0"/>
              <a:t>, and </a:t>
            </a:r>
            <a:r>
              <a:rPr lang="en-US" b="1" dirty="0"/>
              <a:t>ensure students are ready </a:t>
            </a:r>
            <a:r>
              <a:rPr lang="en-US" dirty="0"/>
              <a:t>for the real world.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91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Message Entices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Top-ranked message across ALL audiences,  by race, ethnicity, education level, income level and geographic distribution </a:t>
            </a:r>
          </a:p>
          <a:p>
            <a:r>
              <a:rPr lang="en-US" dirty="0" smtClean="0"/>
              <a:t>All subpopulations selected CTE’s ability to offer students real-world skills as one of the three most important elements of their education.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723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that Works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0134" y="2317647"/>
            <a:ext cx="7704368" cy="4091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“Real world skills” and “practical knowledge”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“Hands-on experience” (training)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“Mentoring”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“Internships”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“Explore career options and what you are passionate about”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“Career” and “career-focused”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“Extra advantage for both college and careers”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Geneva"/>
              </a:rPr>
              <a:t>“Leadership” and “confidence” </a:t>
            </a:r>
          </a:p>
        </p:txBody>
      </p:sp>
    </p:spTree>
    <p:extLst>
      <p:ext uri="{BB962C8B-B14F-4D97-AF65-F5344CB8AC3E}">
        <p14:creationId xmlns:p14="http://schemas.microsoft.com/office/powerpoint/2010/main" val="18513303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findings from “The Value and Promise of CTE: Results from a National Survey of Parents and Students”</a:t>
            </a:r>
          </a:p>
          <a:p>
            <a:r>
              <a:rPr lang="en-US" dirty="0" smtClean="0"/>
              <a:t>Effective Messaging</a:t>
            </a:r>
          </a:p>
          <a:p>
            <a:r>
              <a:rPr lang="en-US" dirty="0" smtClean="0"/>
              <a:t>Insights &amp; Recommendations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02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Insights &amp; Recommendations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752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&amp; Recommendations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8762" y="2363485"/>
            <a:ext cx="3363360" cy="3419124"/>
          </a:xfrm>
        </p:spPr>
        <p:txBody>
          <a:bodyPr>
            <a:noAutofit/>
          </a:bodyPr>
          <a:lstStyle/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Parent and student aspirations for career passion opens the door for a conversation about CTE</a:t>
            </a:r>
            <a:r>
              <a:rPr lang="en-US" sz="2000" dirty="0" smtClean="0"/>
              <a:t>.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Real-world skills and hands-on experience are a distinct value add</a:t>
            </a:r>
            <a:r>
              <a:rPr lang="en-US" sz="2000" dirty="0" smtClean="0"/>
              <a:t>.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CTE isn’t a replacement for traditional schooling, but an enhancement.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241260" y="2295391"/>
            <a:ext cx="4036978" cy="4287837"/>
          </a:xfrm>
        </p:spPr>
        <p:txBody>
          <a:bodyPr>
            <a:noAutofit/>
          </a:bodyPr>
          <a:lstStyle/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Emphasize opportunities to explore options, develop interests and get a jump start on both college and a career.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Current </a:t>
            </a:r>
            <a:r>
              <a:rPr lang="en-US" dirty="0"/>
              <a:t>families value these, and prospects say these are missing. Showcase real-world skills and hands-on experiences.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Students </a:t>
            </a:r>
            <a:r>
              <a:rPr lang="en-US" dirty="0"/>
              <a:t>are more satisfied, more focused, more prepared, more apt to graduate.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002" y="3167617"/>
            <a:ext cx="609653" cy="6035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001" y="4631711"/>
            <a:ext cx="60965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70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Messages – Core Motivators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31487" y="2251510"/>
            <a:ext cx="4061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MS Mincho" panose="02020609040205080304" pitchFamily="49" charset="-128"/>
                <a:cs typeface="Times New Roman" panose="02020603050405020304" pitchFamily="18" charset="0"/>
              </a:rPr>
              <a:t> Real Options for College and Rewarding Careers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nev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7345" y="5395701"/>
            <a:ext cx="41348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neva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MS Mincho" panose="02020609040205080304" pitchFamily="49" charset="-128"/>
                <a:cs typeface="Times New Roman" panose="02020603050405020304" pitchFamily="18" charset="0"/>
              </a:rPr>
              <a:t>Real High School Experience 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MS Mincho" panose="02020609040205080304" pitchFamily="49" charset="-128"/>
                <a:cs typeface="Times New Roman" panose="02020603050405020304" pitchFamily="18" charset="0"/>
              </a:rPr>
              <a:t>with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MS Mincho" panose="02020609040205080304" pitchFamily="49" charset="-128"/>
                <a:cs typeface="Times New Roman" panose="02020603050405020304" pitchFamily="18" charset="0"/>
              </a:rPr>
              <a:t>More Value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MS Mincho" panose="02020609040205080304" pitchFamily="49" charset="-128"/>
                <a:cs typeface="Times New Roman" panose="02020603050405020304" pitchFamily="18" charset="0"/>
              </a:rPr>
              <a:t>				                             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neva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2322460" y="3128599"/>
            <a:ext cx="4170664" cy="2534473"/>
          </a:xfrm>
          <a:prstGeom prst="triangle">
            <a:avLst/>
          </a:prstGeom>
          <a:solidFill>
            <a:srgbClr val="009AA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neva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67421" y="4141521"/>
            <a:ext cx="208074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CTE 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Delivers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…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43376" y="5714052"/>
            <a:ext cx="28466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MS Mincho" panose="02020609040205080304" pitchFamily="49" charset="-128"/>
                <a:cs typeface="Times New Roman" panose="02020603050405020304" pitchFamily="18" charset="0"/>
              </a:rPr>
              <a:t>Real-World Skills  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MS Mincho" panose="02020609040205080304" pitchFamily="49" charset="-128"/>
                <a:cs typeface="Times New Roman" panose="02020603050405020304" pitchFamily="18" charset="0"/>
              </a:rPr>
              <a:t>				                             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6759428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 &amp; Recommendations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586" y="2470489"/>
            <a:ext cx="7984671" cy="424055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Be </a:t>
            </a:r>
            <a:r>
              <a:rPr lang="en-US" b="1" dirty="0" smtClean="0"/>
              <a:t>consistent</a:t>
            </a:r>
            <a:r>
              <a:rPr lang="en-US" dirty="0" smtClean="0"/>
              <a:t> in your messages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Communicate the success of your program through current and past </a:t>
            </a:r>
            <a:r>
              <a:rPr lang="en-US" b="1" dirty="0" smtClean="0"/>
              <a:t>student success stories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b="1" dirty="0" smtClean="0"/>
              <a:t>Localize</a:t>
            </a:r>
            <a:r>
              <a:rPr lang="en-US" dirty="0" smtClean="0"/>
              <a:t> your examples, and make it relevant. Don’t forget the details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Emphasize that CTE is a pathway towards </a:t>
            </a:r>
            <a:r>
              <a:rPr lang="en-US" b="1" dirty="0" smtClean="0"/>
              <a:t>college and a career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Share </a:t>
            </a:r>
            <a:r>
              <a:rPr lang="en-US" b="1" dirty="0" smtClean="0"/>
              <a:t>tangible benefits </a:t>
            </a:r>
            <a:r>
              <a:rPr lang="en-US" dirty="0" smtClean="0"/>
              <a:t>of CTE – networking, internships, college credit, certifications, etc.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Engage educators, counselors and the business community as your </a:t>
            </a:r>
            <a:r>
              <a:rPr lang="en-US" b="1" dirty="0" smtClean="0"/>
              <a:t>messengers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Keep it </a:t>
            </a:r>
            <a:r>
              <a:rPr lang="en-US" b="1" dirty="0" smtClean="0"/>
              <a:t>positive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990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Core </a:t>
            </a:r>
            <a:r>
              <a:rPr lang="en-US" dirty="0"/>
              <a:t>Messages that summaries a lot of what we just presented </a:t>
            </a:r>
          </a:p>
          <a:p>
            <a:pPr lvl="0"/>
            <a:r>
              <a:rPr lang="en-US" dirty="0"/>
              <a:t>Dos and Don’ts which detail how to use the messages and how not to use them </a:t>
            </a:r>
          </a:p>
          <a:p>
            <a:pPr lvl="0"/>
            <a:r>
              <a:rPr lang="en-US" dirty="0"/>
              <a:t>A fact sheet that you can use as a 1-pager leave behind on the benefits of CTE</a:t>
            </a:r>
          </a:p>
          <a:p>
            <a:pPr lvl="0"/>
            <a:r>
              <a:rPr lang="en-US" dirty="0"/>
              <a:t>Summary of all the messages we tested along with language that worked and didn’t work in each message </a:t>
            </a:r>
          </a:p>
          <a:p>
            <a:pPr lvl="0"/>
            <a:r>
              <a:rPr lang="en-US" dirty="0"/>
              <a:t>A guide on how State Leaders can use this research </a:t>
            </a:r>
          </a:p>
          <a:p>
            <a:pPr lvl="0"/>
            <a:r>
              <a:rPr lang="en-US" dirty="0" smtClean="0"/>
              <a:t>Coming soon: Advocacy </a:t>
            </a:r>
            <a:r>
              <a:rPr lang="en-US" dirty="0"/>
              <a:t>101, How locals can use this research 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careertech.org/recruitmentstrategies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7500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045225" y="3392547"/>
            <a:ext cx="498944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US" sz="2000" dirty="0">
                <a:solidFill>
                  <a:schemeClr val="bg1"/>
                </a:solidFill>
                <a:latin typeface="Geneva"/>
              </a:rPr>
              <a:t>For additional information, please contact</a:t>
            </a:r>
            <a:r>
              <a:rPr lang="en-US" sz="2000" dirty="0" smtClean="0">
                <a:solidFill>
                  <a:schemeClr val="bg1"/>
                </a:solidFill>
                <a:latin typeface="Geneva"/>
              </a:rPr>
              <a:t>: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chemeClr val="bg1"/>
                </a:solidFill>
                <a:latin typeface="Geneva"/>
              </a:rPr>
              <a:t>kfitzgerald@careertech.org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4166" y="2515013"/>
            <a:ext cx="2874889" cy="1095165"/>
          </a:xfrm>
        </p:spPr>
        <p:txBody>
          <a:bodyPr/>
          <a:lstStyle/>
          <a:p>
            <a:r>
              <a:rPr lang="en-US" b="1" dirty="0"/>
              <a:t>Thank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80064"/>
            <a:ext cx="55155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b="1" u="sng" dirty="0">
                <a:solidFill>
                  <a:schemeClr val="bg1"/>
                </a:solidFill>
                <a:latin typeface="Geneva"/>
              </a:rPr>
              <a:t>https://careertech.org/recruitmentstrategies </a:t>
            </a:r>
          </a:p>
        </p:txBody>
      </p:sp>
    </p:spTree>
    <p:extLst>
      <p:ext uri="{BB962C8B-B14F-4D97-AF65-F5344CB8AC3E}">
        <p14:creationId xmlns:p14="http://schemas.microsoft.com/office/powerpoint/2010/main" val="1717453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0175" y="2470489"/>
            <a:ext cx="6403739" cy="34191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smtClean="0"/>
              <a:t>The </a:t>
            </a:r>
            <a:r>
              <a:rPr lang="en-US" sz="3600" b="1" dirty="0"/>
              <a:t>Value and Promise of CTE: Findings from a National Survey 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55962" y="6026131"/>
            <a:ext cx="689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b="1" u="sng" dirty="0">
                <a:latin typeface="Geneva"/>
              </a:rPr>
              <a:t>https://careertech.org/recruitmentstrategies </a:t>
            </a:r>
          </a:p>
        </p:txBody>
      </p:sp>
    </p:spTree>
    <p:extLst>
      <p:ext uri="{BB962C8B-B14F-4D97-AF65-F5344CB8AC3E}">
        <p14:creationId xmlns:p14="http://schemas.microsoft.com/office/powerpoint/2010/main" val="3647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Goals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85096137"/>
              </p:ext>
            </p:extLst>
          </p:nvPr>
        </p:nvGraphicFramePr>
        <p:xfrm>
          <a:off x="772455" y="2103138"/>
          <a:ext cx="7370489" cy="457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28419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03912473"/>
              </p:ext>
            </p:extLst>
          </p:nvPr>
        </p:nvGraphicFramePr>
        <p:xfrm>
          <a:off x="-529463" y="2293337"/>
          <a:ext cx="9405257" cy="4402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8154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CTE Delivers for Parents and Students</a:t>
            </a:r>
          </a:p>
          <a:p>
            <a:pPr lvl="0"/>
            <a:r>
              <a:rPr lang="en-US" dirty="0" smtClean="0"/>
              <a:t>College and Career Success are Both Important Goals for Parents and Students</a:t>
            </a:r>
          </a:p>
          <a:p>
            <a:r>
              <a:rPr lang="en-US" dirty="0" smtClean="0"/>
              <a:t>CTE Has an Awareness Challenge</a:t>
            </a:r>
          </a:p>
          <a:p>
            <a:pPr lvl="0"/>
            <a:r>
              <a:rPr lang="en-US" dirty="0" smtClean="0"/>
              <a:t>Prospective Parents and Students are Attracted to the “Real World” Benefits of CTE</a:t>
            </a:r>
          </a:p>
          <a:p>
            <a:pPr lvl="0"/>
            <a:r>
              <a:rPr lang="en-US" dirty="0" smtClean="0"/>
              <a:t>CTE Needs Champions and Messengers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835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955390"/>
            <a:ext cx="7815825" cy="1143000"/>
          </a:xfrm>
        </p:spPr>
        <p:txBody>
          <a:bodyPr/>
          <a:lstStyle/>
          <a:p>
            <a:r>
              <a:rPr lang="en-US" b="1" dirty="0"/>
              <a:t>CTE Delivers </a:t>
            </a:r>
            <a:r>
              <a:rPr lang="en-US" dirty="0"/>
              <a:t>for Parents </a:t>
            </a:r>
            <a:r>
              <a:rPr lang="en-US" dirty="0" smtClean="0"/>
              <a:t>&amp; </a:t>
            </a:r>
            <a:r>
              <a:rPr lang="en-US" dirty="0"/>
              <a:t>Students</a:t>
            </a:r>
          </a:p>
        </p:txBody>
      </p:sp>
      <p:sp>
        <p:nvSpPr>
          <p:cNvPr id="6" name="Pentagon 22"/>
          <p:cNvSpPr/>
          <p:nvPr/>
        </p:nvSpPr>
        <p:spPr>
          <a:xfrm>
            <a:off x="0" y="2641891"/>
            <a:ext cx="3873012" cy="1774169"/>
          </a:xfrm>
          <a:prstGeom prst="homePlate">
            <a:avLst/>
          </a:prstGeom>
          <a:solidFill>
            <a:srgbClr val="FF6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eneva"/>
              </a:rPr>
              <a:t>55% </a:t>
            </a:r>
            <a:r>
              <a:rPr lang="en-US" dirty="0">
                <a:solidFill>
                  <a:schemeClr val="bg1"/>
                </a:solidFill>
                <a:latin typeface="Geneva"/>
              </a:rPr>
              <a:t>of Current CTE Parents/Students </a:t>
            </a:r>
            <a:r>
              <a:rPr lang="en-US" i="1" dirty="0">
                <a:solidFill>
                  <a:schemeClr val="bg1"/>
                </a:solidFill>
                <a:latin typeface="Geneva"/>
              </a:rPr>
              <a:t>Very Satisfied </a:t>
            </a:r>
            <a:r>
              <a:rPr lang="en-US" dirty="0">
                <a:solidFill>
                  <a:schemeClr val="bg1"/>
                </a:solidFill>
                <a:latin typeface="Geneva"/>
              </a:rPr>
              <a:t>with overall school experience</a:t>
            </a:r>
          </a:p>
          <a:p>
            <a:pPr algn="ctr"/>
            <a:r>
              <a:rPr lang="en-US" i="1" dirty="0">
                <a:solidFill>
                  <a:schemeClr val="bg1"/>
                </a:solidFill>
                <a:latin typeface="Geneva"/>
              </a:rPr>
              <a:t>(</a:t>
            </a:r>
            <a:r>
              <a:rPr lang="en-US" b="1" i="1" dirty="0">
                <a:solidFill>
                  <a:schemeClr val="bg1"/>
                </a:solidFill>
                <a:latin typeface="Geneva"/>
              </a:rPr>
              <a:t>92% </a:t>
            </a:r>
            <a:r>
              <a:rPr lang="en-US" i="1" dirty="0">
                <a:solidFill>
                  <a:schemeClr val="bg1"/>
                </a:solidFill>
                <a:latin typeface="Geneva"/>
              </a:rPr>
              <a:t>satisfied)</a:t>
            </a:r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7121"/>
              </p:ext>
            </p:extLst>
          </p:nvPr>
        </p:nvGraphicFramePr>
        <p:xfrm>
          <a:off x="3757549" y="2697889"/>
          <a:ext cx="4531806" cy="364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88152" y="2439694"/>
            <a:ext cx="3812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eneva"/>
              </a:rPr>
              <a:t>How satisfied are you with…? (Very Satisfied)</a:t>
            </a:r>
          </a:p>
        </p:txBody>
      </p:sp>
      <p:sp>
        <p:nvSpPr>
          <p:cNvPr id="10" name="Pentagon 22"/>
          <p:cNvSpPr/>
          <p:nvPr/>
        </p:nvSpPr>
        <p:spPr>
          <a:xfrm>
            <a:off x="40345" y="4543388"/>
            <a:ext cx="2918268" cy="1781857"/>
          </a:xfrm>
          <a:prstGeom prst="homePlate">
            <a:avLst/>
          </a:prstGeom>
          <a:solidFill>
            <a:srgbClr val="7A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eneva"/>
              </a:rPr>
              <a:t>27% </a:t>
            </a:r>
            <a:r>
              <a:rPr lang="en-US" dirty="0">
                <a:solidFill>
                  <a:schemeClr val="bg1"/>
                </a:solidFill>
                <a:latin typeface="Geneva"/>
              </a:rPr>
              <a:t>of Prospective Parents/Students </a:t>
            </a:r>
            <a:r>
              <a:rPr lang="en-US" i="1" dirty="0">
                <a:solidFill>
                  <a:schemeClr val="bg1"/>
                </a:solidFill>
                <a:latin typeface="Geneva"/>
              </a:rPr>
              <a:t>Very Satisfied </a:t>
            </a:r>
            <a:r>
              <a:rPr lang="en-US" dirty="0">
                <a:solidFill>
                  <a:schemeClr val="bg1"/>
                </a:solidFill>
                <a:latin typeface="Geneva"/>
              </a:rPr>
              <a:t>with overall school experience</a:t>
            </a:r>
          </a:p>
          <a:p>
            <a:pPr algn="ctr"/>
            <a:r>
              <a:rPr lang="en-US" i="1" dirty="0">
                <a:solidFill>
                  <a:schemeClr val="bg1"/>
                </a:solidFill>
                <a:latin typeface="Geneva"/>
              </a:rPr>
              <a:t>(78% satisfied)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19748" y="6317784"/>
            <a:ext cx="31752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Geneva"/>
              </a:rPr>
              <a:t>Bold</a:t>
            </a:r>
            <a:r>
              <a:rPr lang="en-US" sz="1100" dirty="0">
                <a:latin typeface="Geneva"/>
              </a:rPr>
              <a:t> = statistical significance between audiences</a:t>
            </a:r>
          </a:p>
        </p:txBody>
      </p:sp>
    </p:spTree>
    <p:extLst>
      <p:ext uri="{BB962C8B-B14F-4D97-AF65-F5344CB8AC3E}">
        <p14:creationId xmlns:p14="http://schemas.microsoft.com/office/powerpoint/2010/main" val="7067213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4929" y="960138"/>
            <a:ext cx="8127645" cy="1143000"/>
          </a:xfrm>
        </p:spPr>
        <p:txBody>
          <a:bodyPr/>
          <a:lstStyle/>
          <a:p>
            <a:r>
              <a:rPr lang="en-US" b="1" dirty="0" smtClean="0"/>
              <a:t>CTE Delivers </a:t>
            </a:r>
            <a:r>
              <a:rPr lang="en-US" dirty="0" smtClean="0"/>
              <a:t>for Parents &amp; Students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244" y="3019164"/>
            <a:ext cx="8346331" cy="3838835"/>
          </a:xfrm>
        </p:spPr>
        <p:txBody>
          <a:bodyPr numCol="2">
            <a:noAutofit/>
          </a:bodyPr>
          <a:lstStyle/>
          <a:p>
            <a:pPr marL="692150" lvl="1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Overall education experience 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Quality of the classes 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Quality of teachers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Ability to begin preparing for and get a leg up on your career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Opportunities to explore different careers of interest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Opportunities to earn college credit(s)</a:t>
            </a: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Opportunities to earn credits towards a certification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Opportunities for internships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Ability to learn real-world skills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Opportunities to make connections and network with employers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 life opportunities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indent="-457200" fontAlgn="ctr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Opportunities to take elective courses</a:t>
            </a: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660" y="2262385"/>
            <a:ext cx="7990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Geneva"/>
              </a:rPr>
              <a:t>Parents and students involved in CTE were </a:t>
            </a:r>
            <a:r>
              <a:rPr lang="en-US" sz="2000" b="1" dirty="0">
                <a:latin typeface="Geneva"/>
              </a:rPr>
              <a:t>more satisfied </a:t>
            </a:r>
            <a:r>
              <a:rPr lang="en-US" sz="2000" dirty="0">
                <a:latin typeface="Geneva"/>
              </a:rPr>
              <a:t>than those not involved in CTE with regards to their:</a:t>
            </a:r>
            <a:r>
              <a:rPr lang="en-US" sz="2000" b="1" i="1" dirty="0">
                <a:solidFill>
                  <a:srgbClr val="FFFFFF"/>
                </a:solidFill>
                <a:latin typeface="Geneva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49849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CTE Delivers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05647"/>
              </p:ext>
            </p:extLst>
          </p:nvPr>
        </p:nvGraphicFramePr>
        <p:xfrm>
          <a:off x="48496" y="2232212"/>
          <a:ext cx="8249197" cy="3213847"/>
        </p:xfrm>
        <a:graphic>
          <a:graphicData uri="http://schemas.openxmlformats.org/drawingml/2006/table">
            <a:tbl>
              <a:tblPr firstRow="1" firstCol="1" bandRow="1"/>
              <a:tblGrid>
                <a:gridCol w="2710140"/>
                <a:gridCol w="2815534"/>
                <a:gridCol w="2723523"/>
              </a:tblGrid>
              <a:tr h="3213847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600" dirty="0">
                        <a:effectLst/>
                        <a:latin typeface="Genev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parents of students in CTE believe their child is getting a leg up on their career, compared to only </a:t>
                      </a:r>
                      <a:r>
                        <a:rPr lang="en-US" sz="1800" b="1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44%</a:t>
                      </a:r>
                      <a:r>
                        <a:rPr lang="en-US" sz="1800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prospective parents.</a:t>
                      </a:r>
                      <a:endParaRPr lang="en-US" sz="1600" dirty="0">
                        <a:effectLst/>
                        <a:latin typeface="Genev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en-US" sz="1600" dirty="0">
                        <a:effectLst/>
                        <a:latin typeface="Genev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CTE students are satisfied with their ability to learn real-world skills in school, compared to only </a:t>
                      </a:r>
                      <a:r>
                        <a:rPr lang="en-US" sz="1800" b="1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r>
                        <a:rPr lang="en-US" sz="1800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non-CTE students.</a:t>
                      </a:r>
                      <a:endParaRPr lang="en-US" sz="1600" dirty="0">
                        <a:effectLst/>
                        <a:latin typeface="Genev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600" dirty="0">
                        <a:effectLst/>
                        <a:latin typeface="Genev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parents of students in CTE are satisfied with their ability to participate in internships, compared to only </a:t>
                      </a:r>
                      <a:r>
                        <a:rPr lang="en-US" sz="1800" b="1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r>
                        <a:rPr lang="en-US" sz="1800" dirty="0">
                          <a:solidFill>
                            <a:srgbClr val="009AA6"/>
                          </a:solidFill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Genev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prospective parents..</a:t>
                      </a:r>
                      <a:endParaRPr lang="en-US" sz="1600" dirty="0">
                        <a:effectLst/>
                        <a:latin typeface="Genev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3018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TE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2153</TotalTime>
  <Words>1261</Words>
  <Application>Microsoft Office PowerPoint</Application>
  <PresentationFormat>On-screen Show (4:3)</PresentationFormat>
  <Paragraphs>164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Corbel</vt:lpstr>
      <vt:lpstr>Geneva</vt:lpstr>
      <vt:lpstr>MS Mincho</vt:lpstr>
      <vt:lpstr>Myriad Pro</vt:lpstr>
      <vt:lpstr>Times New Roman</vt:lpstr>
      <vt:lpstr>Wingdings</vt:lpstr>
      <vt:lpstr>Parallax</vt:lpstr>
      <vt:lpstr>Custom Design</vt:lpstr>
      <vt:lpstr>CTETheme1</vt:lpstr>
      <vt:lpstr>Strategies for Attracting Students to High-Quality CTE Research &amp; Recommendations  </vt:lpstr>
      <vt:lpstr>Agenda  </vt:lpstr>
      <vt:lpstr>PowerPoint Presentation</vt:lpstr>
      <vt:lpstr>Research Goals</vt:lpstr>
      <vt:lpstr>Research</vt:lpstr>
      <vt:lpstr>Key Takeaways</vt:lpstr>
      <vt:lpstr>CTE Delivers for Parents &amp; Students</vt:lpstr>
      <vt:lpstr>CTE Delivers for Parents &amp; Students</vt:lpstr>
      <vt:lpstr>CTE Delivers</vt:lpstr>
      <vt:lpstr>College and Career Success  Are Both Important for Parents &amp; Students</vt:lpstr>
      <vt:lpstr>“College” is the Goal for All</vt:lpstr>
      <vt:lpstr>CTE Awareness Is Moderate</vt:lpstr>
      <vt:lpstr>Prospective Parents and Students Attracted to “Real World” Benefits of CTE</vt:lpstr>
      <vt:lpstr>Educators and Students Are  Best Messengers</vt:lpstr>
      <vt:lpstr>PowerPoint Presentation</vt:lpstr>
      <vt:lpstr>Message Testing</vt:lpstr>
      <vt:lpstr>Most Effective Message: Preparation for the Real World</vt:lpstr>
      <vt:lpstr>Real World Message Entices Everyone</vt:lpstr>
      <vt:lpstr>Language that Works</vt:lpstr>
      <vt:lpstr>PowerPoint Presentation</vt:lpstr>
      <vt:lpstr>Insights &amp; Recommendations</vt:lpstr>
      <vt:lpstr>Core Messages – Core Motivators</vt:lpstr>
      <vt:lpstr>Insights &amp; Recommendations</vt:lpstr>
      <vt:lpstr>Resources 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Katie Fitzgerald</cp:lastModifiedBy>
  <cp:revision>120</cp:revision>
  <dcterms:created xsi:type="dcterms:W3CDTF">2016-01-13T20:51:07Z</dcterms:created>
  <dcterms:modified xsi:type="dcterms:W3CDTF">2017-06-01T14:38:46Z</dcterms:modified>
</cp:coreProperties>
</file>