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3682" r:id="rId5"/>
    <p:sldMasterId id="2147483694" r:id="rId6"/>
    <p:sldMasterId id="2147483718" r:id="rId7"/>
    <p:sldMasterId id="2147483730" r:id="rId8"/>
    <p:sldMasterId id="2147483766" r:id="rId9"/>
    <p:sldMasterId id="2147483778" r:id="rId10"/>
    <p:sldMasterId id="2147483787" r:id="rId11"/>
    <p:sldMasterId id="2147483799" r:id="rId12"/>
    <p:sldMasterId id="2147483811" r:id="rId13"/>
  </p:sldMasterIdLst>
  <p:notesMasterIdLst>
    <p:notesMasterId r:id="rId42"/>
  </p:notesMasterIdLst>
  <p:handoutMasterIdLst>
    <p:handoutMasterId r:id="rId43"/>
  </p:handoutMasterIdLst>
  <p:sldIdLst>
    <p:sldId id="440" r:id="rId14"/>
    <p:sldId id="687" r:id="rId15"/>
    <p:sldId id="697" r:id="rId16"/>
    <p:sldId id="642" r:id="rId17"/>
    <p:sldId id="643" r:id="rId18"/>
    <p:sldId id="647" r:id="rId19"/>
    <p:sldId id="646" r:id="rId20"/>
    <p:sldId id="699" r:id="rId21"/>
    <p:sldId id="704" r:id="rId22"/>
    <p:sldId id="649" r:id="rId23"/>
    <p:sldId id="639" r:id="rId24"/>
    <p:sldId id="657" r:id="rId25"/>
    <p:sldId id="700" r:id="rId26"/>
    <p:sldId id="705" r:id="rId27"/>
    <p:sldId id="628" r:id="rId28"/>
    <p:sldId id="689" r:id="rId29"/>
    <p:sldId id="690" r:id="rId30"/>
    <p:sldId id="691" r:id="rId31"/>
    <p:sldId id="695" r:id="rId32"/>
    <p:sldId id="692" r:id="rId33"/>
    <p:sldId id="708" r:id="rId34"/>
    <p:sldId id="702" r:id="rId35"/>
    <p:sldId id="707" r:id="rId36"/>
    <p:sldId id="706" r:id="rId37"/>
    <p:sldId id="683" r:id="rId38"/>
    <p:sldId id="698" r:id="rId39"/>
    <p:sldId id="684" r:id="rId40"/>
    <p:sldId id="509" r:id="rId4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33CC"/>
    <a:srgbClr val="3366FF"/>
    <a:srgbClr val="8D7C35"/>
    <a:srgbClr val="FFFFFF"/>
    <a:srgbClr val="7BCAC6"/>
    <a:srgbClr val="FF3AC6"/>
    <a:srgbClr val="E64F1C"/>
    <a:srgbClr val="FFCC66"/>
    <a:srgbClr val="D9C0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80635" autoAdjust="0"/>
  </p:normalViewPr>
  <p:slideViewPr>
    <p:cSldViewPr snapToGrid="0" snapToObjects="1" showGuides="1">
      <p:cViewPr>
        <p:scale>
          <a:sx n="78" d="100"/>
          <a:sy n="78" d="100"/>
        </p:scale>
        <p:origin x="-2820" y="-52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notesViewPr>
    <p:cSldViewPr snapToGrid="0" snapToObjects="1">
      <p:cViewPr>
        <p:scale>
          <a:sx n="148" d="100"/>
          <a:sy n="148" d="100"/>
        </p:scale>
        <p:origin x="-1066" y="165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image" Target="../media/image40.jpg"/><Relationship Id="rId4" Type="http://schemas.openxmlformats.org/officeDocument/2006/relationships/image" Target="../media/image4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image" Target="../media/image40.jpg"/><Relationship Id="rId4" Type="http://schemas.openxmlformats.org/officeDocument/2006/relationships/image" Target="../media/image4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4294D0-5A80-4D1B-AE8A-960373648406}"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BE2EB0D7-C344-4728-A0E3-B6B50DCA5728}">
      <dgm:prSet custT="1"/>
      <dgm:spPr>
        <a:solidFill>
          <a:schemeClr val="accent2">
            <a:lumMod val="75000"/>
          </a:schemeClr>
        </a:solidFill>
      </dgm:spPr>
      <dgm:t>
        <a:bodyPr/>
        <a:lstStyle/>
        <a:p>
          <a:pPr rtl="0"/>
          <a:r>
            <a:rPr lang="en-US" sz="2400" dirty="0" smtClean="0"/>
            <a:t>South Carolina</a:t>
          </a:r>
          <a:endParaRPr lang="en-US" sz="2400" dirty="0"/>
        </a:p>
      </dgm:t>
    </dgm:pt>
    <dgm:pt modelId="{38CB6356-2F3E-4985-A818-ABEA5827AFE7}" type="parTrans" cxnId="{B3781099-DBE3-4725-9203-75AD74AF0F5A}">
      <dgm:prSet/>
      <dgm:spPr/>
      <dgm:t>
        <a:bodyPr/>
        <a:lstStyle/>
        <a:p>
          <a:endParaRPr lang="en-US"/>
        </a:p>
      </dgm:t>
    </dgm:pt>
    <dgm:pt modelId="{0D45378D-7A49-46C6-878A-314545E8F561}" type="sibTrans" cxnId="{B3781099-DBE3-4725-9203-75AD74AF0F5A}">
      <dgm:prSet/>
      <dgm:spPr/>
      <dgm:t>
        <a:bodyPr/>
        <a:lstStyle/>
        <a:p>
          <a:endParaRPr lang="en-US"/>
        </a:p>
      </dgm:t>
    </dgm:pt>
    <dgm:pt modelId="{3850237B-587E-4E23-A67A-AAAD7219C5B6}">
      <dgm:prSet custT="1"/>
      <dgm:spPr>
        <a:solidFill>
          <a:schemeClr val="accent2">
            <a:lumMod val="75000"/>
          </a:schemeClr>
        </a:solidFill>
      </dgm:spPr>
      <dgm:t>
        <a:bodyPr/>
        <a:lstStyle/>
        <a:p>
          <a:pPr rtl="0"/>
          <a:r>
            <a:rPr lang="en-US" sz="2000" dirty="0" smtClean="0"/>
            <a:t>90+ Youth Apprenticeship programs </a:t>
          </a:r>
          <a:endParaRPr lang="en-US" sz="2000" dirty="0"/>
        </a:p>
      </dgm:t>
    </dgm:pt>
    <dgm:pt modelId="{1FACFC89-3D01-40E7-AE06-E21973452597}" type="parTrans" cxnId="{CB683C72-65B0-4CF7-90A4-8E95F005F84C}">
      <dgm:prSet/>
      <dgm:spPr/>
      <dgm:t>
        <a:bodyPr/>
        <a:lstStyle/>
        <a:p>
          <a:endParaRPr lang="en-US"/>
        </a:p>
      </dgm:t>
    </dgm:pt>
    <dgm:pt modelId="{E9679768-CFCD-48D4-924B-C4D216D1295B}" type="sibTrans" cxnId="{CB683C72-65B0-4CF7-90A4-8E95F005F84C}">
      <dgm:prSet/>
      <dgm:spPr/>
      <dgm:t>
        <a:bodyPr/>
        <a:lstStyle/>
        <a:p>
          <a:endParaRPr lang="en-US"/>
        </a:p>
      </dgm:t>
    </dgm:pt>
    <dgm:pt modelId="{39ABBD00-CC95-496E-BD70-0587AF6E5D5A}">
      <dgm:prSet custT="1"/>
      <dgm:spPr/>
      <dgm:t>
        <a:bodyPr/>
        <a:lstStyle/>
        <a:p>
          <a:pPr algn="l" rtl="0">
            <a:spcAft>
              <a:spcPts val="0"/>
            </a:spcAft>
          </a:pPr>
          <a:r>
            <a:rPr lang="en-US" sz="2400" dirty="0" smtClean="0"/>
            <a:t>North Carolina</a:t>
          </a:r>
        </a:p>
        <a:p>
          <a:pPr algn="ctr" rtl="0">
            <a:spcAft>
              <a:spcPts val="0"/>
            </a:spcAft>
          </a:pPr>
          <a:r>
            <a:rPr lang="en-US" sz="2000" dirty="0" smtClean="0"/>
            <a:t>(Charlotte)</a:t>
          </a:r>
        </a:p>
        <a:p>
          <a:pPr algn="ctr" rtl="0">
            <a:spcAft>
              <a:spcPts val="0"/>
            </a:spcAft>
          </a:pPr>
          <a:endParaRPr lang="en-US" sz="1000" dirty="0"/>
        </a:p>
      </dgm:t>
    </dgm:pt>
    <dgm:pt modelId="{82F89514-DCC8-47AB-B041-8E7CC9655238}" type="parTrans" cxnId="{EC58FC9C-4A1B-4AE7-80B5-2732D5724139}">
      <dgm:prSet/>
      <dgm:spPr/>
      <dgm:t>
        <a:bodyPr/>
        <a:lstStyle/>
        <a:p>
          <a:endParaRPr lang="en-US"/>
        </a:p>
      </dgm:t>
    </dgm:pt>
    <dgm:pt modelId="{68C6344D-9126-4103-A15E-603839767B0F}" type="sibTrans" cxnId="{EC58FC9C-4A1B-4AE7-80B5-2732D5724139}">
      <dgm:prSet/>
      <dgm:spPr/>
      <dgm:t>
        <a:bodyPr/>
        <a:lstStyle/>
        <a:p>
          <a:endParaRPr lang="en-US"/>
        </a:p>
      </dgm:t>
    </dgm:pt>
    <dgm:pt modelId="{7305EADB-C000-4911-9A18-97F61E813640}">
      <dgm:prSet custT="1"/>
      <dgm:spPr/>
      <dgm:t>
        <a:bodyPr/>
        <a:lstStyle/>
        <a:p>
          <a:pPr algn="l" rtl="0">
            <a:spcAft>
              <a:spcPct val="15000"/>
            </a:spcAft>
          </a:pPr>
          <a:r>
            <a:rPr lang="en-US" sz="2000" dirty="0" smtClean="0"/>
            <a:t>Long-standing program with  manufacturers (mechatronics)</a:t>
          </a:r>
          <a:endParaRPr lang="en-US" sz="2000" dirty="0"/>
        </a:p>
      </dgm:t>
    </dgm:pt>
    <dgm:pt modelId="{EAE6915F-EF20-4C46-B0D1-7057097D801D}" type="parTrans" cxnId="{0D203165-FA68-43E1-B127-F6AAC6A08C0A}">
      <dgm:prSet/>
      <dgm:spPr/>
      <dgm:t>
        <a:bodyPr/>
        <a:lstStyle/>
        <a:p>
          <a:endParaRPr lang="en-US"/>
        </a:p>
      </dgm:t>
    </dgm:pt>
    <dgm:pt modelId="{E8AEF0D5-B24B-48D3-9F0F-E16999727921}" type="sibTrans" cxnId="{0D203165-FA68-43E1-B127-F6AAC6A08C0A}">
      <dgm:prSet/>
      <dgm:spPr/>
      <dgm:t>
        <a:bodyPr/>
        <a:lstStyle/>
        <a:p>
          <a:endParaRPr lang="en-US"/>
        </a:p>
      </dgm:t>
    </dgm:pt>
    <dgm:pt modelId="{C0C364DD-5135-44FB-9C5F-1BECCB54C0E9}">
      <dgm:prSet custT="1"/>
      <dgm:spPr/>
      <dgm:t>
        <a:bodyPr/>
        <a:lstStyle/>
        <a:p>
          <a:pPr algn="l" rtl="0">
            <a:spcAft>
              <a:spcPct val="15000"/>
            </a:spcAft>
          </a:pPr>
          <a:r>
            <a:rPr lang="en-US" sz="2000" dirty="0" smtClean="0"/>
            <a:t>AS degree paid by employers </a:t>
          </a:r>
          <a:endParaRPr lang="en-US" sz="2000" dirty="0"/>
        </a:p>
      </dgm:t>
    </dgm:pt>
    <dgm:pt modelId="{79D44D80-C5A7-4804-AD2B-E9944A7DB137}" type="parTrans" cxnId="{4059058D-6A8F-481A-B161-B4B08FCFFE00}">
      <dgm:prSet/>
      <dgm:spPr/>
      <dgm:t>
        <a:bodyPr/>
        <a:lstStyle/>
        <a:p>
          <a:endParaRPr lang="en-US"/>
        </a:p>
      </dgm:t>
    </dgm:pt>
    <dgm:pt modelId="{C9741595-A637-4E95-AF4B-9D96C6ADAFB0}" type="sibTrans" cxnId="{4059058D-6A8F-481A-B161-B4B08FCFFE00}">
      <dgm:prSet/>
      <dgm:spPr/>
      <dgm:t>
        <a:bodyPr/>
        <a:lstStyle/>
        <a:p>
          <a:endParaRPr lang="en-US"/>
        </a:p>
      </dgm:t>
    </dgm:pt>
    <dgm:pt modelId="{0F50B93C-394C-4CD5-89C6-D82FD8A112F8}">
      <dgm:prSet custT="1"/>
      <dgm:spPr>
        <a:solidFill>
          <a:srgbClr val="002060"/>
        </a:solidFill>
      </dgm:spPr>
      <dgm:t>
        <a:bodyPr/>
        <a:lstStyle/>
        <a:p>
          <a:pPr algn="ctr" rtl="0"/>
          <a:r>
            <a:rPr lang="en-US" sz="2400" dirty="0" smtClean="0"/>
            <a:t>Kentucky TRACK</a:t>
          </a:r>
          <a:endParaRPr lang="en-US" sz="2400" dirty="0"/>
        </a:p>
      </dgm:t>
    </dgm:pt>
    <dgm:pt modelId="{A6321576-8A56-4D95-9E20-356169B4BD5A}" type="parTrans" cxnId="{B3E3CA2A-9788-4D85-B45C-DAEF1F5C7AFC}">
      <dgm:prSet/>
      <dgm:spPr/>
      <dgm:t>
        <a:bodyPr/>
        <a:lstStyle/>
        <a:p>
          <a:endParaRPr lang="en-US"/>
        </a:p>
      </dgm:t>
    </dgm:pt>
    <dgm:pt modelId="{C3AB0F45-5769-463B-BD42-69771FE4A141}" type="sibTrans" cxnId="{B3E3CA2A-9788-4D85-B45C-DAEF1F5C7AFC}">
      <dgm:prSet/>
      <dgm:spPr/>
      <dgm:t>
        <a:bodyPr/>
        <a:lstStyle/>
        <a:p>
          <a:endParaRPr lang="en-US"/>
        </a:p>
      </dgm:t>
    </dgm:pt>
    <dgm:pt modelId="{0438688F-5059-49C3-95EF-995790AFB896}">
      <dgm:prSet custT="1"/>
      <dgm:spPr>
        <a:solidFill>
          <a:schemeClr val="accent3">
            <a:lumMod val="50000"/>
          </a:schemeClr>
        </a:solidFill>
      </dgm:spPr>
      <dgm:t>
        <a:bodyPr/>
        <a:lstStyle/>
        <a:p>
          <a:pPr algn="ctr" rtl="0"/>
          <a:r>
            <a:rPr lang="en-US" sz="2400" dirty="0" smtClean="0"/>
            <a:t>Wisconsin</a:t>
          </a:r>
          <a:endParaRPr lang="en-US" sz="2400" dirty="0"/>
        </a:p>
      </dgm:t>
    </dgm:pt>
    <dgm:pt modelId="{35ED0146-3EDF-42C8-AE6D-DB7D52C95386}" type="parTrans" cxnId="{6E66232E-DBDA-44B8-B059-333839D477E1}">
      <dgm:prSet/>
      <dgm:spPr/>
      <dgm:t>
        <a:bodyPr/>
        <a:lstStyle/>
        <a:p>
          <a:endParaRPr lang="en-US"/>
        </a:p>
      </dgm:t>
    </dgm:pt>
    <dgm:pt modelId="{FA030632-49C6-4330-AB48-F3DF8E9D36A3}" type="sibTrans" cxnId="{6E66232E-DBDA-44B8-B059-333839D477E1}">
      <dgm:prSet/>
      <dgm:spPr/>
      <dgm:t>
        <a:bodyPr/>
        <a:lstStyle/>
        <a:p>
          <a:endParaRPr lang="en-US"/>
        </a:p>
      </dgm:t>
    </dgm:pt>
    <dgm:pt modelId="{C8E067DA-1DF3-4438-876C-57C18111EEB8}">
      <dgm:prSet custT="1"/>
      <dgm:spPr>
        <a:solidFill>
          <a:schemeClr val="accent3">
            <a:lumMod val="50000"/>
          </a:schemeClr>
        </a:solidFill>
      </dgm:spPr>
      <dgm:t>
        <a:bodyPr/>
        <a:lstStyle/>
        <a:p>
          <a:pPr algn="l" rtl="0"/>
          <a:r>
            <a:rPr lang="en-US" sz="2000" dirty="0" smtClean="0"/>
            <a:t>1-2 year prgm. for 2,500  juniors and seniors  </a:t>
          </a:r>
          <a:endParaRPr lang="en-US" sz="2000" dirty="0"/>
        </a:p>
      </dgm:t>
    </dgm:pt>
    <dgm:pt modelId="{463B2F29-7584-4819-BAD3-60A753554104}" type="parTrans" cxnId="{342F7D39-E30C-4FBB-AD28-3059A1291C15}">
      <dgm:prSet/>
      <dgm:spPr/>
      <dgm:t>
        <a:bodyPr/>
        <a:lstStyle/>
        <a:p>
          <a:endParaRPr lang="en-US"/>
        </a:p>
      </dgm:t>
    </dgm:pt>
    <dgm:pt modelId="{132754E2-8C04-4584-B0E0-1F754AF1568E}" type="sibTrans" cxnId="{342F7D39-E30C-4FBB-AD28-3059A1291C15}">
      <dgm:prSet/>
      <dgm:spPr/>
      <dgm:t>
        <a:bodyPr/>
        <a:lstStyle/>
        <a:p>
          <a:endParaRPr lang="en-US"/>
        </a:p>
      </dgm:t>
    </dgm:pt>
    <dgm:pt modelId="{56D68FDB-1C5D-45E0-B1B2-877A6CA04177}">
      <dgm:prSet custT="1"/>
      <dgm:spPr>
        <a:solidFill>
          <a:schemeClr val="accent2">
            <a:lumMod val="75000"/>
          </a:schemeClr>
        </a:solidFill>
      </dgm:spPr>
      <dgm:t>
        <a:bodyPr/>
        <a:lstStyle/>
        <a:p>
          <a:pPr rtl="0"/>
          <a:r>
            <a:rPr lang="en-US" sz="2000" dirty="0" smtClean="0"/>
            <a:t>24 counties</a:t>
          </a:r>
          <a:endParaRPr lang="en-US" sz="2000" dirty="0"/>
        </a:p>
      </dgm:t>
    </dgm:pt>
    <dgm:pt modelId="{570EFB63-EDD5-4C6C-AE40-39BADBDF8A56}" type="parTrans" cxnId="{DD20F02E-3E79-4F73-9697-C1ED42D9B23F}">
      <dgm:prSet/>
      <dgm:spPr/>
      <dgm:t>
        <a:bodyPr/>
        <a:lstStyle/>
        <a:p>
          <a:endParaRPr lang="en-US"/>
        </a:p>
      </dgm:t>
    </dgm:pt>
    <dgm:pt modelId="{A0D93F16-6FF9-4429-851A-D825A0B67B9F}" type="sibTrans" cxnId="{DD20F02E-3E79-4F73-9697-C1ED42D9B23F}">
      <dgm:prSet/>
      <dgm:spPr/>
      <dgm:t>
        <a:bodyPr/>
        <a:lstStyle/>
        <a:p>
          <a:endParaRPr lang="en-US"/>
        </a:p>
      </dgm:t>
    </dgm:pt>
    <dgm:pt modelId="{D85CF8F5-50A0-4FB1-A106-BED9459B2248}">
      <dgm:prSet custT="1"/>
      <dgm:spPr>
        <a:solidFill>
          <a:schemeClr val="accent2">
            <a:lumMod val="75000"/>
          </a:schemeClr>
        </a:solidFill>
      </dgm:spPr>
      <dgm:t>
        <a:bodyPr/>
        <a:lstStyle/>
        <a:p>
          <a:pPr rtl="0"/>
          <a:r>
            <a:rPr lang="en-US" sz="2000" dirty="0" smtClean="0"/>
            <a:t>High Schools to carry liability</a:t>
          </a:r>
          <a:endParaRPr lang="en-US" sz="2000" dirty="0"/>
        </a:p>
      </dgm:t>
    </dgm:pt>
    <dgm:pt modelId="{DC669718-3309-4995-B652-FEF2784C6C13}" type="parTrans" cxnId="{B3F05F76-2A41-49AA-AF25-DF513618E138}">
      <dgm:prSet/>
      <dgm:spPr/>
      <dgm:t>
        <a:bodyPr/>
        <a:lstStyle/>
        <a:p>
          <a:endParaRPr lang="en-US"/>
        </a:p>
      </dgm:t>
    </dgm:pt>
    <dgm:pt modelId="{CC768ABF-7AD5-497C-BD2F-834F480BDF99}" type="sibTrans" cxnId="{B3F05F76-2A41-49AA-AF25-DF513618E138}">
      <dgm:prSet/>
      <dgm:spPr/>
      <dgm:t>
        <a:bodyPr/>
        <a:lstStyle/>
        <a:p>
          <a:endParaRPr lang="en-US"/>
        </a:p>
      </dgm:t>
    </dgm:pt>
    <dgm:pt modelId="{F3EDAFD1-C12D-4BC9-B67F-E0825B167431}">
      <dgm:prSet custT="1"/>
      <dgm:spPr>
        <a:solidFill>
          <a:schemeClr val="accent2">
            <a:lumMod val="75000"/>
          </a:schemeClr>
        </a:solidFill>
      </dgm:spPr>
      <dgm:t>
        <a:bodyPr/>
        <a:lstStyle/>
        <a:p>
          <a:pPr rtl="0"/>
          <a:r>
            <a:rPr lang="en-US" sz="2000" dirty="0" smtClean="0"/>
            <a:t>Tax Credit </a:t>
          </a:r>
          <a:endParaRPr lang="en-US" sz="2000" dirty="0"/>
        </a:p>
      </dgm:t>
    </dgm:pt>
    <dgm:pt modelId="{F8CCFBEE-DBC1-4FB0-ACB4-05F0FADF272A}" type="parTrans" cxnId="{51ABE10F-6121-46B0-8BAF-A76E5C69CAC0}">
      <dgm:prSet/>
      <dgm:spPr/>
      <dgm:t>
        <a:bodyPr/>
        <a:lstStyle/>
        <a:p>
          <a:endParaRPr lang="en-US"/>
        </a:p>
      </dgm:t>
    </dgm:pt>
    <dgm:pt modelId="{DAB9C833-AA55-4495-907A-8CB8D4867847}" type="sibTrans" cxnId="{51ABE10F-6121-46B0-8BAF-A76E5C69CAC0}">
      <dgm:prSet/>
      <dgm:spPr/>
      <dgm:t>
        <a:bodyPr/>
        <a:lstStyle/>
        <a:p>
          <a:endParaRPr lang="en-US"/>
        </a:p>
      </dgm:t>
    </dgm:pt>
    <dgm:pt modelId="{E87B0615-997E-4B19-878B-DC154E9EBA5D}">
      <dgm:prSet custT="1"/>
      <dgm:spPr>
        <a:solidFill>
          <a:srgbClr val="002060"/>
        </a:solidFill>
      </dgm:spPr>
      <dgm:t>
        <a:bodyPr/>
        <a:lstStyle/>
        <a:p>
          <a:pPr algn="l" rtl="0"/>
          <a:r>
            <a:rPr lang="en-US" sz="2000" dirty="0" smtClean="0"/>
            <a:t>Juniors and Seniors</a:t>
          </a:r>
          <a:endParaRPr lang="en-US" sz="2000" dirty="0"/>
        </a:p>
      </dgm:t>
    </dgm:pt>
    <dgm:pt modelId="{558DBD8E-B821-4B0F-A910-808CFC716227}" type="sibTrans" cxnId="{13F1776D-4365-4937-9E69-2460093169DF}">
      <dgm:prSet/>
      <dgm:spPr/>
      <dgm:t>
        <a:bodyPr/>
        <a:lstStyle/>
        <a:p>
          <a:endParaRPr lang="en-US"/>
        </a:p>
      </dgm:t>
    </dgm:pt>
    <dgm:pt modelId="{47106EE9-ECD0-4EDD-BA12-700793BD20A9}" type="parTrans" cxnId="{13F1776D-4365-4937-9E69-2460093169DF}">
      <dgm:prSet/>
      <dgm:spPr/>
      <dgm:t>
        <a:bodyPr/>
        <a:lstStyle/>
        <a:p>
          <a:endParaRPr lang="en-US"/>
        </a:p>
      </dgm:t>
    </dgm:pt>
    <dgm:pt modelId="{3D580F64-116D-4A99-84CC-1E93D2E2BE03}">
      <dgm:prSet custT="1"/>
      <dgm:spPr>
        <a:solidFill>
          <a:srgbClr val="002060"/>
        </a:solidFill>
      </dgm:spPr>
      <dgm:t>
        <a:bodyPr/>
        <a:lstStyle/>
        <a:p>
          <a:pPr algn="l" rtl="0"/>
          <a:endParaRPr lang="en-US" sz="1400" dirty="0"/>
        </a:p>
      </dgm:t>
    </dgm:pt>
    <dgm:pt modelId="{1B8ACEFF-4C11-4BD2-86D8-509C70030E49}" type="parTrans" cxnId="{A720D40C-FD34-4AFA-B512-68029F281D90}">
      <dgm:prSet/>
      <dgm:spPr/>
      <dgm:t>
        <a:bodyPr/>
        <a:lstStyle/>
        <a:p>
          <a:endParaRPr lang="en-US"/>
        </a:p>
      </dgm:t>
    </dgm:pt>
    <dgm:pt modelId="{737B392C-29AB-439D-835A-FDF808F6FCF8}" type="sibTrans" cxnId="{A720D40C-FD34-4AFA-B512-68029F281D90}">
      <dgm:prSet/>
      <dgm:spPr/>
      <dgm:t>
        <a:bodyPr/>
        <a:lstStyle/>
        <a:p>
          <a:endParaRPr lang="en-US"/>
        </a:p>
      </dgm:t>
    </dgm:pt>
    <dgm:pt modelId="{679152F0-BC57-439A-A101-E12549A28D7E}">
      <dgm:prSet custT="1"/>
      <dgm:spPr>
        <a:solidFill>
          <a:srgbClr val="002060"/>
        </a:solidFill>
      </dgm:spPr>
      <dgm:t>
        <a:bodyPr/>
        <a:lstStyle/>
        <a:p>
          <a:pPr algn="l" rtl="0"/>
          <a:r>
            <a:rPr lang="en-US" sz="2000" dirty="0" smtClean="0"/>
            <a:t>Employers select courses</a:t>
          </a:r>
          <a:endParaRPr lang="en-US" sz="2000" dirty="0"/>
        </a:p>
      </dgm:t>
    </dgm:pt>
    <dgm:pt modelId="{DB0BFE96-987D-46FB-AE85-F9D5C4308768}" type="parTrans" cxnId="{5D519D04-49F6-4291-95BF-16166514E3D7}">
      <dgm:prSet/>
      <dgm:spPr/>
      <dgm:t>
        <a:bodyPr/>
        <a:lstStyle/>
        <a:p>
          <a:endParaRPr lang="en-US"/>
        </a:p>
      </dgm:t>
    </dgm:pt>
    <dgm:pt modelId="{54D1D1AD-A0EE-4FA7-84EA-FA7DCBE4D347}" type="sibTrans" cxnId="{5D519D04-49F6-4291-95BF-16166514E3D7}">
      <dgm:prSet/>
      <dgm:spPr/>
      <dgm:t>
        <a:bodyPr/>
        <a:lstStyle/>
        <a:p>
          <a:endParaRPr lang="en-US"/>
        </a:p>
      </dgm:t>
    </dgm:pt>
    <dgm:pt modelId="{7B5A4DDD-9262-4683-BFA4-1D3248BAFE46}">
      <dgm:prSet custT="1"/>
      <dgm:spPr>
        <a:solidFill>
          <a:srgbClr val="002060"/>
        </a:solidFill>
      </dgm:spPr>
      <dgm:t>
        <a:bodyPr/>
        <a:lstStyle/>
        <a:p>
          <a:pPr algn="l" rtl="0"/>
          <a:endParaRPr lang="en-US" sz="1800" dirty="0"/>
        </a:p>
      </dgm:t>
    </dgm:pt>
    <dgm:pt modelId="{EFAF4AE6-2CA4-407B-9F7F-B9AB10CC688A}" type="parTrans" cxnId="{03FB03B6-FD8C-4134-9C88-510D914ACA5E}">
      <dgm:prSet/>
      <dgm:spPr/>
      <dgm:t>
        <a:bodyPr/>
        <a:lstStyle/>
        <a:p>
          <a:endParaRPr lang="en-US"/>
        </a:p>
      </dgm:t>
    </dgm:pt>
    <dgm:pt modelId="{4F307D75-A74F-4CD0-AF37-DD8C9D8940FD}" type="sibTrans" cxnId="{03FB03B6-FD8C-4134-9C88-510D914ACA5E}">
      <dgm:prSet/>
      <dgm:spPr/>
      <dgm:t>
        <a:bodyPr/>
        <a:lstStyle/>
        <a:p>
          <a:endParaRPr lang="en-US"/>
        </a:p>
      </dgm:t>
    </dgm:pt>
    <dgm:pt modelId="{902EAD98-14B7-4C0B-B5F4-CE7075827269}">
      <dgm:prSet custT="1"/>
      <dgm:spPr>
        <a:solidFill>
          <a:srgbClr val="002060"/>
        </a:solidFill>
      </dgm:spPr>
      <dgm:t>
        <a:bodyPr/>
        <a:lstStyle/>
        <a:p>
          <a:pPr algn="l" rtl="0"/>
          <a:r>
            <a:rPr lang="en-US" sz="2000" dirty="0" smtClean="0"/>
            <a:t>Leads to apprenticeship</a:t>
          </a:r>
          <a:endParaRPr lang="en-US" sz="2000" dirty="0"/>
        </a:p>
      </dgm:t>
    </dgm:pt>
    <dgm:pt modelId="{5391CC33-0CC2-4470-A0D0-B865ECAA78A7}" type="parTrans" cxnId="{C3F531FC-0B69-42AD-9E20-40E6C83C0C2F}">
      <dgm:prSet/>
      <dgm:spPr/>
      <dgm:t>
        <a:bodyPr/>
        <a:lstStyle/>
        <a:p>
          <a:endParaRPr lang="en-US"/>
        </a:p>
      </dgm:t>
    </dgm:pt>
    <dgm:pt modelId="{0B8EA34B-1D0F-41EB-A2AC-9946A951AD85}" type="sibTrans" cxnId="{C3F531FC-0B69-42AD-9E20-40E6C83C0C2F}">
      <dgm:prSet/>
      <dgm:spPr/>
      <dgm:t>
        <a:bodyPr/>
        <a:lstStyle/>
        <a:p>
          <a:endParaRPr lang="en-US"/>
        </a:p>
      </dgm:t>
    </dgm:pt>
    <dgm:pt modelId="{2A49F5F7-E3EA-4622-8943-310D64DE4297}">
      <dgm:prSet custT="1"/>
      <dgm:spPr>
        <a:solidFill>
          <a:schemeClr val="accent3">
            <a:lumMod val="50000"/>
          </a:schemeClr>
        </a:solidFill>
      </dgm:spPr>
      <dgm:t>
        <a:bodyPr/>
        <a:lstStyle/>
        <a:p>
          <a:pPr algn="l" rtl="0"/>
          <a:r>
            <a:rPr lang="en-US" sz="2000" dirty="0" smtClean="0"/>
            <a:t>450 to 900 hrs.</a:t>
          </a:r>
          <a:endParaRPr lang="en-US" sz="2000" dirty="0"/>
        </a:p>
      </dgm:t>
    </dgm:pt>
    <dgm:pt modelId="{0E066477-03A6-4C61-9FE3-56596BC32103}" type="parTrans" cxnId="{42612C44-8D05-4A16-B66A-76B4BF4CB21D}">
      <dgm:prSet/>
      <dgm:spPr/>
      <dgm:t>
        <a:bodyPr/>
        <a:lstStyle/>
        <a:p>
          <a:endParaRPr lang="en-US"/>
        </a:p>
      </dgm:t>
    </dgm:pt>
    <dgm:pt modelId="{959664A5-BC3C-4EB3-A4BB-E1D95CE7D65F}" type="sibTrans" cxnId="{42612C44-8D05-4A16-B66A-76B4BF4CB21D}">
      <dgm:prSet/>
      <dgm:spPr/>
      <dgm:t>
        <a:bodyPr/>
        <a:lstStyle/>
        <a:p>
          <a:endParaRPr lang="en-US"/>
        </a:p>
      </dgm:t>
    </dgm:pt>
    <dgm:pt modelId="{CB1034E6-3010-4DEC-B49A-654D78DFEF98}">
      <dgm:prSet custT="1"/>
      <dgm:spPr>
        <a:solidFill>
          <a:schemeClr val="accent3">
            <a:lumMod val="50000"/>
          </a:schemeClr>
        </a:solidFill>
      </dgm:spPr>
      <dgm:t>
        <a:bodyPr/>
        <a:lstStyle/>
        <a:p>
          <a:pPr algn="l" rtl="0"/>
          <a:r>
            <a:rPr lang="en-US" sz="2000" dirty="0" smtClean="0"/>
            <a:t>Aligns to apprenticeship</a:t>
          </a:r>
          <a:endParaRPr lang="en-US" sz="2000" dirty="0"/>
        </a:p>
      </dgm:t>
    </dgm:pt>
    <dgm:pt modelId="{8A51092F-3309-4F8C-A942-F07FF209A509}" type="parTrans" cxnId="{7C205A4D-55E2-46DF-B364-46BA222FB7DB}">
      <dgm:prSet/>
      <dgm:spPr/>
      <dgm:t>
        <a:bodyPr/>
        <a:lstStyle/>
        <a:p>
          <a:endParaRPr lang="en-US"/>
        </a:p>
      </dgm:t>
    </dgm:pt>
    <dgm:pt modelId="{22F2D56B-50AF-48A4-A5D1-E44019289A49}" type="sibTrans" cxnId="{7C205A4D-55E2-46DF-B364-46BA222FB7DB}">
      <dgm:prSet/>
      <dgm:spPr/>
      <dgm:t>
        <a:bodyPr/>
        <a:lstStyle/>
        <a:p>
          <a:endParaRPr lang="en-US"/>
        </a:p>
      </dgm:t>
    </dgm:pt>
    <dgm:pt modelId="{3A266F5C-8FBC-4BD2-A43D-04411E2EFC3C}" type="pres">
      <dgm:prSet presAssocID="{464294D0-5A80-4D1B-AE8A-960373648406}" presName="Name0" presStyleCnt="0">
        <dgm:presLayoutVars>
          <dgm:dir/>
          <dgm:resizeHandles val="exact"/>
        </dgm:presLayoutVars>
      </dgm:prSet>
      <dgm:spPr/>
      <dgm:t>
        <a:bodyPr/>
        <a:lstStyle/>
        <a:p>
          <a:endParaRPr lang="en-US"/>
        </a:p>
      </dgm:t>
    </dgm:pt>
    <dgm:pt modelId="{A4ABF4F6-9B93-445B-AEC6-29E8D7596B75}" type="pres">
      <dgm:prSet presAssocID="{464294D0-5A80-4D1B-AE8A-960373648406}" presName="fgShape" presStyleLbl="fgShp" presStyleIdx="0" presStyleCnt="1" custScaleX="9609" custLinFactNeighborX="39287" custLinFactNeighborY="-71425"/>
      <dgm:spPr>
        <a:prstGeom prst="star5">
          <a:avLst/>
        </a:prstGeom>
        <a:noFill/>
        <a:ln>
          <a:noFill/>
        </a:ln>
      </dgm:spPr>
      <dgm:t>
        <a:bodyPr/>
        <a:lstStyle/>
        <a:p>
          <a:endParaRPr lang="en-US"/>
        </a:p>
      </dgm:t>
    </dgm:pt>
    <dgm:pt modelId="{133367F4-B7E6-4A5D-87A5-E67BF24144B2}" type="pres">
      <dgm:prSet presAssocID="{464294D0-5A80-4D1B-AE8A-960373648406}" presName="linComp" presStyleCnt="0"/>
      <dgm:spPr/>
    </dgm:pt>
    <dgm:pt modelId="{08FC0D09-8E71-44F5-8A7E-79ABA7E75754}" type="pres">
      <dgm:prSet presAssocID="{BE2EB0D7-C344-4728-A0E3-B6B50DCA5728}" presName="compNode" presStyleCnt="0"/>
      <dgm:spPr/>
    </dgm:pt>
    <dgm:pt modelId="{807B1178-44DF-4D9E-B66C-FBD39250518D}" type="pres">
      <dgm:prSet presAssocID="{BE2EB0D7-C344-4728-A0E3-B6B50DCA5728}" presName="bkgdShape" presStyleLbl="node1" presStyleIdx="0" presStyleCnt="4" custLinFactNeighborX="-7918"/>
      <dgm:spPr/>
      <dgm:t>
        <a:bodyPr/>
        <a:lstStyle/>
        <a:p>
          <a:endParaRPr lang="en-US"/>
        </a:p>
      </dgm:t>
    </dgm:pt>
    <dgm:pt modelId="{C75011BC-7D52-49D0-BC5C-894931510AC1}" type="pres">
      <dgm:prSet presAssocID="{BE2EB0D7-C344-4728-A0E3-B6B50DCA5728}" presName="nodeTx" presStyleLbl="node1" presStyleIdx="0" presStyleCnt="4">
        <dgm:presLayoutVars>
          <dgm:bulletEnabled val="1"/>
        </dgm:presLayoutVars>
      </dgm:prSet>
      <dgm:spPr/>
      <dgm:t>
        <a:bodyPr/>
        <a:lstStyle/>
        <a:p>
          <a:endParaRPr lang="en-US"/>
        </a:p>
      </dgm:t>
    </dgm:pt>
    <dgm:pt modelId="{CFDE2776-2D34-4275-9586-7AA5C4C0D4B9}" type="pres">
      <dgm:prSet presAssocID="{BE2EB0D7-C344-4728-A0E3-B6B50DCA5728}" presName="invisiNode" presStyleLbl="node1" presStyleIdx="0" presStyleCnt="4"/>
      <dgm:spPr/>
    </dgm:pt>
    <dgm:pt modelId="{D665456B-C740-4A47-8D04-63A1C9533FE2}" type="pres">
      <dgm:prSet presAssocID="{BE2EB0D7-C344-4728-A0E3-B6B50DCA5728}" presName="imagNode" presStyleLbl="fgImgPlace1" presStyleIdx="0" presStyleCnt="4" custScaleX="89526" custScaleY="8320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9DD48664-7700-4040-9D10-C598D97A9023}" type="pres">
      <dgm:prSet presAssocID="{0D45378D-7A49-46C6-878A-314545E8F561}" presName="sibTrans" presStyleLbl="sibTrans2D1" presStyleIdx="0" presStyleCnt="0"/>
      <dgm:spPr/>
      <dgm:t>
        <a:bodyPr/>
        <a:lstStyle/>
        <a:p>
          <a:endParaRPr lang="en-US"/>
        </a:p>
      </dgm:t>
    </dgm:pt>
    <dgm:pt modelId="{021017B8-E008-46B4-B122-2AF6BF2DA605}" type="pres">
      <dgm:prSet presAssocID="{39ABBD00-CC95-496E-BD70-0587AF6E5D5A}" presName="compNode" presStyleCnt="0"/>
      <dgm:spPr/>
    </dgm:pt>
    <dgm:pt modelId="{A8CA08C3-247D-4190-8FC8-D995145F0F70}" type="pres">
      <dgm:prSet presAssocID="{39ABBD00-CC95-496E-BD70-0587AF6E5D5A}" presName="bkgdShape" presStyleLbl="node1" presStyleIdx="1" presStyleCnt="4"/>
      <dgm:spPr/>
      <dgm:t>
        <a:bodyPr/>
        <a:lstStyle/>
        <a:p>
          <a:endParaRPr lang="en-US"/>
        </a:p>
      </dgm:t>
    </dgm:pt>
    <dgm:pt modelId="{658097CF-F09B-43D6-A74C-4DCD95661FAE}" type="pres">
      <dgm:prSet presAssocID="{39ABBD00-CC95-496E-BD70-0587AF6E5D5A}" presName="nodeTx" presStyleLbl="node1" presStyleIdx="1" presStyleCnt="4">
        <dgm:presLayoutVars>
          <dgm:bulletEnabled val="1"/>
        </dgm:presLayoutVars>
      </dgm:prSet>
      <dgm:spPr/>
      <dgm:t>
        <a:bodyPr/>
        <a:lstStyle/>
        <a:p>
          <a:endParaRPr lang="en-US"/>
        </a:p>
      </dgm:t>
    </dgm:pt>
    <dgm:pt modelId="{9891F697-8FBF-4D78-A58D-2FEF98F04754}" type="pres">
      <dgm:prSet presAssocID="{39ABBD00-CC95-496E-BD70-0587AF6E5D5A}" presName="invisiNode" presStyleLbl="node1" presStyleIdx="1" presStyleCnt="4"/>
      <dgm:spPr/>
    </dgm:pt>
    <dgm:pt modelId="{16BB3EAA-24EE-40A2-B358-A43234592B7B}" type="pres">
      <dgm:prSet presAssocID="{39ABBD00-CC95-496E-BD70-0587AF6E5D5A}" presName="imagNode" presStyleLbl="fgImgPlace1" presStyleIdx="1" presStyleCnt="4" custScaleX="80874" custScaleY="83746"/>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7C425A43-12BD-4658-BD4C-40BB4067CDD1}" type="pres">
      <dgm:prSet presAssocID="{68C6344D-9126-4103-A15E-603839767B0F}" presName="sibTrans" presStyleLbl="sibTrans2D1" presStyleIdx="0" presStyleCnt="0"/>
      <dgm:spPr/>
      <dgm:t>
        <a:bodyPr/>
        <a:lstStyle/>
        <a:p>
          <a:endParaRPr lang="en-US"/>
        </a:p>
      </dgm:t>
    </dgm:pt>
    <dgm:pt modelId="{94EF80C4-7FD9-4772-BBF6-156365473252}" type="pres">
      <dgm:prSet presAssocID="{0F50B93C-394C-4CD5-89C6-D82FD8A112F8}" presName="compNode" presStyleCnt="0"/>
      <dgm:spPr/>
    </dgm:pt>
    <dgm:pt modelId="{667403B8-6A46-453F-848E-F5EA6E578F4A}" type="pres">
      <dgm:prSet presAssocID="{0F50B93C-394C-4CD5-89C6-D82FD8A112F8}" presName="bkgdShape" presStyleLbl="node1" presStyleIdx="2" presStyleCnt="4"/>
      <dgm:spPr/>
      <dgm:t>
        <a:bodyPr/>
        <a:lstStyle/>
        <a:p>
          <a:endParaRPr lang="en-US"/>
        </a:p>
      </dgm:t>
    </dgm:pt>
    <dgm:pt modelId="{83FA44EE-1A0F-45E6-8347-E2B98F8BD36D}" type="pres">
      <dgm:prSet presAssocID="{0F50B93C-394C-4CD5-89C6-D82FD8A112F8}" presName="nodeTx" presStyleLbl="node1" presStyleIdx="2" presStyleCnt="4">
        <dgm:presLayoutVars>
          <dgm:bulletEnabled val="1"/>
        </dgm:presLayoutVars>
      </dgm:prSet>
      <dgm:spPr/>
      <dgm:t>
        <a:bodyPr/>
        <a:lstStyle/>
        <a:p>
          <a:endParaRPr lang="en-US"/>
        </a:p>
      </dgm:t>
    </dgm:pt>
    <dgm:pt modelId="{7F4E725F-8F91-4728-BD60-32DA11EFC96E}" type="pres">
      <dgm:prSet presAssocID="{0F50B93C-394C-4CD5-89C6-D82FD8A112F8}" presName="invisiNode" presStyleLbl="node1" presStyleIdx="2" presStyleCnt="4"/>
      <dgm:spPr/>
    </dgm:pt>
    <dgm:pt modelId="{1E2C2D54-5237-4FB6-BCBC-D915513337F1}" type="pres">
      <dgm:prSet presAssocID="{0F50B93C-394C-4CD5-89C6-D82FD8A112F8}" presName="imagNode" presStyleLbl="fgImgPlace1" presStyleIdx="2" presStyleCnt="4" custScaleX="83052" custScaleY="84772"/>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69D47BB4-17E4-4C20-B121-B47ED863214D}" type="pres">
      <dgm:prSet presAssocID="{C3AB0F45-5769-463B-BD42-69771FE4A141}" presName="sibTrans" presStyleLbl="sibTrans2D1" presStyleIdx="0" presStyleCnt="0"/>
      <dgm:spPr/>
      <dgm:t>
        <a:bodyPr/>
        <a:lstStyle/>
        <a:p>
          <a:endParaRPr lang="en-US"/>
        </a:p>
      </dgm:t>
    </dgm:pt>
    <dgm:pt modelId="{47E6273A-37C0-43AE-8556-21A6FAFC243C}" type="pres">
      <dgm:prSet presAssocID="{0438688F-5059-49C3-95EF-995790AFB896}" presName="compNode" presStyleCnt="0"/>
      <dgm:spPr/>
    </dgm:pt>
    <dgm:pt modelId="{4C731E6C-7BEE-4179-9CAD-96FF5E012758}" type="pres">
      <dgm:prSet presAssocID="{0438688F-5059-49C3-95EF-995790AFB896}" presName="bkgdShape" presStyleLbl="node1" presStyleIdx="3" presStyleCnt="4" custLinFactNeighborX="66"/>
      <dgm:spPr/>
      <dgm:t>
        <a:bodyPr/>
        <a:lstStyle/>
        <a:p>
          <a:endParaRPr lang="en-US"/>
        </a:p>
      </dgm:t>
    </dgm:pt>
    <dgm:pt modelId="{572D7FAB-DDF5-4C8E-9BA8-D2AA2B2E1E6D}" type="pres">
      <dgm:prSet presAssocID="{0438688F-5059-49C3-95EF-995790AFB896}" presName="nodeTx" presStyleLbl="node1" presStyleIdx="3" presStyleCnt="4">
        <dgm:presLayoutVars>
          <dgm:bulletEnabled val="1"/>
        </dgm:presLayoutVars>
      </dgm:prSet>
      <dgm:spPr/>
      <dgm:t>
        <a:bodyPr/>
        <a:lstStyle/>
        <a:p>
          <a:endParaRPr lang="en-US"/>
        </a:p>
      </dgm:t>
    </dgm:pt>
    <dgm:pt modelId="{443A9771-9816-48BA-92D3-44365388FF52}" type="pres">
      <dgm:prSet presAssocID="{0438688F-5059-49C3-95EF-995790AFB896}" presName="invisiNode" presStyleLbl="node1" presStyleIdx="3" presStyleCnt="4"/>
      <dgm:spPr/>
    </dgm:pt>
    <dgm:pt modelId="{1F740260-E783-4182-A85E-26940E2E4B3C}" type="pres">
      <dgm:prSet presAssocID="{0438688F-5059-49C3-95EF-995790AFB896}" presName="imagNode" presStyleLbl="fgImgPlace1" presStyleIdx="3" presStyleCnt="4" custScaleX="82992" custScaleY="84477"/>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en-US"/>
        </a:p>
      </dgm:t>
    </dgm:pt>
  </dgm:ptLst>
  <dgm:cxnLst>
    <dgm:cxn modelId="{FE268950-EEA0-4E4D-A6B9-F4446BDDD0F5}" type="presOf" srcId="{39ABBD00-CC95-496E-BD70-0587AF6E5D5A}" destId="{658097CF-F09B-43D6-A74C-4DCD95661FAE}" srcOrd="1" destOrd="0" presId="urn:microsoft.com/office/officeart/2005/8/layout/hList7"/>
    <dgm:cxn modelId="{97278450-D90C-461B-A54F-85D069268C02}" type="presOf" srcId="{7B5A4DDD-9262-4683-BFA4-1D3248BAFE46}" destId="{667403B8-6A46-453F-848E-F5EA6E578F4A}" srcOrd="0" destOrd="4" presId="urn:microsoft.com/office/officeart/2005/8/layout/hList7"/>
    <dgm:cxn modelId="{4A3AA87C-2D5A-4E74-9ADF-56DCD96F58EC}" type="presOf" srcId="{F3EDAFD1-C12D-4BC9-B67F-E0825B167431}" destId="{C75011BC-7D52-49D0-BC5C-894931510AC1}" srcOrd="1" destOrd="4" presId="urn:microsoft.com/office/officeart/2005/8/layout/hList7"/>
    <dgm:cxn modelId="{E3619BA0-E958-4C2D-9205-F3F46BE1304B}" type="presOf" srcId="{C0C364DD-5135-44FB-9C5F-1BECCB54C0E9}" destId="{A8CA08C3-247D-4190-8FC8-D995145F0F70}" srcOrd="0" destOrd="2" presId="urn:microsoft.com/office/officeart/2005/8/layout/hList7"/>
    <dgm:cxn modelId="{5D519D04-49F6-4291-95BF-16166514E3D7}" srcId="{0F50B93C-394C-4CD5-89C6-D82FD8A112F8}" destId="{679152F0-BC57-439A-A101-E12549A28D7E}" srcOrd="1" destOrd="0" parTransId="{DB0BFE96-987D-46FB-AE85-F9D5C4308768}" sibTransId="{54D1D1AD-A0EE-4FA7-84EA-FA7DCBE4D347}"/>
    <dgm:cxn modelId="{E082AF80-5414-4603-9FD5-A0AE2A1C209A}" type="presOf" srcId="{56D68FDB-1C5D-45E0-B1B2-877A6CA04177}" destId="{807B1178-44DF-4D9E-B66C-FBD39250518D}" srcOrd="0" destOrd="2" presId="urn:microsoft.com/office/officeart/2005/8/layout/hList7"/>
    <dgm:cxn modelId="{45415B41-F268-425A-AC19-0B623666359E}" type="presOf" srcId="{E87B0615-997E-4B19-878B-DC154E9EBA5D}" destId="{667403B8-6A46-453F-848E-F5EA6E578F4A}" srcOrd="0" destOrd="1" presId="urn:microsoft.com/office/officeart/2005/8/layout/hList7"/>
    <dgm:cxn modelId="{0B24A921-89FB-404E-917F-B6556A93E2C0}" type="presOf" srcId="{902EAD98-14B7-4C0B-B5F4-CE7075827269}" destId="{667403B8-6A46-453F-848E-F5EA6E578F4A}" srcOrd="0" destOrd="3" presId="urn:microsoft.com/office/officeart/2005/8/layout/hList7"/>
    <dgm:cxn modelId="{0EF137E4-1A89-4654-8101-7D4D0AEEEB18}" type="presOf" srcId="{7305EADB-C000-4911-9A18-97F61E813640}" destId="{658097CF-F09B-43D6-A74C-4DCD95661FAE}" srcOrd="1" destOrd="1" presId="urn:microsoft.com/office/officeart/2005/8/layout/hList7"/>
    <dgm:cxn modelId="{B3781099-DBE3-4725-9203-75AD74AF0F5A}" srcId="{464294D0-5A80-4D1B-AE8A-960373648406}" destId="{BE2EB0D7-C344-4728-A0E3-B6B50DCA5728}" srcOrd="0" destOrd="0" parTransId="{38CB6356-2F3E-4985-A818-ABEA5827AFE7}" sibTransId="{0D45378D-7A49-46C6-878A-314545E8F561}"/>
    <dgm:cxn modelId="{06DE36F4-6CBF-4F24-B28D-CBC965D22E7B}" type="presOf" srcId="{CB1034E6-3010-4DEC-B49A-654D78DFEF98}" destId="{4C731E6C-7BEE-4179-9CAD-96FF5E012758}" srcOrd="0" destOrd="3" presId="urn:microsoft.com/office/officeart/2005/8/layout/hList7"/>
    <dgm:cxn modelId="{6E66232E-DBDA-44B8-B059-333839D477E1}" srcId="{464294D0-5A80-4D1B-AE8A-960373648406}" destId="{0438688F-5059-49C3-95EF-995790AFB896}" srcOrd="3" destOrd="0" parTransId="{35ED0146-3EDF-42C8-AE6D-DB7D52C95386}" sibTransId="{FA030632-49C6-4330-AB48-F3DF8E9D36A3}"/>
    <dgm:cxn modelId="{DD20F02E-3E79-4F73-9697-C1ED42D9B23F}" srcId="{BE2EB0D7-C344-4728-A0E3-B6B50DCA5728}" destId="{56D68FDB-1C5D-45E0-B1B2-877A6CA04177}" srcOrd="1" destOrd="0" parTransId="{570EFB63-EDD5-4C6C-AE40-39BADBDF8A56}" sibTransId="{A0D93F16-6FF9-4429-851A-D825A0B67B9F}"/>
    <dgm:cxn modelId="{7F26E008-7DE0-46CE-8E5D-B94F656BA21E}" type="presOf" srcId="{D85CF8F5-50A0-4FB1-A106-BED9459B2248}" destId="{807B1178-44DF-4D9E-B66C-FBD39250518D}" srcOrd="0" destOrd="3" presId="urn:microsoft.com/office/officeart/2005/8/layout/hList7"/>
    <dgm:cxn modelId="{082FAE21-D8A7-489B-B844-4721EF1B6E15}" type="presOf" srcId="{0F50B93C-394C-4CD5-89C6-D82FD8A112F8}" destId="{83FA44EE-1A0F-45E6-8347-E2B98F8BD36D}" srcOrd="1" destOrd="0" presId="urn:microsoft.com/office/officeart/2005/8/layout/hList7"/>
    <dgm:cxn modelId="{03FB03B6-FD8C-4134-9C88-510D914ACA5E}" srcId="{0F50B93C-394C-4CD5-89C6-D82FD8A112F8}" destId="{7B5A4DDD-9262-4683-BFA4-1D3248BAFE46}" srcOrd="3" destOrd="0" parTransId="{EFAF4AE6-2CA4-407B-9F7F-B9AB10CC688A}" sibTransId="{4F307D75-A74F-4CD0-AF37-DD8C9D8940FD}"/>
    <dgm:cxn modelId="{940F60B3-DA94-4F13-939A-E94A6231965C}" type="presOf" srcId="{679152F0-BC57-439A-A101-E12549A28D7E}" destId="{83FA44EE-1A0F-45E6-8347-E2B98F8BD36D}" srcOrd="1" destOrd="2" presId="urn:microsoft.com/office/officeart/2005/8/layout/hList7"/>
    <dgm:cxn modelId="{4C115511-BAE9-41C0-99F2-DF5526C1CABF}" type="presOf" srcId="{7305EADB-C000-4911-9A18-97F61E813640}" destId="{A8CA08C3-247D-4190-8FC8-D995145F0F70}" srcOrd="0" destOrd="1" presId="urn:microsoft.com/office/officeart/2005/8/layout/hList7"/>
    <dgm:cxn modelId="{0B6352CF-CEFF-42FA-BA48-FE9FF4F243B4}" type="presOf" srcId="{0F50B93C-394C-4CD5-89C6-D82FD8A112F8}" destId="{667403B8-6A46-453F-848E-F5EA6E578F4A}" srcOrd="0" destOrd="0" presId="urn:microsoft.com/office/officeart/2005/8/layout/hList7"/>
    <dgm:cxn modelId="{F83D3CE3-FDAB-47A4-B7B0-9487F0E4F8B6}" type="presOf" srcId="{C8E067DA-1DF3-4438-876C-57C18111EEB8}" destId="{4C731E6C-7BEE-4179-9CAD-96FF5E012758}" srcOrd="0" destOrd="1" presId="urn:microsoft.com/office/officeart/2005/8/layout/hList7"/>
    <dgm:cxn modelId="{2F593E74-7B78-4EC7-8A4C-340462B33BFF}" type="presOf" srcId="{E87B0615-997E-4B19-878B-DC154E9EBA5D}" destId="{83FA44EE-1A0F-45E6-8347-E2B98F8BD36D}" srcOrd="1" destOrd="1" presId="urn:microsoft.com/office/officeart/2005/8/layout/hList7"/>
    <dgm:cxn modelId="{C1C0B42D-B68D-44C6-92AA-A5B34F0B0DA5}" type="presOf" srcId="{0D45378D-7A49-46C6-878A-314545E8F561}" destId="{9DD48664-7700-4040-9D10-C598D97A9023}" srcOrd="0" destOrd="0" presId="urn:microsoft.com/office/officeart/2005/8/layout/hList7"/>
    <dgm:cxn modelId="{C9A70EED-7C27-4A73-8176-7282F41ED11C}" type="presOf" srcId="{CB1034E6-3010-4DEC-B49A-654D78DFEF98}" destId="{572D7FAB-DDF5-4C8E-9BA8-D2AA2B2E1E6D}" srcOrd="1" destOrd="3" presId="urn:microsoft.com/office/officeart/2005/8/layout/hList7"/>
    <dgm:cxn modelId="{4059058D-6A8F-481A-B161-B4B08FCFFE00}" srcId="{39ABBD00-CC95-496E-BD70-0587AF6E5D5A}" destId="{C0C364DD-5135-44FB-9C5F-1BECCB54C0E9}" srcOrd="1" destOrd="0" parTransId="{79D44D80-C5A7-4804-AD2B-E9944A7DB137}" sibTransId="{C9741595-A637-4E95-AF4B-9D96C6ADAFB0}"/>
    <dgm:cxn modelId="{D2CA7CC1-837A-46CB-BCA4-76D085C123A5}" type="presOf" srcId="{BE2EB0D7-C344-4728-A0E3-B6B50DCA5728}" destId="{C75011BC-7D52-49D0-BC5C-894931510AC1}" srcOrd="1" destOrd="0" presId="urn:microsoft.com/office/officeart/2005/8/layout/hList7"/>
    <dgm:cxn modelId="{C3F531FC-0B69-42AD-9E20-40E6C83C0C2F}" srcId="{0F50B93C-394C-4CD5-89C6-D82FD8A112F8}" destId="{902EAD98-14B7-4C0B-B5F4-CE7075827269}" srcOrd="2" destOrd="0" parTransId="{5391CC33-0CC2-4470-A0D0-B865ECAA78A7}" sibTransId="{0B8EA34B-1D0F-41EB-A2AC-9946A951AD85}"/>
    <dgm:cxn modelId="{83402C18-B773-4FEE-B2AA-9DF2625C06EE}" type="presOf" srcId="{C8E067DA-1DF3-4438-876C-57C18111EEB8}" destId="{572D7FAB-DDF5-4C8E-9BA8-D2AA2B2E1E6D}" srcOrd="1" destOrd="1" presId="urn:microsoft.com/office/officeart/2005/8/layout/hList7"/>
    <dgm:cxn modelId="{ADDD396A-7DAC-4ECC-9AF5-7AEC32AD38C3}" type="presOf" srcId="{0438688F-5059-49C3-95EF-995790AFB896}" destId="{4C731E6C-7BEE-4179-9CAD-96FF5E012758}" srcOrd="0" destOrd="0" presId="urn:microsoft.com/office/officeart/2005/8/layout/hList7"/>
    <dgm:cxn modelId="{CE251C86-B477-42AF-ADA8-A19C302BCDD3}" type="presOf" srcId="{902EAD98-14B7-4C0B-B5F4-CE7075827269}" destId="{83FA44EE-1A0F-45E6-8347-E2B98F8BD36D}" srcOrd="1" destOrd="3" presId="urn:microsoft.com/office/officeart/2005/8/layout/hList7"/>
    <dgm:cxn modelId="{EC58FC9C-4A1B-4AE7-80B5-2732D5724139}" srcId="{464294D0-5A80-4D1B-AE8A-960373648406}" destId="{39ABBD00-CC95-496E-BD70-0587AF6E5D5A}" srcOrd="1" destOrd="0" parTransId="{82F89514-DCC8-47AB-B041-8E7CC9655238}" sibTransId="{68C6344D-9126-4103-A15E-603839767B0F}"/>
    <dgm:cxn modelId="{A5C5903C-AFE3-46DF-93D9-3158388E6A62}" type="presOf" srcId="{F3EDAFD1-C12D-4BC9-B67F-E0825B167431}" destId="{807B1178-44DF-4D9E-B66C-FBD39250518D}" srcOrd="0" destOrd="4" presId="urn:microsoft.com/office/officeart/2005/8/layout/hList7"/>
    <dgm:cxn modelId="{624D9B19-1272-4E0B-A4D9-2F48AC73C16E}" type="presOf" srcId="{56D68FDB-1C5D-45E0-B1B2-877A6CA04177}" destId="{C75011BC-7D52-49D0-BC5C-894931510AC1}" srcOrd="1" destOrd="2" presId="urn:microsoft.com/office/officeart/2005/8/layout/hList7"/>
    <dgm:cxn modelId="{BFCB0600-E8F8-4ADE-AB3C-CBEAA02698A2}" type="presOf" srcId="{2A49F5F7-E3EA-4622-8943-310D64DE4297}" destId="{572D7FAB-DDF5-4C8E-9BA8-D2AA2B2E1E6D}" srcOrd="1" destOrd="2" presId="urn:microsoft.com/office/officeart/2005/8/layout/hList7"/>
    <dgm:cxn modelId="{6A3B3A5F-2117-4205-828A-D00985F8587C}" type="presOf" srcId="{3D580F64-116D-4A99-84CC-1E93D2E2BE03}" destId="{667403B8-6A46-453F-848E-F5EA6E578F4A}" srcOrd="0" destOrd="5" presId="urn:microsoft.com/office/officeart/2005/8/layout/hList7"/>
    <dgm:cxn modelId="{3300143A-9D23-4A00-BEFA-387609028C9F}" type="presOf" srcId="{BE2EB0D7-C344-4728-A0E3-B6B50DCA5728}" destId="{807B1178-44DF-4D9E-B66C-FBD39250518D}" srcOrd="0" destOrd="0" presId="urn:microsoft.com/office/officeart/2005/8/layout/hList7"/>
    <dgm:cxn modelId="{2FA37FB8-B725-43D8-BDC4-94CEF24747C1}" type="presOf" srcId="{2A49F5F7-E3EA-4622-8943-310D64DE4297}" destId="{4C731E6C-7BEE-4179-9CAD-96FF5E012758}" srcOrd="0" destOrd="2" presId="urn:microsoft.com/office/officeart/2005/8/layout/hList7"/>
    <dgm:cxn modelId="{CB683C72-65B0-4CF7-90A4-8E95F005F84C}" srcId="{BE2EB0D7-C344-4728-A0E3-B6B50DCA5728}" destId="{3850237B-587E-4E23-A67A-AAAD7219C5B6}" srcOrd="0" destOrd="0" parTransId="{1FACFC89-3D01-40E7-AE06-E21973452597}" sibTransId="{E9679768-CFCD-48D4-924B-C4D216D1295B}"/>
    <dgm:cxn modelId="{A39CED9C-6B21-40A3-9C0B-5E44F410C3A0}" type="presOf" srcId="{3850237B-587E-4E23-A67A-AAAD7219C5B6}" destId="{C75011BC-7D52-49D0-BC5C-894931510AC1}" srcOrd="1" destOrd="1" presId="urn:microsoft.com/office/officeart/2005/8/layout/hList7"/>
    <dgm:cxn modelId="{B3F05F76-2A41-49AA-AF25-DF513618E138}" srcId="{BE2EB0D7-C344-4728-A0E3-B6B50DCA5728}" destId="{D85CF8F5-50A0-4FB1-A106-BED9459B2248}" srcOrd="2" destOrd="0" parTransId="{DC669718-3309-4995-B652-FEF2784C6C13}" sibTransId="{CC768ABF-7AD5-497C-BD2F-834F480BDF99}"/>
    <dgm:cxn modelId="{47C94411-83B7-4D39-A6A8-71BA1E88CA3D}" type="presOf" srcId="{D85CF8F5-50A0-4FB1-A106-BED9459B2248}" destId="{C75011BC-7D52-49D0-BC5C-894931510AC1}" srcOrd="1" destOrd="3" presId="urn:microsoft.com/office/officeart/2005/8/layout/hList7"/>
    <dgm:cxn modelId="{9F8A71A1-91FE-4806-ACE0-B18DB68CBA0D}" type="presOf" srcId="{0438688F-5059-49C3-95EF-995790AFB896}" destId="{572D7FAB-DDF5-4C8E-9BA8-D2AA2B2E1E6D}" srcOrd="1" destOrd="0" presId="urn:microsoft.com/office/officeart/2005/8/layout/hList7"/>
    <dgm:cxn modelId="{F2D09850-730F-4AC6-90B8-A51E6B186F3F}" type="presOf" srcId="{3D580F64-116D-4A99-84CC-1E93D2E2BE03}" destId="{83FA44EE-1A0F-45E6-8347-E2B98F8BD36D}" srcOrd="1" destOrd="5" presId="urn:microsoft.com/office/officeart/2005/8/layout/hList7"/>
    <dgm:cxn modelId="{E4E1331F-B035-4FCA-9002-536D3232D0C1}" type="presOf" srcId="{68C6344D-9126-4103-A15E-603839767B0F}" destId="{7C425A43-12BD-4658-BD4C-40BB4067CDD1}" srcOrd="0" destOrd="0" presId="urn:microsoft.com/office/officeart/2005/8/layout/hList7"/>
    <dgm:cxn modelId="{B538DCAC-55DB-4622-B761-0A4DD5D93855}" type="presOf" srcId="{C0C364DD-5135-44FB-9C5F-1BECCB54C0E9}" destId="{658097CF-F09B-43D6-A74C-4DCD95661FAE}" srcOrd="1" destOrd="2" presId="urn:microsoft.com/office/officeart/2005/8/layout/hList7"/>
    <dgm:cxn modelId="{42612C44-8D05-4A16-B66A-76B4BF4CB21D}" srcId="{0438688F-5059-49C3-95EF-995790AFB896}" destId="{2A49F5F7-E3EA-4622-8943-310D64DE4297}" srcOrd="1" destOrd="0" parTransId="{0E066477-03A6-4C61-9FE3-56596BC32103}" sibTransId="{959664A5-BC3C-4EB3-A4BB-E1D95CE7D65F}"/>
    <dgm:cxn modelId="{7E107EBE-55C8-4FEF-9993-B817307B7903}" type="presOf" srcId="{464294D0-5A80-4D1B-AE8A-960373648406}" destId="{3A266F5C-8FBC-4BD2-A43D-04411E2EFC3C}" srcOrd="0" destOrd="0" presId="urn:microsoft.com/office/officeart/2005/8/layout/hList7"/>
    <dgm:cxn modelId="{7C205A4D-55E2-46DF-B364-46BA222FB7DB}" srcId="{0438688F-5059-49C3-95EF-995790AFB896}" destId="{CB1034E6-3010-4DEC-B49A-654D78DFEF98}" srcOrd="2" destOrd="0" parTransId="{8A51092F-3309-4F8C-A942-F07FF209A509}" sibTransId="{22F2D56B-50AF-48A4-A5D1-E44019289A49}"/>
    <dgm:cxn modelId="{51ABE10F-6121-46B0-8BAF-A76E5C69CAC0}" srcId="{BE2EB0D7-C344-4728-A0E3-B6B50DCA5728}" destId="{F3EDAFD1-C12D-4BC9-B67F-E0825B167431}" srcOrd="3" destOrd="0" parTransId="{F8CCFBEE-DBC1-4FB0-ACB4-05F0FADF272A}" sibTransId="{DAB9C833-AA55-4495-907A-8CB8D4867847}"/>
    <dgm:cxn modelId="{F62EFFDE-771E-4E84-BB07-FC2DD03713A1}" type="presOf" srcId="{C3AB0F45-5769-463B-BD42-69771FE4A141}" destId="{69D47BB4-17E4-4C20-B121-B47ED863214D}" srcOrd="0" destOrd="0" presId="urn:microsoft.com/office/officeart/2005/8/layout/hList7"/>
    <dgm:cxn modelId="{342F7D39-E30C-4FBB-AD28-3059A1291C15}" srcId="{0438688F-5059-49C3-95EF-995790AFB896}" destId="{C8E067DA-1DF3-4438-876C-57C18111EEB8}" srcOrd="0" destOrd="0" parTransId="{463B2F29-7584-4819-BAD3-60A753554104}" sibTransId="{132754E2-8C04-4584-B0E0-1F754AF1568E}"/>
    <dgm:cxn modelId="{13F1776D-4365-4937-9E69-2460093169DF}" srcId="{0F50B93C-394C-4CD5-89C6-D82FD8A112F8}" destId="{E87B0615-997E-4B19-878B-DC154E9EBA5D}" srcOrd="0" destOrd="0" parTransId="{47106EE9-ECD0-4EDD-BA12-700793BD20A9}" sibTransId="{558DBD8E-B821-4B0F-A910-808CFC716227}"/>
    <dgm:cxn modelId="{4D4AFD0B-69C5-4ADF-B27E-78A6E45F1EA5}" type="presOf" srcId="{39ABBD00-CC95-496E-BD70-0587AF6E5D5A}" destId="{A8CA08C3-247D-4190-8FC8-D995145F0F70}" srcOrd="0" destOrd="0" presId="urn:microsoft.com/office/officeart/2005/8/layout/hList7"/>
    <dgm:cxn modelId="{B3E3CA2A-9788-4D85-B45C-DAEF1F5C7AFC}" srcId="{464294D0-5A80-4D1B-AE8A-960373648406}" destId="{0F50B93C-394C-4CD5-89C6-D82FD8A112F8}" srcOrd="2" destOrd="0" parTransId="{A6321576-8A56-4D95-9E20-356169B4BD5A}" sibTransId="{C3AB0F45-5769-463B-BD42-69771FE4A141}"/>
    <dgm:cxn modelId="{A720D40C-FD34-4AFA-B512-68029F281D90}" srcId="{0F50B93C-394C-4CD5-89C6-D82FD8A112F8}" destId="{3D580F64-116D-4A99-84CC-1E93D2E2BE03}" srcOrd="4" destOrd="0" parTransId="{1B8ACEFF-4C11-4BD2-86D8-509C70030E49}" sibTransId="{737B392C-29AB-439D-835A-FDF808F6FCF8}"/>
    <dgm:cxn modelId="{A3A99F59-AA34-4A64-8A7D-DAF16AB53093}" type="presOf" srcId="{679152F0-BC57-439A-A101-E12549A28D7E}" destId="{667403B8-6A46-453F-848E-F5EA6E578F4A}" srcOrd="0" destOrd="2" presId="urn:microsoft.com/office/officeart/2005/8/layout/hList7"/>
    <dgm:cxn modelId="{6121C957-DC79-421F-A3BB-1E5A6FC9961E}" type="presOf" srcId="{3850237B-587E-4E23-A67A-AAAD7219C5B6}" destId="{807B1178-44DF-4D9E-B66C-FBD39250518D}" srcOrd="0" destOrd="1" presId="urn:microsoft.com/office/officeart/2005/8/layout/hList7"/>
    <dgm:cxn modelId="{0D203165-FA68-43E1-B127-F6AAC6A08C0A}" srcId="{39ABBD00-CC95-496E-BD70-0587AF6E5D5A}" destId="{7305EADB-C000-4911-9A18-97F61E813640}" srcOrd="0" destOrd="0" parTransId="{EAE6915F-EF20-4C46-B0D1-7057097D801D}" sibTransId="{E8AEF0D5-B24B-48D3-9F0F-E16999727921}"/>
    <dgm:cxn modelId="{8888DCCC-97A5-4E3B-BA69-75721DDC575B}" type="presOf" srcId="{7B5A4DDD-9262-4683-BFA4-1D3248BAFE46}" destId="{83FA44EE-1A0F-45E6-8347-E2B98F8BD36D}" srcOrd="1" destOrd="4" presId="urn:microsoft.com/office/officeart/2005/8/layout/hList7"/>
    <dgm:cxn modelId="{8AE0A343-AFA4-48C7-9ACD-26C96BA7B377}" type="presParOf" srcId="{3A266F5C-8FBC-4BD2-A43D-04411E2EFC3C}" destId="{A4ABF4F6-9B93-445B-AEC6-29E8D7596B75}" srcOrd="0" destOrd="0" presId="urn:microsoft.com/office/officeart/2005/8/layout/hList7"/>
    <dgm:cxn modelId="{6AF16116-64F8-45D6-93B0-75E5351D344E}" type="presParOf" srcId="{3A266F5C-8FBC-4BD2-A43D-04411E2EFC3C}" destId="{133367F4-B7E6-4A5D-87A5-E67BF24144B2}" srcOrd="1" destOrd="0" presId="urn:microsoft.com/office/officeart/2005/8/layout/hList7"/>
    <dgm:cxn modelId="{0331254F-440E-4A50-AFFC-D3D6DAB4BF8F}" type="presParOf" srcId="{133367F4-B7E6-4A5D-87A5-E67BF24144B2}" destId="{08FC0D09-8E71-44F5-8A7E-79ABA7E75754}" srcOrd="0" destOrd="0" presId="urn:microsoft.com/office/officeart/2005/8/layout/hList7"/>
    <dgm:cxn modelId="{387A5D4A-E915-4036-B60C-E24B66C6C20D}" type="presParOf" srcId="{08FC0D09-8E71-44F5-8A7E-79ABA7E75754}" destId="{807B1178-44DF-4D9E-B66C-FBD39250518D}" srcOrd="0" destOrd="0" presId="urn:microsoft.com/office/officeart/2005/8/layout/hList7"/>
    <dgm:cxn modelId="{E3B65BE5-AB6C-4A27-AACE-30CED3E0CBDB}" type="presParOf" srcId="{08FC0D09-8E71-44F5-8A7E-79ABA7E75754}" destId="{C75011BC-7D52-49D0-BC5C-894931510AC1}" srcOrd="1" destOrd="0" presId="urn:microsoft.com/office/officeart/2005/8/layout/hList7"/>
    <dgm:cxn modelId="{9446E7CC-5208-4246-AAAB-C156C3CBECDD}" type="presParOf" srcId="{08FC0D09-8E71-44F5-8A7E-79ABA7E75754}" destId="{CFDE2776-2D34-4275-9586-7AA5C4C0D4B9}" srcOrd="2" destOrd="0" presId="urn:microsoft.com/office/officeart/2005/8/layout/hList7"/>
    <dgm:cxn modelId="{3B46F35C-7E11-4BFC-8F81-95B266A2CA3B}" type="presParOf" srcId="{08FC0D09-8E71-44F5-8A7E-79ABA7E75754}" destId="{D665456B-C740-4A47-8D04-63A1C9533FE2}" srcOrd="3" destOrd="0" presId="urn:microsoft.com/office/officeart/2005/8/layout/hList7"/>
    <dgm:cxn modelId="{6C15B9BD-D3FF-4A26-B476-80AA983D573E}" type="presParOf" srcId="{133367F4-B7E6-4A5D-87A5-E67BF24144B2}" destId="{9DD48664-7700-4040-9D10-C598D97A9023}" srcOrd="1" destOrd="0" presId="urn:microsoft.com/office/officeart/2005/8/layout/hList7"/>
    <dgm:cxn modelId="{380C8C0B-B414-4668-84BF-87E9A78EA9E3}" type="presParOf" srcId="{133367F4-B7E6-4A5D-87A5-E67BF24144B2}" destId="{021017B8-E008-46B4-B122-2AF6BF2DA605}" srcOrd="2" destOrd="0" presId="urn:microsoft.com/office/officeart/2005/8/layout/hList7"/>
    <dgm:cxn modelId="{EFE66E61-F099-45CD-8FA2-6E3EC5C39A48}" type="presParOf" srcId="{021017B8-E008-46B4-B122-2AF6BF2DA605}" destId="{A8CA08C3-247D-4190-8FC8-D995145F0F70}" srcOrd="0" destOrd="0" presId="urn:microsoft.com/office/officeart/2005/8/layout/hList7"/>
    <dgm:cxn modelId="{C01A1175-0638-4916-A5D3-1D7E87A2033E}" type="presParOf" srcId="{021017B8-E008-46B4-B122-2AF6BF2DA605}" destId="{658097CF-F09B-43D6-A74C-4DCD95661FAE}" srcOrd="1" destOrd="0" presId="urn:microsoft.com/office/officeart/2005/8/layout/hList7"/>
    <dgm:cxn modelId="{B0C3F1F7-947E-4847-8C0D-E67C48D19993}" type="presParOf" srcId="{021017B8-E008-46B4-B122-2AF6BF2DA605}" destId="{9891F697-8FBF-4D78-A58D-2FEF98F04754}" srcOrd="2" destOrd="0" presId="urn:microsoft.com/office/officeart/2005/8/layout/hList7"/>
    <dgm:cxn modelId="{ED795184-159B-49B8-BFD3-0E539AC7944D}" type="presParOf" srcId="{021017B8-E008-46B4-B122-2AF6BF2DA605}" destId="{16BB3EAA-24EE-40A2-B358-A43234592B7B}" srcOrd="3" destOrd="0" presId="urn:microsoft.com/office/officeart/2005/8/layout/hList7"/>
    <dgm:cxn modelId="{C618A93A-D28C-4D5C-B613-32560EBFBFBE}" type="presParOf" srcId="{133367F4-B7E6-4A5D-87A5-E67BF24144B2}" destId="{7C425A43-12BD-4658-BD4C-40BB4067CDD1}" srcOrd="3" destOrd="0" presId="urn:microsoft.com/office/officeart/2005/8/layout/hList7"/>
    <dgm:cxn modelId="{62658E98-22AE-44A6-9200-C997111430DD}" type="presParOf" srcId="{133367F4-B7E6-4A5D-87A5-E67BF24144B2}" destId="{94EF80C4-7FD9-4772-BBF6-156365473252}" srcOrd="4" destOrd="0" presId="urn:microsoft.com/office/officeart/2005/8/layout/hList7"/>
    <dgm:cxn modelId="{FD44B1B2-50E9-4334-AA53-D52B41B5651B}" type="presParOf" srcId="{94EF80C4-7FD9-4772-BBF6-156365473252}" destId="{667403B8-6A46-453F-848E-F5EA6E578F4A}" srcOrd="0" destOrd="0" presId="urn:microsoft.com/office/officeart/2005/8/layout/hList7"/>
    <dgm:cxn modelId="{1EA88BC6-0218-4ADE-A8F4-192CFF7C61D0}" type="presParOf" srcId="{94EF80C4-7FD9-4772-BBF6-156365473252}" destId="{83FA44EE-1A0F-45E6-8347-E2B98F8BD36D}" srcOrd="1" destOrd="0" presId="urn:microsoft.com/office/officeart/2005/8/layout/hList7"/>
    <dgm:cxn modelId="{2E5EC661-A740-41AE-A754-B975DCC046C6}" type="presParOf" srcId="{94EF80C4-7FD9-4772-BBF6-156365473252}" destId="{7F4E725F-8F91-4728-BD60-32DA11EFC96E}" srcOrd="2" destOrd="0" presId="urn:microsoft.com/office/officeart/2005/8/layout/hList7"/>
    <dgm:cxn modelId="{1B237AAB-FB7B-4287-8D57-700DE7DE51C5}" type="presParOf" srcId="{94EF80C4-7FD9-4772-BBF6-156365473252}" destId="{1E2C2D54-5237-4FB6-BCBC-D915513337F1}" srcOrd="3" destOrd="0" presId="urn:microsoft.com/office/officeart/2005/8/layout/hList7"/>
    <dgm:cxn modelId="{CB0D1854-3D49-45DF-BF3F-AFD20C59FE09}" type="presParOf" srcId="{133367F4-B7E6-4A5D-87A5-E67BF24144B2}" destId="{69D47BB4-17E4-4C20-B121-B47ED863214D}" srcOrd="5" destOrd="0" presId="urn:microsoft.com/office/officeart/2005/8/layout/hList7"/>
    <dgm:cxn modelId="{11120B49-03FA-40FD-9132-5BEE83C556E3}" type="presParOf" srcId="{133367F4-B7E6-4A5D-87A5-E67BF24144B2}" destId="{47E6273A-37C0-43AE-8556-21A6FAFC243C}" srcOrd="6" destOrd="0" presId="urn:microsoft.com/office/officeart/2005/8/layout/hList7"/>
    <dgm:cxn modelId="{99F0D8B7-FDB2-409B-9A26-0139C0693E0A}" type="presParOf" srcId="{47E6273A-37C0-43AE-8556-21A6FAFC243C}" destId="{4C731E6C-7BEE-4179-9CAD-96FF5E012758}" srcOrd="0" destOrd="0" presId="urn:microsoft.com/office/officeart/2005/8/layout/hList7"/>
    <dgm:cxn modelId="{90544B24-638B-4044-A2F4-46D88D0684DB}" type="presParOf" srcId="{47E6273A-37C0-43AE-8556-21A6FAFC243C}" destId="{572D7FAB-DDF5-4C8E-9BA8-D2AA2B2E1E6D}" srcOrd="1" destOrd="0" presId="urn:microsoft.com/office/officeart/2005/8/layout/hList7"/>
    <dgm:cxn modelId="{D2EACABB-FEFB-48B7-94A5-7C23C9D838FE}" type="presParOf" srcId="{47E6273A-37C0-43AE-8556-21A6FAFC243C}" destId="{443A9771-9816-48BA-92D3-44365388FF52}" srcOrd="2" destOrd="0" presId="urn:microsoft.com/office/officeart/2005/8/layout/hList7"/>
    <dgm:cxn modelId="{AA103942-5D0D-4976-AB38-AC385F272731}" type="presParOf" srcId="{47E6273A-37C0-43AE-8556-21A6FAFC243C}" destId="{1F740260-E783-4182-A85E-26940E2E4B3C}"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B1178-44DF-4D9E-B66C-FBD39250518D}">
      <dsp:nvSpPr>
        <dsp:cNvPr id="0" name=""/>
        <dsp:cNvSpPr/>
      </dsp:nvSpPr>
      <dsp:spPr>
        <a:xfrm>
          <a:off x="0" y="0"/>
          <a:ext cx="2170807" cy="5010876"/>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lvl="0" algn="l" defTabSz="1066800" rtl="0">
            <a:lnSpc>
              <a:spcPct val="90000"/>
            </a:lnSpc>
            <a:spcBef>
              <a:spcPct val="0"/>
            </a:spcBef>
            <a:spcAft>
              <a:spcPct val="35000"/>
            </a:spcAft>
          </a:pPr>
          <a:r>
            <a:rPr lang="en-US" sz="2400" kern="1200" dirty="0" smtClean="0"/>
            <a:t>South Carolina</a:t>
          </a:r>
          <a:endParaRPr lang="en-US" sz="2400" kern="1200" dirty="0"/>
        </a:p>
        <a:p>
          <a:pPr marL="228600" lvl="1" indent="-228600" algn="l" defTabSz="889000" rtl="0">
            <a:lnSpc>
              <a:spcPct val="90000"/>
            </a:lnSpc>
            <a:spcBef>
              <a:spcPct val="0"/>
            </a:spcBef>
            <a:spcAft>
              <a:spcPct val="15000"/>
            </a:spcAft>
            <a:buChar char="••"/>
          </a:pPr>
          <a:r>
            <a:rPr lang="en-US" sz="2000" kern="1200" dirty="0" smtClean="0"/>
            <a:t>90+ Youth Apprenticeship programs </a:t>
          </a:r>
          <a:endParaRPr lang="en-US" sz="2000" kern="1200" dirty="0"/>
        </a:p>
        <a:p>
          <a:pPr marL="228600" lvl="1" indent="-228600" algn="l" defTabSz="889000" rtl="0">
            <a:lnSpc>
              <a:spcPct val="90000"/>
            </a:lnSpc>
            <a:spcBef>
              <a:spcPct val="0"/>
            </a:spcBef>
            <a:spcAft>
              <a:spcPct val="15000"/>
            </a:spcAft>
            <a:buChar char="••"/>
          </a:pPr>
          <a:r>
            <a:rPr lang="en-US" sz="2000" kern="1200" dirty="0" smtClean="0"/>
            <a:t>24 counties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High Schools to carry liability</a:t>
          </a:r>
          <a:endParaRPr lang="en-US" sz="2000" kern="1200" dirty="0"/>
        </a:p>
        <a:p>
          <a:pPr marL="228600" lvl="1" indent="-228600" algn="l" defTabSz="889000" rtl="0">
            <a:lnSpc>
              <a:spcPct val="90000"/>
            </a:lnSpc>
            <a:spcBef>
              <a:spcPct val="0"/>
            </a:spcBef>
            <a:spcAft>
              <a:spcPct val="15000"/>
            </a:spcAft>
            <a:buChar char="••"/>
          </a:pPr>
          <a:r>
            <a:rPr lang="en-US" sz="2000" kern="1200" dirty="0" smtClean="0"/>
            <a:t>Tax Credit </a:t>
          </a:r>
          <a:endParaRPr lang="en-US" sz="2000" kern="1200" dirty="0"/>
        </a:p>
      </dsp:txBody>
      <dsp:txXfrm>
        <a:off x="0" y="2004350"/>
        <a:ext cx="2170807" cy="2004350"/>
      </dsp:txXfrm>
    </dsp:sp>
    <dsp:sp modelId="{D665456B-C740-4A47-8D04-63A1C9533FE2}">
      <dsp:nvSpPr>
        <dsp:cNvPr id="0" name=""/>
        <dsp:cNvSpPr/>
      </dsp:nvSpPr>
      <dsp:spPr>
        <a:xfrm>
          <a:off x="340549" y="440800"/>
          <a:ext cx="1493850" cy="138832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CA08C3-247D-4190-8FC8-D995145F0F70}">
      <dsp:nvSpPr>
        <dsp:cNvPr id="0" name=""/>
        <dsp:cNvSpPr/>
      </dsp:nvSpPr>
      <dsp:spPr>
        <a:xfrm>
          <a:off x="2238002" y="0"/>
          <a:ext cx="2170807" cy="50108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lvl="0" algn="l" defTabSz="1066800" rtl="0">
            <a:lnSpc>
              <a:spcPct val="90000"/>
            </a:lnSpc>
            <a:spcBef>
              <a:spcPct val="0"/>
            </a:spcBef>
            <a:spcAft>
              <a:spcPts val="0"/>
            </a:spcAft>
          </a:pPr>
          <a:r>
            <a:rPr lang="en-US" sz="2400" kern="1200" dirty="0" smtClean="0"/>
            <a:t>North Carolina</a:t>
          </a:r>
        </a:p>
        <a:p>
          <a:pPr lvl="0" algn="ctr" defTabSz="1066800" rtl="0">
            <a:lnSpc>
              <a:spcPct val="90000"/>
            </a:lnSpc>
            <a:spcBef>
              <a:spcPct val="0"/>
            </a:spcBef>
            <a:spcAft>
              <a:spcPts val="0"/>
            </a:spcAft>
          </a:pPr>
          <a:r>
            <a:rPr lang="en-US" sz="2000" kern="1200" dirty="0" smtClean="0"/>
            <a:t>(Charlotte)</a:t>
          </a:r>
        </a:p>
        <a:p>
          <a:pPr lvl="0" algn="ctr" defTabSz="1066800" rtl="0">
            <a:lnSpc>
              <a:spcPct val="90000"/>
            </a:lnSpc>
            <a:spcBef>
              <a:spcPct val="0"/>
            </a:spcBef>
            <a:spcAft>
              <a:spcPts val="0"/>
            </a:spcAft>
          </a:pPr>
          <a:endParaRPr lang="en-US" sz="1000" kern="1200" dirty="0"/>
        </a:p>
        <a:p>
          <a:pPr marL="228600" lvl="1" indent="-228600" algn="l" defTabSz="889000" rtl="0">
            <a:lnSpc>
              <a:spcPct val="90000"/>
            </a:lnSpc>
            <a:spcBef>
              <a:spcPct val="0"/>
            </a:spcBef>
            <a:spcAft>
              <a:spcPct val="15000"/>
            </a:spcAft>
            <a:buChar char="••"/>
          </a:pPr>
          <a:r>
            <a:rPr lang="en-US" sz="2000" kern="1200" dirty="0" smtClean="0"/>
            <a:t>Long-standing program with  manufacturers (mechatronics)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AS degree paid by employers </a:t>
          </a:r>
          <a:endParaRPr lang="en-US" sz="2000" kern="1200" dirty="0"/>
        </a:p>
      </dsp:txBody>
      <dsp:txXfrm>
        <a:off x="2238002" y="2004350"/>
        <a:ext cx="2170807" cy="2004350"/>
      </dsp:txXfrm>
    </dsp:sp>
    <dsp:sp modelId="{16BB3EAA-24EE-40A2-B358-A43234592B7B}">
      <dsp:nvSpPr>
        <dsp:cNvPr id="0" name=""/>
        <dsp:cNvSpPr/>
      </dsp:nvSpPr>
      <dsp:spPr>
        <a:xfrm>
          <a:off x="2648665" y="436261"/>
          <a:ext cx="1349481" cy="139740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7403B8-6A46-453F-848E-F5EA6E578F4A}">
      <dsp:nvSpPr>
        <dsp:cNvPr id="0" name=""/>
        <dsp:cNvSpPr/>
      </dsp:nvSpPr>
      <dsp:spPr>
        <a:xfrm>
          <a:off x="4473933" y="0"/>
          <a:ext cx="2170807" cy="5010876"/>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lvl="0" algn="ctr" defTabSz="1066800" rtl="0">
            <a:lnSpc>
              <a:spcPct val="90000"/>
            </a:lnSpc>
            <a:spcBef>
              <a:spcPct val="0"/>
            </a:spcBef>
            <a:spcAft>
              <a:spcPct val="35000"/>
            </a:spcAft>
          </a:pPr>
          <a:r>
            <a:rPr lang="en-US" sz="2400" kern="1200" dirty="0" smtClean="0"/>
            <a:t>Kentucky TRACK</a:t>
          </a:r>
          <a:endParaRPr lang="en-US" sz="2400" kern="1200" dirty="0"/>
        </a:p>
        <a:p>
          <a:pPr marL="228600" lvl="1" indent="-228600" algn="l" defTabSz="889000" rtl="0">
            <a:lnSpc>
              <a:spcPct val="90000"/>
            </a:lnSpc>
            <a:spcBef>
              <a:spcPct val="0"/>
            </a:spcBef>
            <a:spcAft>
              <a:spcPct val="15000"/>
            </a:spcAft>
            <a:buChar char="••"/>
          </a:pPr>
          <a:r>
            <a:rPr lang="en-US" sz="2000" kern="1200" dirty="0" smtClean="0"/>
            <a:t>Juniors and Seniors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Employers select courses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Leads to apprenticeship</a:t>
          </a:r>
          <a:endParaRPr lang="en-US" sz="2000" kern="1200" dirty="0"/>
        </a:p>
        <a:p>
          <a:pPr marL="171450" lvl="1" indent="-171450" algn="l" defTabSz="800100" rtl="0">
            <a:lnSpc>
              <a:spcPct val="90000"/>
            </a:lnSpc>
            <a:spcBef>
              <a:spcPct val="0"/>
            </a:spcBef>
            <a:spcAft>
              <a:spcPct val="15000"/>
            </a:spcAft>
            <a:buChar char="••"/>
          </a:pPr>
          <a:endParaRPr lang="en-US" sz="1800" kern="1200" dirty="0"/>
        </a:p>
        <a:p>
          <a:pPr marL="114300" lvl="1" indent="-114300" algn="l" defTabSz="622300" rtl="0">
            <a:lnSpc>
              <a:spcPct val="90000"/>
            </a:lnSpc>
            <a:spcBef>
              <a:spcPct val="0"/>
            </a:spcBef>
            <a:spcAft>
              <a:spcPct val="15000"/>
            </a:spcAft>
            <a:buChar char="••"/>
          </a:pPr>
          <a:endParaRPr lang="en-US" sz="1400" kern="1200" dirty="0"/>
        </a:p>
      </dsp:txBody>
      <dsp:txXfrm>
        <a:off x="4473933" y="2004350"/>
        <a:ext cx="2170807" cy="2004350"/>
      </dsp:txXfrm>
    </dsp:sp>
    <dsp:sp modelId="{1E2C2D54-5237-4FB6-BCBC-D915513337F1}">
      <dsp:nvSpPr>
        <dsp:cNvPr id="0" name=""/>
        <dsp:cNvSpPr/>
      </dsp:nvSpPr>
      <dsp:spPr>
        <a:xfrm>
          <a:off x="4866425" y="427701"/>
          <a:ext cx="1385823" cy="141452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731E6C-7BEE-4179-9CAD-96FF5E012758}">
      <dsp:nvSpPr>
        <dsp:cNvPr id="0" name=""/>
        <dsp:cNvSpPr/>
      </dsp:nvSpPr>
      <dsp:spPr>
        <a:xfrm>
          <a:off x="6711297" y="0"/>
          <a:ext cx="2170807" cy="5010876"/>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lvl="0" algn="ctr" defTabSz="1066800" rtl="0">
            <a:lnSpc>
              <a:spcPct val="90000"/>
            </a:lnSpc>
            <a:spcBef>
              <a:spcPct val="0"/>
            </a:spcBef>
            <a:spcAft>
              <a:spcPct val="35000"/>
            </a:spcAft>
          </a:pPr>
          <a:r>
            <a:rPr lang="en-US" sz="2400" kern="1200" dirty="0" smtClean="0"/>
            <a:t>Wisconsin</a:t>
          </a:r>
          <a:endParaRPr lang="en-US" sz="2400" kern="1200" dirty="0"/>
        </a:p>
        <a:p>
          <a:pPr marL="228600" lvl="1" indent="-228600" algn="l" defTabSz="889000" rtl="0">
            <a:lnSpc>
              <a:spcPct val="90000"/>
            </a:lnSpc>
            <a:spcBef>
              <a:spcPct val="0"/>
            </a:spcBef>
            <a:spcAft>
              <a:spcPct val="15000"/>
            </a:spcAft>
            <a:buChar char="••"/>
          </a:pPr>
          <a:r>
            <a:rPr lang="en-US" sz="2000" kern="1200" dirty="0" smtClean="0"/>
            <a:t>1-2 year prgm. for 2,500  juniors and seniors  </a:t>
          </a:r>
          <a:endParaRPr lang="en-US" sz="2000" kern="1200" dirty="0"/>
        </a:p>
        <a:p>
          <a:pPr marL="228600" lvl="1" indent="-228600" algn="l" defTabSz="889000" rtl="0">
            <a:lnSpc>
              <a:spcPct val="90000"/>
            </a:lnSpc>
            <a:spcBef>
              <a:spcPct val="0"/>
            </a:spcBef>
            <a:spcAft>
              <a:spcPct val="15000"/>
            </a:spcAft>
            <a:buChar char="••"/>
          </a:pPr>
          <a:r>
            <a:rPr lang="en-US" sz="2000" kern="1200" dirty="0" smtClean="0"/>
            <a:t>450 to 900 hrs.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Aligns to apprenticeship</a:t>
          </a:r>
          <a:endParaRPr lang="en-US" sz="2000" kern="1200" dirty="0"/>
        </a:p>
      </dsp:txBody>
      <dsp:txXfrm>
        <a:off x="6711297" y="2004350"/>
        <a:ext cx="2170807" cy="2004350"/>
      </dsp:txXfrm>
    </dsp:sp>
    <dsp:sp modelId="{1F740260-E783-4182-A85E-26940E2E4B3C}">
      <dsp:nvSpPr>
        <dsp:cNvPr id="0" name=""/>
        <dsp:cNvSpPr/>
      </dsp:nvSpPr>
      <dsp:spPr>
        <a:xfrm>
          <a:off x="7102857" y="430162"/>
          <a:ext cx="1384822" cy="140960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ABF4F6-9B93-445B-AEC6-29E8D7596B75}">
      <dsp:nvSpPr>
        <dsp:cNvPr id="0" name=""/>
        <dsp:cNvSpPr/>
      </dsp:nvSpPr>
      <dsp:spPr>
        <a:xfrm>
          <a:off x="7259324" y="3471848"/>
          <a:ext cx="785259" cy="751631"/>
        </a:xfrm>
        <a:prstGeom prst="star5">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A8B1F2D5-84CF-1246-BDE0-7B5B4BB1FE20}" type="datetimeFigureOut">
              <a:rPr lang="en-US" smtClean="0"/>
              <a:t>10/11/2016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7867839F-2FF2-6C47-903D-6B6935B0C26F}" type="slidenum">
              <a:rPr lang="en-US" smtClean="0"/>
              <a:t>‹#›</a:t>
            </a:fld>
            <a:endParaRPr lang="en-US" dirty="0"/>
          </a:p>
        </p:txBody>
      </p:sp>
    </p:spTree>
    <p:extLst>
      <p:ext uri="{BB962C8B-B14F-4D97-AF65-F5344CB8AC3E}">
        <p14:creationId xmlns:p14="http://schemas.microsoft.com/office/powerpoint/2010/main" val="32617002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311A5B51-FB57-2446-8DBE-8809C9183E35}" type="datetimeFigureOut">
              <a:rPr lang="en-US" smtClean="0"/>
              <a:t>10/11/2016</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42013C22-2D79-E94B-83B7-3A4164C563DD}" type="slidenum">
              <a:rPr lang="en-US" smtClean="0"/>
              <a:t>‹#›</a:t>
            </a:fld>
            <a:endParaRPr lang="en-US" dirty="0"/>
          </a:p>
        </p:txBody>
      </p:sp>
    </p:spTree>
    <p:extLst>
      <p:ext uri="{BB962C8B-B14F-4D97-AF65-F5344CB8AC3E}">
        <p14:creationId xmlns:p14="http://schemas.microsoft.com/office/powerpoint/2010/main" val="26778292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oleta.gov/oa/racc.cf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dol.gov/dol/grants/FOA-ETA-15-02.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3C22-2D79-E94B-83B7-3A4164C563DD}" type="slidenum">
              <a:rPr lang="en-US" smtClean="0"/>
              <a:t>1</a:t>
            </a:fld>
            <a:endParaRPr lang="en-US" dirty="0"/>
          </a:p>
        </p:txBody>
      </p:sp>
    </p:spTree>
    <p:extLst>
      <p:ext uri="{BB962C8B-B14F-4D97-AF65-F5344CB8AC3E}">
        <p14:creationId xmlns:p14="http://schemas.microsoft.com/office/powerpoint/2010/main" val="4065348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3C22-2D79-E94B-83B7-3A4164C563DD}"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6981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3C22-2D79-E94B-83B7-3A4164C563DD}"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69817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Sponsor as “any person, association, committee, or organization operating an apprenticeship program and in whose name the program is (or is to be) registered or approved.”  Sponsorship requires that the program comply with the applicable provisions of Title 29 CFR §§ 29 and 30, which may be achieved through partnerships between Sponsors and employers who are actively training apprentices.</a:t>
            </a:r>
            <a:endParaRPr lang="en-US" dirty="0"/>
          </a:p>
        </p:txBody>
      </p:sp>
      <p:sp>
        <p:nvSpPr>
          <p:cNvPr id="4" name="Slide Number Placeholder 3"/>
          <p:cNvSpPr>
            <a:spLocks noGrp="1"/>
          </p:cNvSpPr>
          <p:nvPr>
            <p:ph type="sldNum" sz="quarter" idx="10"/>
          </p:nvPr>
        </p:nvSpPr>
        <p:spPr/>
        <p:txBody>
          <a:bodyPr/>
          <a:lstStyle/>
          <a:p>
            <a:fld id="{70844064-E78C-3841-83CD-B560294CD19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071211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3C22-2D79-E94B-83B7-3A4164C563DD}"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69817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Out-of-school youth </a:t>
            </a:r>
          </a:p>
          <a:p>
            <a:r>
              <a:rPr lang="en-US" dirty="0" err="1" smtClean="0"/>
              <a:t>YouthBuild</a:t>
            </a:r>
            <a:r>
              <a:rPr lang="en-US" dirty="0" smtClean="0"/>
              <a:t> </a:t>
            </a:r>
            <a:endParaRPr lang="en-US" dirty="0"/>
          </a:p>
        </p:txBody>
      </p:sp>
      <p:sp>
        <p:nvSpPr>
          <p:cNvPr id="4" name="Slide Number Placeholder 3"/>
          <p:cNvSpPr>
            <a:spLocks noGrp="1"/>
          </p:cNvSpPr>
          <p:nvPr>
            <p:ph type="sldNum" sz="quarter" idx="10"/>
          </p:nvPr>
        </p:nvSpPr>
        <p:spPr/>
        <p:txBody>
          <a:bodyPr/>
          <a:lstStyle/>
          <a:p>
            <a:fld id="{AAB6BBA8-653B-40A8-B840-D7BED9B5552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496286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3C22-2D79-E94B-83B7-3A4164C563DD}" type="slidenum">
              <a:rPr lang="en-US" smtClean="0"/>
              <a:t>28</a:t>
            </a:fld>
            <a:endParaRPr lang="en-US" dirty="0"/>
          </a:p>
        </p:txBody>
      </p:sp>
    </p:spTree>
    <p:extLst>
      <p:ext uri="{BB962C8B-B14F-4D97-AF65-F5344CB8AC3E}">
        <p14:creationId xmlns:p14="http://schemas.microsoft.com/office/powerpoint/2010/main" val="378421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Diversify</a:t>
            </a:r>
            <a:r>
              <a:rPr lang="en-US" baseline="0" dirty="0" smtClean="0"/>
              <a:t> RA: people with disabilities</a:t>
            </a:r>
          </a:p>
          <a:p>
            <a:r>
              <a:rPr lang="en-US" baseline="0" dirty="0" smtClean="0"/>
              <a:t>Reinforce RA as a workforce system-integrated</a:t>
            </a:r>
          </a:p>
          <a:p>
            <a:r>
              <a:rPr lang="en-US" baseline="0" dirty="0" smtClean="0"/>
              <a:t>Emphasize partnerships </a:t>
            </a:r>
            <a:endParaRPr lang="en-US" dirty="0" smtClean="0"/>
          </a:p>
          <a:p>
            <a:endParaRPr lang="en-US" dirty="0"/>
          </a:p>
        </p:txBody>
      </p:sp>
      <p:sp>
        <p:nvSpPr>
          <p:cNvPr id="4" name="Slide Number Placeholder 3"/>
          <p:cNvSpPr>
            <a:spLocks noGrp="1"/>
          </p:cNvSpPr>
          <p:nvPr>
            <p:ph type="sldNum" sz="quarter" idx="10"/>
          </p:nvPr>
        </p:nvSpPr>
        <p:spPr/>
        <p:txBody>
          <a:bodyPr/>
          <a:lstStyle/>
          <a:p>
            <a:fld id="{A3D8C10F-F2AA-4C33-A19D-469300F24F32}" type="slidenum">
              <a:rPr lang="en-US" smtClean="0"/>
              <a:t>3</a:t>
            </a:fld>
            <a:endParaRPr lang="en-US" dirty="0"/>
          </a:p>
        </p:txBody>
      </p:sp>
    </p:spTree>
    <p:extLst>
      <p:ext uri="{BB962C8B-B14F-4D97-AF65-F5344CB8AC3E}">
        <p14:creationId xmlns:p14="http://schemas.microsoft.com/office/powerpoint/2010/main" val="159020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3C22-2D79-E94B-83B7-3A4164C563D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33098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ApprenticeshipUSA LEADER Campaign</a:t>
            </a:r>
            <a:r>
              <a:rPr lang="en-US" dirty="0"/>
              <a:t>:  </a:t>
            </a:r>
          </a:p>
          <a:p>
            <a:r>
              <a:rPr lang="en-US" dirty="0"/>
              <a:t>The ApprenticeshipUSA LEADERs campaign brings together businesses, workforce organizations, labor unions, industry associations, education providers, and other organization like CVS, UPS, Ford, Alcoa, and Siemens, to promote apprenticeship nationwide, and has grown to 171 members.</a:t>
            </a:r>
            <a:endParaRPr lang="en-US" dirty="0" smtClean="0"/>
          </a:p>
          <a:p>
            <a:endParaRPr lang="en-US" dirty="0"/>
          </a:p>
        </p:txBody>
      </p:sp>
      <p:sp>
        <p:nvSpPr>
          <p:cNvPr id="4" name="Slide Number Placeholder 3"/>
          <p:cNvSpPr>
            <a:spLocks noGrp="1"/>
          </p:cNvSpPr>
          <p:nvPr>
            <p:ph type="sldNum" sz="quarter" idx="10"/>
          </p:nvPr>
        </p:nvSpPr>
        <p:spPr/>
        <p:txBody>
          <a:bodyPr/>
          <a:lstStyle/>
          <a:p>
            <a:fld id="{92A7ACCD-A5B3-472E-8B3C-D2A56A3BE96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549613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456429">
              <a:defRPr/>
            </a:pPr>
            <a:r>
              <a:rPr lang="en-US" b="1" dirty="0" smtClean="0"/>
              <a:t>ApprenticeshipUSA Accelerator Meetings – </a:t>
            </a:r>
            <a:r>
              <a:rPr lang="en-US" dirty="0" smtClean="0"/>
              <a:t>In 2016, OA will hold a series of ApprenticeshipUSA Accelerator meetings in targeted industries from.  While the specific objectives of these meetings will vary by industry, the overall goal is to simplify and streamline the process of building and registering apprenticeship programs in order to rapidly grow the number of apprentices across the United States.  </a:t>
            </a:r>
          </a:p>
          <a:p>
            <a:pPr defTabSz="456429">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2013C22-2D79-E94B-83B7-3A4164C563DD}"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12745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D8C10F-F2AA-4C33-A19D-469300F24F32}" type="slidenum">
              <a:rPr lang="en-US" smtClean="0"/>
              <a:t>9</a:t>
            </a:fld>
            <a:endParaRPr lang="en-US" dirty="0"/>
          </a:p>
        </p:txBody>
      </p:sp>
    </p:spTree>
    <p:extLst>
      <p:ext uri="{BB962C8B-B14F-4D97-AF65-F5344CB8AC3E}">
        <p14:creationId xmlns:p14="http://schemas.microsoft.com/office/powerpoint/2010/main" val="2310197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682"/>
            <a:r>
              <a:rPr lang="en-US" b="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President Barack Obama proclaimed the week of November 2nd as the first Annual National Apprenticeship Week and this year we’re excited</a:t>
            </a:r>
            <a:r>
              <a:rPr lang="en-US" b="0" baseline="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to announce that the second Annual National Apprenticeship Week will take place during the week of November 14</a:t>
            </a:r>
            <a:r>
              <a:rPr lang="en-US" b="0" baseline="30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a:t>
            </a:r>
            <a:r>
              <a:rPr lang="en-US" b="0" baseline="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endParaRPr lang="en-US" b="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defTabSz="440682"/>
            <a:endParaRPr lang="en-US" b="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defTabSz="440682">
              <a:defRPr/>
            </a:pPr>
            <a:r>
              <a:rPr lang="en-US" dirty="0" smtClean="0"/>
              <a:t>NAW offers Registered Apprenticeship Sponsors the opportunity to showcase their programs, facilities and apprentices, and gives Employers, Education, Industry Associations, Labor, Elected officials and other critical partners the opportunity to highlight how Registered Apprenticeship meets their needs for a skilled workforce.</a:t>
            </a:r>
          </a:p>
          <a:p>
            <a:pPr defTabSz="440682"/>
            <a:endParaRPr lang="en-US" b="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defTabSz="440682"/>
            <a:r>
              <a:rPr lang="en-US" b="0" dirty="0" smtClean="0">
                <a:solidFill>
                  <a:schemeClr val="tx2"/>
                </a:solidFill>
                <a:latin typeface="Verdana" panose="020B0604030504040204" pitchFamily="34" charset="0"/>
                <a:ea typeface="Verdana" panose="020B0604030504040204" pitchFamily="34" charset="0"/>
                <a:cs typeface="Verdana" panose="020B0604030504040204" pitchFamily="34" charset="0"/>
              </a:rPr>
              <a:t>Last year’s Inaugural</a:t>
            </a:r>
            <a:r>
              <a:rPr lang="en-US" b="0" baseline="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National Apprenticeship Week was highly successful, spurring over 300 events in 47 States across the Country.  President Obama kicked off the week with a Presidential Proclamation, which started a movement that generated 57 additional State and Local proclamations. </a:t>
            </a:r>
          </a:p>
          <a:p>
            <a:pPr defTabSz="440682"/>
            <a:endParaRPr lang="en-US" b="0" baseline="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defTabSz="465887"/>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NAW 2015 events were diverse and creative – ranging from </a:t>
            </a:r>
          </a:p>
          <a:p>
            <a:pPr marL="757066" lvl="1" indent="-291179" defTabSz="465887">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Apprentice Graduations </a:t>
            </a:r>
          </a:p>
          <a:p>
            <a:pPr marL="757066" lvl="1" indent="-291179" defTabSz="465887">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Business open houses</a:t>
            </a:r>
          </a:p>
          <a:p>
            <a:pPr marL="757066" lvl="1" indent="-291179" defTabSz="465887">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High school Career Fairs</a:t>
            </a:r>
          </a:p>
          <a:p>
            <a:pPr marL="757066" lvl="1" indent="-291179" defTabSz="465887">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Apprenticeship Signing days </a:t>
            </a:r>
          </a:p>
          <a:p>
            <a:pPr marL="757066" lvl="1" indent="-291179" defTabSz="465887">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Skills competitions</a:t>
            </a:r>
          </a:p>
          <a:p>
            <a:pPr marL="757066" lvl="1" indent="-291179" defTabSz="465887">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Industry Roundtable Events</a:t>
            </a:r>
          </a:p>
          <a:p>
            <a:pPr defTabSz="440682"/>
            <a:endParaRPr lang="en-US" b="0" baseline="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defTabSz="440682"/>
            <a:r>
              <a:rPr lang="en-US" b="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As</a:t>
            </a:r>
            <a:r>
              <a:rPr lang="en-US" b="0" baseline="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you can see there are many ways to participate in the NAW movement.  For example, last year, </a:t>
            </a:r>
            <a:r>
              <a:rPr lang="en-US" sz="1100" dirty="0"/>
              <a:t>Secretary Perez participated in a roundtable event at Cuyahoga Community College about 21st-century apprenticeship in other high-growth industries like health care, and IT during National Apprenticeship Week.</a:t>
            </a:r>
          </a:p>
          <a:p>
            <a:pPr defTabSz="440682"/>
            <a:endParaRPr lang="en-US" b="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pPr defTabSz="440682"/>
            <a:r>
              <a:rPr lang="en-US" b="0" baseline="0" dirty="0" smtClean="0">
                <a:solidFill>
                  <a:schemeClr val="tx2"/>
                </a:solidFill>
                <a:latin typeface="Verdana" panose="020B0604030504040204" pitchFamily="34" charset="0"/>
                <a:ea typeface="Verdana" panose="020B0604030504040204" pitchFamily="34" charset="0"/>
                <a:cs typeface="Verdana" panose="020B0604030504040204" pitchFamily="34" charset="0"/>
              </a:rPr>
              <a:t>We plan to launch a new NAW website over the next few weeks where you will be able to register an event or find an event near you.</a:t>
            </a:r>
            <a:r>
              <a:rPr lang="en-US" b="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Please visit our website for</a:t>
            </a:r>
            <a:r>
              <a:rPr lang="en-US" b="0" baseline="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more information about this exciting opportunity to showcase and highlight your Registered Apprenticeship program or learn about other programs near you! </a:t>
            </a:r>
            <a:endParaRPr lang="en-US" b="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42013C22-2D79-E94B-83B7-3A4164C563DD}"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761061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3C22-2D79-E94B-83B7-3A4164C563DD}"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69817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Grantee</a:t>
            </a:r>
            <a:r>
              <a:rPr lang="en-US" baseline="0" dirty="0" smtClean="0"/>
              <a:t> membership: </a:t>
            </a:r>
            <a:r>
              <a:rPr lang="en-US" dirty="0"/>
              <a:t>Essentially, grantees are expected to join the RACC as a condition of their grant award according to the FOA:</a:t>
            </a:r>
          </a:p>
          <a:p>
            <a:r>
              <a:rPr lang="en-US" dirty="0"/>
              <a:t> </a:t>
            </a:r>
          </a:p>
          <a:p>
            <a:pPr lvl="0"/>
            <a:r>
              <a:rPr lang="en-US" dirty="0"/>
              <a:t>P. 4: Promoting Career Pathways and Aligning Apprenticeships with Institutions of Higher Education (IHEs) and Workforce Investment Systems: Engaging states, regions, and local areas to align, at a minimum, education and training systems (e.g., Workforce Investment Boards/State Workforce Agencies; and career technical education, community college, and university systems) behind apprenticeship as an area for cooperation and co-investment and linking apprenticeship to credit and industry-recognized credentials that allow for further advancement (e.g., college credit, portable industry-recognized credentials; also see the Registered Apprenticeship College Consortium at </a:t>
            </a:r>
            <a:r>
              <a:rPr lang="en-US" u="sng" dirty="0">
                <a:hlinkClick r:id="rId3"/>
              </a:rPr>
              <a:t>http://www.doleta.gov/oa/racc.cfm</a:t>
            </a:r>
            <a:r>
              <a:rPr lang="en-US" dirty="0"/>
              <a:t>);</a:t>
            </a:r>
          </a:p>
          <a:p>
            <a:pPr lvl="0"/>
            <a:r>
              <a:rPr lang="en-US" dirty="0"/>
              <a:t>P. 57 (Innovations to Create a Supportive Ecosystem): Create incentives for community colleges to support the development and provision of apprenticeship training by a) articulating apprenticeships to community college credit (visit the RACC website: </a:t>
            </a:r>
            <a:r>
              <a:rPr lang="en-US" u="sng" dirty="0">
                <a:hlinkClick r:id="rId3"/>
              </a:rPr>
              <a:t>http://www.doleta.gov/oa/racc.cfm</a:t>
            </a:r>
            <a:r>
              <a:rPr lang="en-US" dirty="0"/>
              <a:t>), b) creating financial incentives through FTEs or other mechanisms for community colleges to support apprenticeship, or c) create capacity within the community college system to support employers in setting up or expanding apprenticeship programs</a:t>
            </a:r>
          </a:p>
          <a:p>
            <a:r>
              <a:rPr lang="en-US" dirty="0"/>
              <a:t> </a:t>
            </a:r>
          </a:p>
          <a:p>
            <a:r>
              <a:rPr lang="en-US" dirty="0"/>
              <a:t>The link to the FOA is </a:t>
            </a:r>
            <a:r>
              <a:rPr lang="en-US" u="sng" dirty="0">
                <a:hlinkClick r:id="rId4"/>
              </a:rPr>
              <a:t>here</a:t>
            </a:r>
            <a:r>
              <a:rPr lang="en-US" dirty="0"/>
              <a:t> if you’d like to get additional context. Let me know if you need anything else.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E8214D4-512A-4372-B828-721889E22692}"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68980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09D2E9-147C-4809-972D-E07613B59B92}"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32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27BA2-E568-4AEE-903F-523A08CAF0C7}"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0671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3182665-4502-4B48-A254-1AD6E975AF9F}" type="datetime1">
              <a:rPr lang="en-US"/>
              <a:pPr>
                <a:defRPr/>
              </a:pPr>
              <a:t>10/14/2016</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67163F5-B63A-4E99-A464-FCB5692FFCD5}" type="slidenum">
              <a:rPr lang="en-US"/>
              <a:pPr>
                <a:defRPr/>
              </a:pPr>
              <a:t>‹#›</a:t>
            </a:fld>
            <a:endParaRPr lang="en-US" dirty="0"/>
          </a:p>
        </p:txBody>
      </p:sp>
    </p:spTree>
    <p:extLst>
      <p:ext uri="{BB962C8B-B14F-4D97-AF65-F5344CB8AC3E}">
        <p14:creationId xmlns:p14="http://schemas.microsoft.com/office/powerpoint/2010/main" val="20081867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9802547-29BC-401A-BCD4-CF8D7DFFE1F9}" type="datetime1">
              <a:rPr lang="en-US"/>
              <a:pPr>
                <a:defRPr/>
              </a:pPr>
              <a:t>10/14/2016</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A86FE43-E940-46F7-8B04-452AAC9205DB}" type="slidenum">
              <a:rPr lang="en-US"/>
              <a:pPr>
                <a:defRPr/>
              </a:pPr>
              <a:t>‹#›</a:t>
            </a:fld>
            <a:endParaRPr lang="en-US" dirty="0"/>
          </a:p>
        </p:txBody>
      </p:sp>
    </p:spTree>
    <p:extLst>
      <p:ext uri="{BB962C8B-B14F-4D97-AF65-F5344CB8AC3E}">
        <p14:creationId xmlns:p14="http://schemas.microsoft.com/office/powerpoint/2010/main" val="32870479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381000"/>
            <a:ext cx="9144000" cy="838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2" name="Title 1"/>
          <p:cNvSpPr>
            <a:spLocks noGrp="1"/>
          </p:cNvSpPr>
          <p:nvPr>
            <p:ph type="title"/>
          </p:nvPr>
        </p:nvSpPr>
        <p:spPr>
          <a:xfrm>
            <a:off x="27264" y="396081"/>
            <a:ext cx="8229600" cy="808038"/>
          </a:xfrm>
        </p:spPr>
        <p:txBody>
          <a:bodyPr>
            <a:normAutofit/>
          </a:bodyPr>
          <a:lstStyle>
            <a:lvl1pPr algn="l">
              <a:defRPr sz="3600" b="1">
                <a:solidFill>
                  <a:schemeClr val="bg1"/>
                </a:solidFill>
              </a:defRPr>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BC3BA22-1245-4885-8827-AF71AE9EB88E}" type="datetime1">
              <a:rPr lang="en-US"/>
              <a:pPr>
                <a:defRPr/>
              </a:pPr>
              <a:t>10/14/2016</a:t>
            </a:fld>
            <a:endParaRPr lang="en-US" dirty="0"/>
          </a:p>
        </p:txBody>
      </p:sp>
      <p:sp>
        <p:nvSpPr>
          <p:cNvPr id="5"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6"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22DA781-8E69-4E7D-8F16-F4B4B96EE697}" type="slidenum">
              <a:rPr lang="en-US"/>
              <a:pPr>
                <a:defRPr/>
              </a:pPr>
              <a:t>‹#›</a:t>
            </a:fld>
            <a:endParaRPr lang="en-US" dirty="0"/>
          </a:p>
        </p:txBody>
      </p:sp>
    </p:spTree>
    <p:extLst>
      <p:ext uri="{BB962C8B-B14F-4D97-AF65-F5344CB8AC3E}">
        <p14:creationId xmlns:p14="http://schemas.microsoft.com/office/powerpoint/2010/main" val="1374899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9DC2BD5-4040-4E1D-9208-8D9842F730A5}" type="datetime1">
              <a:rPr lang="en-US"/>
              <a:pPr>
                <a:defRPr/>
              </a:pPr>
              <a:t>10/14/2016</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487236D-FEF0-490E-B1A1-9E2619E070A0}" type="slidenum">
              <a:rPr lang="en-US"/>
              <a:pPr>
                <a:defRPr/>
              </a:pPr>
              <a:t>‹#›</a:t>
            </a:fld>
            <a:endParaRPr lang="en-US" dirty="0"/>
          </a:p>
        </p:txBody>
      </p:sp>
    </p:spTree>
    <p:extLst>
      <p:ext uri="{BB962C8B-B14F-4D97-AF65-F5344CB8AC3E}">
        <p14:creationId xmlns:p14="http://schemas.microsoft.com/office/powerpoint/2010/main" val="9892718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153400" cy="838200"/>
          </a:xfrm>
        </p:spPr>
        <p:txBody>
          <a:bodyPr anchor="b">
            <a:normAutofit/>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71600"/>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DFD92716-4A0F-4D00-B458-982D492D8EF0}" type="datetime1">
              <a:rPr lang="en-US"/>
              <a:pPr>
                <a:defRPr/>
              </a:pPr>
              <a:t>10/14/2016</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275ECE7-810E-4AFC-9916-B6694D59E29D}" type="slidenum">
              <a:rPr lang="en-US"/>
              <a:pPr>
                <a:defRPr/>
              </a:pPr>
              <a:t>‹#›</a:t>
            </a:fld>
            <a:endParaRPr lang="en-US" dirty="0"/>
          </a:p>
        </p:txBody>
      </p:sp>
    </p:spTree>
    <p:extLst>
      <p:ext uri="{BB962C8B-B14F-4D97-AF65-F5344CB8AC3E}">
        <p14:creationId xmlns:p14="http://schemas.microsoft.com/office/powerpoint/2010/main" val="35204264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19199"/>
            <a:ext cx="5486400" cy="3508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DC25929F-A19F-4256-963E-2A2D01A41E6E}" type="datetime1">
              <a:rPr lang="en-US"/>
              <a:pPr>
                <a:defRPr/>
              </a:pPr>
              <a:t>10/14/2016</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4BE96B77-DCAF-4DEB-8992-9026AC412D5B}" type="slidenum">
              <a:rPr lang="en-US"/>
              <a:pPr>
                <a:defRPr/>
              </a:pPr>
              <a:t>‹#›</a:t>
            </a:fld>
            <a:endParaRPr lang="en-US" dirty="0"/>
          </a:p>
        </p:txBody>
      </p:sp>
    </p:spTree>
    <p:extLst>
      <p:ext uri="{BB962C8B-B14F-4D97-AF65-F5344CB8AC3E}">
        <p14:creationId xmlns:p14="http://schemas.microsoft.com/office/powerpoint/2010/main" val="17720650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33701B3-96E7-4C14-9BB0-F38DD40D9371}" type="datetime1">
              <a:rPr lang="en-US"/>
              <a:pPr>
                <a:defRPr/>
              </a:pPr>
              <a:t>10/14/2016</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DBD78EE-EE30-40B1-8879-2234DBF96BB1}" type="slidenum">
              <a:rPr lang="en-US"/>
              <a:pPr>
                <a:defRPr/>
              </a:pPr>
              <a:t>‹#›</a:t>
            </a:fld>
            <a:endParaRPr lang="en-US" dirty="0"/>
          </a:p>
        </p:txBody>
      </p:sp>
    </p:spTree>
    <p:extLst>
      <p:ext uri="{BB962C8B-B14F-4D97-AF65-F5344CB8AC3E}">
        <p14:creationId xmlns:p14="http://schemas.microsoft.com/office/powerpoint/2010/main" val="41257032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4688A8F-5DA9-4C3C-8BA0-95CC61971627}" type="datetime1">
              <a:rPr lang="en-US"/>
              <a:pPr>
                <a:defRPr/>
              </a:pPr>
              <a:t>10/14/2016</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45EF25D-FD6C-4FD0-8AC8-4AFE56125F6F}" type="slidenum">
              <a:rPr lang="en-US"/>
              <a:pPr>
                <a:defRPr/>
              </a:pPr>
              <a:t>‹#›</a:t>
            </a:fld>
            <a:endParaRPr lang="en-US" dirty="0"/>
          </a:p>
        </p:txBody>
      </p:sp>
    </p:spTree>
    <p:extLst>
      <p:ext uri="{BB962C8B-B14F-4D97-AF65-F5344CB8AC3E}">
        <p14:creationId xmlns:p14="http://schemas.microsoft.com/office/powerpoint/2010/main" val="24287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89735-DE69-4644-B837-4CD3E25D6E33}"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23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3D1A28-F8FC-4F2F-8B72-25996C412F61}"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618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97AF42-5878-4BE4-A0C8-72F8F4EC04A9}"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07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17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0050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A24982-E4B7-4B8D-A3FC-39F77E1BC721}"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320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12187B-0573-4046-BA95-B398609A5D4C}" type="datetime1">
              <a:rPr lang="en-US" smtClean="0">
                <a:solidFill>
                  <a:prstClr val="black">
                    <a:tint val="75000"/>
                  </a:prstClr>
                </a:solidFill>
              </a:r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49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7AEFCC-6FFE-4B8A-A8B8-EEB16C1DB22C}" type="datetime1">
              <a:rPr lang="en-US" smtClean="0">
                <a:solidFill>
                  <a:prstClr val="black">
                    <a:tint val="75000"/>
                  </a:prstClr>
                </a:solidFill>
              </a:rPr>
              <a:t>10/11/2016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033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AFDE3A1-DD88-486C-87B0-C29A2109D068}" type="datetime1">
              <a:rPr lang="en-US" smtClean="0">
                <a:solidFill>
                  <a:prstClr val="black">
                    <a:tint val="75000"/>
                  </a:prstClr>
                </a:solidFill>
              </a:rPr>
              <a:t>10/11/2016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27264" y="396081"/>
            <a:ext cx="8229600" cy="808038"/>
          </a:xfrm>
        </p:spPr>
        <p:txBody>
          <a:bodyPr>
            <a:normAutofit/>
          </a:bodyPr>
          <a:lstStyle>
            <a:lvl1pPr algn="l">
              <a:defRPr sz="3600" b="1">
                <a:solidFill>
                  <a:schemeClr val="bg1"/>
                </a:solidFill>
              </a:defRPr>
            </a:lvl1pPr>
          </a:lstStyle>
          <a:p>
            <a:r>
              <a:rPr lang="en-US" dirty="0"/>
              <a:t>Click to edit Master title style</a:t>
            </a:r>
          </a:p>
        </p:txBody>
      </p:sp>
      <p:sp>
        <p:nvSpPr>
          <p:cNvPr id="6" name="Rectangle 5"/>
          <p:cNvSpPr/>
          <p:nvPr userDrawn="1"/>
        </p:nvSpPr>
        <p:spPr>
          <a:xfrm>
            <a:off x="0" y="381000"/>
            <a:ext cx="9144000" cy="838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851865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F031E0-C733-444F-AE65-6EB3F95BCEBC}" type="datetime1">
              <a:rPr lang="en-US" smtClean="0">
                <a:solidFill>
                  <a:prstClr val="black">
                    <a:tint val="75000"/>
                  </a:prstClr>
                </a:solidFill>
              </a:rPr>
              <a:t>10/11/2016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077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153400" cy="838200"/>
          </a:xfrm>
        </p:spPr>
        <p:txBody>
          <a:bodyPr anchor="b">
            <a:normAutofit/>
          </a:bodyPr>
          <a:lstStyle>
            <a:lvl1pPr algn="l">
              <a:defRPr sz="3200" b="1"/>
            </a:lvl1pPr>
          </a:lstStyle>
          <a:p>
            <a:r>
              <a:rPr lang="en-US" dirty="0"/>
              <a:t>Click to edit Master title style</a:t>
            </a:r>
          </a:p>
        </p:txBody>
      </p:sp>
      <p:sp>
        <p:nvSpPr>
          <p:cNvPr id="3" name="Content Placeholder 2"/>
          <p:cNvSpPr>
            <a:spLocks noGrp="1"/>
          </p:cNvSpPr>
          <p:nvPr>
            <p:ph idx="1"/>
          </p:nvPr>
        </p:nvSpPr>
        <p:spPr>
          <a:xfrm>
            <a:off x="3575050" y="1371600"/>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6859344-3777-4F62-A346-D571FA2FD136}" type="datetime1">
              <a:rPr lang="en-US" smtClean="0">
                <a:solidFill>
                  <a:prstClr val="black">
                    <a:tint val="75000"/>
                  </a:prstClr>
                </a:solidFill>
              </a:r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411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5C319-66FF-455C-8C0C-B03EDAC8DFBF}"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27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6C37FE-CC96-443F-A079-34C36D53CEBA}" type="datetime1">
              <a:rPr lang="en-US" smtClean="0">
                <a:solidFill>
                  <a:prstClr val="black">
                    <a:tint val="75000"/>
                  </a:prstClr>
                </a:solidFill>
              </a:r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739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8AC866-587B-4D62-BC1B-53237EA1A979}"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733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07D4DF-2085-4F8D-BC51-9F7031C49945}"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516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DB2E63-ACEE-4480-89C5-D2EFD36E60A7}"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9862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92AB9F-95C4-4F04-B872-0AA2CDF5A13C}"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168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6D0ED-AAFD-4DE3-B66C-A8C4E4CF9609}"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0944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19A723-0C5D-4C68-A471-11AF4529A2A6}"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8546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A420B3-DCEA-401C-8C7B-2D5D1142594A}" type="datetime1">
              <a:rPr lang="en-US" smtClean="0">
                <a:solidFill>
                  <a:prstClr val="black">
                    <a:tint val="75000"/>
                  </a:prstClr>
                </a:solidFill>
              </a:rPr>
              <a:pPr/>
              <a:t>10/11/2016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6410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A678D8-ACA2-4190-A22B-4FDF8D0CF163}" type="datetime1">
              <a:rPr lang="en-US" smtClean="0">
                <a:solidFill>
                  <a:prstClr val="black">
                    <a:tint val="75000"/>
                  </a:prstClr>
                </a:solidFill>
              </a:rPr>
              <a:pPr/>
              <a:t>10/11/2016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8011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75DD4-001D-4878-97A8-98620B3FA3D1}" type="datetime1">
              <a:rPr lang="en-US" smtClean="0">
                <a:solidFill>
                  <a:prstClr val="black">
                    <a:tint val="75000"/>
                  </a:prstClr>
                </a:solidFill>
              </a:rPr>
              <a:pPr/>
              <a:t>10/11/2016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458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C5B88-49DA-47CB-A3A1-A490DE33F432}"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991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7062D5-293C-4623-B5E3-1C1AAF465680}"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5372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FC59F7-DCEC-40D2-AF5E-F17E5E6E127B}"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788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49A46-AF3F-4C81-905C-0366576EB484}"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9612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E7CC9-DAD9-47A9-AA13-BC9D6F098D07}"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4362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C4D0C3-3B8D-4BAE-8A28-5933A1FC5D50}"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542776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62CE7A-58AC-4B32-A50B-2D818FE552B7}"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883256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B43019-B4BC-4879-A276-EFE31B2B06ED}"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10237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182665-4502-4B48-A254-1AD6E975AF9F}"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026351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802547-29BC-401A-BCD4-CF8D7DFFE1F9}" type="datetime1">
              <a:rPr lang="en-US" smtClean="0">
                <a:solidFill>
                  <a:prstClr val="black">
                    <a:tint val="75000"/>
                  </a:prstClr>
                </a:solidFill>
              </a:rPr>
              <a:pPr/>
              <a:t>10/11/2016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899718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BC3BA22-1245-4885-8827-AF71AE9EB88E}" type="datetime1">
              <a:rPr lang="en-US" smtClean="0">
                <a:solidFill>
                  <a:prstClr val="black">
                    <a:tint val="75000"/>
                  </a:prstClr>
                </a:solidFill>
              </a:rPr>
              <a:pPr/>
              <a:t>10/11/2016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27264" y="396093"/>
            <a:ext cx="8229600" cy="808039"/>
          </a:xfrm>
        </p:spPr>
        <p:txBody>
          <a:bodyPr>
            <a:normAutofit/>
          </a:bodyPr>
          <a:lstStyle>
            <a:lvl1pPr algn="l">
              <a:defRPr sz="3600" b="1">
                <a:solidFill>
                  <a:schemeClr val="bg1"/>
                </a:solidFill>
              </a:defRPr>
            </a:lvl1pPr>
          </a:lstStyle>
          <a:p>
            <a:r>
              <a:rPr lang="en-US" dirty="0" smtClean="0"/>
              <a:t>Click to edit Master title style</a:t>
            </a:r>
            <a:endParaRPr lang="en-US" dirty="0"/>
          </a:p>
        </p:txBody>
      </p:sp>
      <p:sp>
        <p:nvSpPr>
          <p:cNvPr id="6" name="Rectangle 5"/>
          <p:cNvSpPr/>
          <p:nvPr userDrawn="1"/>
        </p:nvSpPr>
        <p:spPr>
          <a:xfrm>
            <a:off x="0" y="381000"/>
            <a:ext cx="9144000" cy="838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7037467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A22118-1CE1-4039-ACAE-BD45B4C79BAF}" type="datetime1">
              <a:rPr lang="en-US" smtClean="0">
                <a:solidFill>
                  <a:prstClr val="black">
                    <a:tint val="75000"/>
                  </a:prstClr>
                </a:solidFill>
              </a:r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117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C2BD5-4040-4E1D-9208-8D9842F730A5}" type="datetime1">
              <a:rPr lang="en-US" smtClean="0">
                <a:solidFill>
                  <a:prstClr val="black">
                    <a:tint val="75000"/>
                  </a:prstClr>
                </a:solidFill>
              </a:rPr>
              <a:pPr/>
              <a:t>10/11/2016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159657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153400" cy="838200"/>
          </a:xfrm>
        </p:spPr>
        <p:txBody>
          <a:bodyPr anchor="b">
            <a:normAutofit/>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71601"/>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FD92716-4A0F-4D00-B458-982D492D8EF0}"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183130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19211"/>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5929F-A19F-4256-963E-2A2D01A41E6E}"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160596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701B3-96E7-4C14-9BB0-F38DD40D9371}"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395065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88A8F-5DA9-4C3C-8BA0-95CC61971627}"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161122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a:lvl1pPr>
          </a:lstStyle>
          <a:p>
            <a:fld id="{0BC81C6F-505A-4FD0-8330-A232F0E6ED53}" type="datetime1">
              <a:rPr lang="en-US" altLang="en-US" smtClean="0"/>
              <a:pPr/>
              <a:t>10/11/2016</a:t>
            </a:fld>
            <a:endParaRPr lang="en-US" altLang="en-US" dirty="0"/>
          </a:p>
        </p:txBody>
      </p:sp>
      <p:sp>
        <p:nvSpPr>
          <p:cNvPr id="5" name="Footer Placeholder 4"/>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6" name="Slide Number Placeholder 5"/>
          <p:cNvSpPr>
            <a:spLocks noGrp="1"/>
          </p:cNvSpPr>
          <p:nvPr>
            <p:ph type="sldNum" sz="quarter" idx="12"/>
          </p:nvPr>
        </p:nvSpPr>
        <p:spPr/>
        <p:txBody>
          <a:bodyPr/>
          <a:lstStyle>
            <a:lvl1pPr defTabSz="457200">
              <a:defRPr/>
            </a:lvl1pPr>
          </a:lstStyle>
          <a:p>
            <a:fld id="{A41850E7-B9D9-4E88-96E0-3E09D7DE3D8A}" type="slidenum">
              <a:rPr lang="en-US" altLang="en-US"/>
              <a:pPr/>
              <a:t>‹#›</a:t>
            </a:fld>
            <a:endParaRPr lang="en-US" altLang="en-US" dirty="0"/>
          </a:p>
        </p:txBody>
      </p:sp>
    </p:spTree>
    <p:extLst>
      <p:ext uri="{BB962C8B-B14F-4D97-AF65-F5344CB8AC3E}">
        <p14:creationId xmlns:p14="http://schemas.microsoft.com/office/powerpoint/2010/main" val="81989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lvl1pPr>
          </a:lstStyle>
          <a:p>
            <a:fld id="{70E4F64D-E9A1-4E89-BD95-9D35CF3CBCD1}" type="datetime1">
              <a:rPr lang="en-US" altLang="en-US" smtClean="0"/>
              <a:pPr/>
              <a:t>10/11/2016</a:t>
            </a:fld>
            <a:endParaRPr lang="en-US" altLang="en-US" dirty="0"/>
          </a:p>
        </p:txBody>
      </p:sp>
      <p:sp>
        <p:nvSpPr>
          <p:cNvPr id="5" name="Footer Placeholder 4"/>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6" name="Slide Number Placeholder 5"/>
          <p:cNvSpPr>
            <a:spLocks noGrp="1"/>
          </p:cNvSpPr>
          <p:nvPr>
            <p:ph type="sldNum" sz="quarter" idx="12"/>
          </p:nvPr>
        </p:nvSpPr>
        <p:spPr/>
        <p:txBody>
          <a:bodyPr/>
          <a:lstStyle>
            <a:lvl1pPr defTabSz="457200">
              <a:defRPr/>
            </a:lvl1pPr>
          </a:lstStyle>
          <a:p>
            <a:fld id="{EA9FA1EB-DAD4-4C0A-B929-9D6887572862}" type="slidenum">
              <a:rPr lang="en-US" altLang="en-US"/>
              <a:pPr/>
              <a:t>‹#›</a:t>
            </a:fld>
            <a:endParaRPr lang="en-US" altLang="en-US" dirty="0"/>
          </a:p>
        </p:txBody>
      </p:sp>
    </p:spTree>
    <p:extLst>
      <p:ext uri="{BB962C8B-B14F-4D97-AF65-F5344CB8AC3E}">
        <p14:creationId xmlns:p14="http://schemas.microsoft.com/office/powerpoint/2010/main" val="2928671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17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0050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lvl1pPr>
          </a:lstStyle>
          <a:p>
            <a:fld id="{836F751C-3AAC-4CD1-995E-C788C5DAD485}" type="datetime1">
              <a:rPr lang="en-US" altLang="en-US" smtClean="0"/>
              <a:pPr/>
              <a:t>10/11/2016</a:t>
            </a:fld>
            <a:endParaRPr lang="en-US" altLang="en-US" dirty="0"/>
          </a:p>
        </p:txBody>
      </p:sp>
      <p:sp>
        <p:nvSpPr>
          <p:cNvPr id="5" name="Footer Placeholder 4"/>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6" name="Slide Number Placeholder 5"/>
          <p:cNvSpPr>
            <a:spLocks noGrp="1"/>
          </p:cNvSpPr>
          <p:nvPr>
            <p:ph type="sldNum" sz="quarter" idx="12"/>
          </p:nvPr>
        </p:nvSpPr>
        <p:spPr/>
        <p:txBody>
          <a:bodyPr/>
          <a:lstStyle>
            <a:lvl1pPr defTabSz="457200">
              <a:defRPr/>
            </a:lvl1pPr>
          </a:lstStyle>
          <a:p>
            <a:fld id="{CE6B7600-9C38-472F-9A2C-E93690305D05}" type="slidenum">
              <a:rPr lang="en-US" altLang="en-US"/>
              <a:pPr/>
              <a:t>‹#›</a:t>
            </a:fld>
            <a:endParaRPr lang="en-US" altLang="en-US" dirty="0"/>
          </a:p>
        </p:txBody>
      </p:sp>
    </p:spTree>
    <p:extLst>
      <p:ext uri="{BB962C8B-B14F-4D97-AF65-F5344CB8AC3E}">
        <p14:creationId xmlns:p14="http://schemas.microsoft.com/office/powerpoint/2010/main" val="3901606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200">
              <a:defRPr/>
            </a:lvl1pPr>
          </a:lstStyle>
          <a:p>
            <a:fld id="{51498732-5926-4CEE-B652-40ACEB247522}" type="datetime1">
              <a:rPr lang="en-US" altLang="en-US" smtClean="0"/>
              <a:pPr/>
              <a:t>10/11/2016</a:t>
            </a:fld>
            <a:endParaRPr lang="en-US" altLang="en-US" dirty="0"/>
          </a:p>
        </p:txBody>
      </p:sp>
      <p:sp>
        <p:nvSpPr>
          <p:cNvPr id="6" name="Footer Placeholder 5"/>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7" name="Slide Number Placeholder 6"/>
          <p:cNvSpPr>
            <a:spLocks noGrp="1"/>
          </p:cNvSpPr>
          <p:nvPr>
            <p:ph type="sldNum" sz="quarter" idx="12"/>
          </p:nvPr>
        </p:nvSpPr>
        <p:spPr/>
        <p:txBody>
          <a:bodyPr/>
          <a:lstStyle>
            <a:lvl1pPr defTabSz="457200">
              <a:defRPr/>
            </a:lvl1pPr>
          </a:lstStyle>
          <a:p>
            <a:fld id="{9C639229-2D6A-41A2-BBA2-E70C6AD68794}" type="slidenum">
              <a:rPr lang="en-US" altLang="en-US"/>
              <a:pPr/>
              <a:t>‹#›</a:t>
            </a:fld>
            <a:endParaRPr lang="en-US" altLang="en-US" dirty="0"/>
          </a:p>
        </p:txBody>
      </p:sp>
    </p:spTree>
    <p:extLst>
      <p:ext uri="{BB962C8B-B14F-4D97-AF65-F5344CB8AC3E}">
        <p14:creationId xmlns:p14="http://schemas.microsoft.com/office/powerpoint/2010/main" val="3341556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7200">
              <a:defRPr/>
            </a:lvl1pPr>
          </a:lstStyle>
          <a:p>
            <a:fld id="{B3BA00FF-FECE-4821-8E5B-878FEA99EF83}" type="datetime1">
              <a:rPr lang="en-US" altLang="en-US" smtClean="0"/>
              <a:pPr/>
              <a:t>10/11/2016</a:t>
            </a:fld>
            <a:endParaRPr lang="en-US" altLang="en-US" dirty="0"/>
          </a:p>
        </p:txBody>
      </p:sp>
      <p:sp>
        <p:nvSpPr>
          <p:cNvPr id="8" name="Footer Placeholder 7"/>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9" name="Slide Number Placeholder 8"/>
          <p:cNvSpPr>
            <a:spLocks noGrp="1"/>
          </p:cNvSpPr>
          <p:nvPr>
            <p:ph type="sldNum" sz="quarter" idx="12"/>
          </p:nvPr>
        </p:nvSpPr>
        <p:spPr/>
        <p:txBody>
          <a:bodyPr/>
          <a:lstStyle>
            <a:lvl1pPr defTabSz="457200">
              <a:defRPr/>
            </a:lvl1pPr>
          </a:lstStyle>
          <a:p>
            <a:fld id="{B15E37FC-CE41-4E14-82E5-0282907449A6}" type="slidenum">
              <a:rPr lang="en-US" altLang="en-US"/>
              <a:pPr/>
              <a:t>‹#›</a:t>
            </a:fld>
            <a:endParaRPr lang="en-US" altLang="en-US" dirty="0"/>
          </a:p>
        </p:txBody>
      </p:sp>
    </p:spTree>
    <p:extLst>
      <p:ext uri="{BB962C8B-B14F-4D97-AF65-F5344CB8AC3E}">
        <p14:creationId xmlns:p14="http://schemas.microsoft.com/office/powerpoint/2010/main" val="3871108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00FB86-F4BB-4253-862C-7A5C35F938C0}" type="datetime1">
              <a:rPr lang="en-US" smtClean="0">
                <a:solidFill>
                  <a:prstClr val="black">
                    <a:tint val="75000"/>
                  </a:prstClr>
                </a:solidFill>
              </a:rPr>
              <a:t>10/11/2016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7429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381000"/>
            <a:ext cx="9144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2" name="Title 1"/>
          <p:cNvSpPr>
            <a:spLocks noGrp="1"/>
          </p:cNvSpPr>
          <p:nvPr>
            <p:ph type="title"/>
          </p:nvPr>
        </p:nvSpPr>
        <p:spPr>
          <a:xfrm>
            <a:off x="27264" y="396093"/>
            <a:ext cx="8229600" cy="808039"/>
          </a:xfrm>
        </p:spPr>
        <p:txBody>
          <a:bodyPr>
            <a:normAutofit/>
          </a:bodyPr>
          <a:lstStyle>
            <a:lvl1pPr algn="l">
              <a:defRPr sz="3600" b="1">
                <a:solidFill>
                  <a:schemeClr val="bg1"/>
                </a:solidFill>
              </a:defRPr>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defTabSz="457200">
              <a:defRPr/>
            </a:lvl1pPr>
          </a:lstStyle>
          <a:p>
            <a:fld id="{29A9A816-7BF6-4577-91B4-3B2D63CE08EE}" type="datetime1">
              <a:rPr lang="en-US" altLang="en-US" smtClean="0"/>
              <a:pPr/>
              <a:t>10/11/2016</a:t>
            </a:fld>
            <a:endParaRPr lang="en-US" altLang="en-US" dirty="0"/>
          </a:p>
        </p:txBody>
      </p:sp>
      <p:sp>
        <p:nvSpPr>
          <p:cNvPr id="5" name="Footer Placeholder 3"/>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6" name="Slide Number Placeholder 4"/>
          <p:cNvSpPr>
            <a:spLocks noGrp="1"/>
          </p:cNvSpPr>
          <p:nvPr>
            <p:ph type="sldNum" sz="quarter" idx="12"/>
          </p:nvPr>
        </p:nvSpPr>
        <p:spPr/>
        <p:txBody>
          <a:bodyPr/>
          <a:lstStyle>
            <a:lvl1pPr defTabSz="457200">
              <a:defRPr/>
            </a:lvl1pPr>
          </a:lstStyle>
          <a:p>
            <a:fld id="{CF85B0EA-F899-4168-B254-BB823BE8CE8F}" type="slidenum">
              <a:rPr lang="en-US" altLang="en-US"/>
              <a:pPr/>
              <a:t>‹#›</a:t>
            </a:fld>
            <a:endParaRPr lang="en-US" altLang="en-US" dirty="0"/>
          </a:p>
        </p:txBody>
      </p:sp>
    </p:spTree>
    <p:extLst>
      <p:ext uri="{BB962C8B-B14F-4D97-AF65-F5344CB8AC3E}">
        <p14:creationId xmlns:p14="http://schemas.microsoft.com/office/powerpoint/2010/main" val="1204008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vl1pPr>
          </a:lstStyle>
          <a:p>
            <a:fld id="{6E4A250F-FE70-448E-965D-28F7251CC1A3}" type="datetime1">
              <a:rPr lang="en-US" altLang="en-US" smtClean="0"/>
              <a:pPr/>
              <a:t>10/11/2016</a:t>
            </a:fld>
            <a:endParaRPr lang="en-US" altLang="en-US" dirty="0"/>
          </a:p>
        </p:txBody>
      </p:sp>
      <p:sp>
        <p:nvSpPr>
          <p:cNvPr id="3" name="Footer Placeholder 2"/>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4" name="Slide Number Placeholder 3"/>
          <p:cNvSpPr>
            <a:spLocks noGrp="1"/>
          </p:cNvSpPr>
          <p:nvPr>
            <p:ph type="sldNum" sz="quarter" idx="12"/>
          </p:nvPr>
        </p:nvSpPr>
        <p:spPr/>
        <p:txBody>
          <a:bodyPr/>
          <a:lstStyle>
            <a:lvl1pPr defTabSz="457200">
              <a:defRPr/>
            </a:lvl1pPr>
          </a:lstStyle>
          <a:p>
            <a:fld id="{35D4D8E2-A99B-4286-8519-4B221AFC823A}" type="slidenum">
              <a:rPr lang="en-US" altLang="en-US"/>
              <a:pPr/>
              <a:t>‹#›</a:t>
            </a:fld>
            <a:endParaRPr lang="en-US" altLang="en-US" dirty="0"/>
          </a:p>
        </p:txBody>
      </p:sp>
    </p:spTree>
    <p:extLst>
      <p:ext uri="{BB962C8B-B14F-4D97-AF65-F5344CB8AC3E}">
        <p14:creationId xmlns:p14="http://schemas.microsoft.com/office/powerpoint/2010/main" val="2858808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153400" cy="838200"/>
          </a:xfrm>
        </p:spPr>
        <p:txBody>
          <a:bodyPr anchor="b">
            <a:normAutofit/>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71601"/>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defTabSz="457200">
              <a:defRPr/>
            </a:lvl1pPr>
          </a:lstStyle>
          <a:p>
            <a:fld id="{67EC204A-8D26-48FF-97AA-444D271F0836}" type="datetime1">
              <a:rPr lang="en-US" altLang="en-US" smtClean="0"/>
              <a:pPr/>
              <a:t>10/11/2016</a:t>
            </a:fld>
            <a:endParaRPr lang="en-US" altLang="en-US" dirty="0"/>
          </a:p>
        </p:txBody>
      </p:sp>
      <p:sp>
        <p:nvSpPr>
          <p:cNvPr id="6" name="Footer Placeholder 5"/>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7" name="Slide Number Placeholder 6"/>
          <p:cNvSpPr>
            <a:spLocks noGrp="1"/>
          </p:cNvSpPr>
          <p:nvPr>
            <p:ph type="sldNum" sz="quarter" idx="12"/>
          </p:nvPr>
        </p:nvSpPr>
        <p:spPr/>
        <p:txBody>
          <a:bodyPr/>
          <a:lstStyle>
            <a:lvl1pPr defTabSz="457200">
              <a:defRPr/>
            </a:lvl1pPr>
          </a:lstStyle>
          <a:p>
            <a:fld id="{BA7CE5AF-98BE-4687-A4E7-33DF71FF7BCC}" type="slidenum">
              <a:rPr lang="en-US" altLang="en-US"/>
              <a:pPr/>
              <a:t>‹#›</a:t>
            </a:fld>
            <a:endParaRPr lang="en-US" altLang="en-US" dirty="0"/>
          </a:p>
        </p:txBody>
      </p:sp>
    </p:spTree>
    <p:extLst>
      <p:ext uri="{BB962C8B-B14F-4D97-AF65-F5344CB8AC3E}">
        <p14:creationId xmlns:p14="http://schemas.microsoft.com/office/powerpoint/2010/main" val="1541715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19211"/>
            <a:ext cx="5486400" cy="3508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a:defRPr/>
            </a:lvl1pPr>
          </a:lstStyle>
          <a:p>
            <a:fld id="{C227C3F2-7D6C-4DB9-A2AB-7214E5B737F9}" type="datetime1">
              <a:rPr lang="en-US" altLang="en-US" smtClean="0"/>
              <a:pPr/>
              <a:t>10/11/2016</a:t>
            </a:fld>
            <a:endParaRPr lang="en-US" altLang="en-US" dirty="0"/>
          </a:p>
        </p:txBody>
      </p:sp>
      <p:sp>
        <p:nvSpPr>
          <p:cNvPr id="6" name="Footer Placeholder 5"/>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7" name="Slide Number Placeholder 6"/>
          <p:cNvSpPr>
            <a:spLocks noGrp="1"/>
          </p:cNvSpPr>
          <p:nvPr>
            <p:ph type="sldNum" sz="quarter" idx="12"/>
          </p:nvPr>
        </p:nvSpPr>
        <p:spPr/>
        <p:txBody>
          <a:bodyPr/>
          <a:lstStyle>
            <a:lvl1pPr defTabSz="457200">
              <a:defRPr/>
            </a:lvl1pPr>
          </a:lstStyle>
          <a:p>
            <a:fld id="{969BEFB7-2113-49F5-B6C7-8F62B3AFACBC}" type="slidenum">
              <a:rPr lang="en-US" altLang="en-US"/>
              <a:pPr/>
              <a:t>‹#›</a:t>
            </a:fld>
            <a:endParaRPr lang="en-US" altLang="en-US" dirty="0"/>
          </a:p>
        </p:txBody>
      </p:sp>
    </p:spTree>
    <p:extLst>
      <p:ext uri="{BB962C8B-B14F-4D97-AF65-F5344CB8AC3E}">
        <p14:creationId xmlns:p14="http://schemas.microsoft.com/office/powerpoint/2010/main" val="68769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lvl1pPr>
          </a:lstStyle>
          <a:p>
            <a:fld id="{7A86D172-A378-44C2-93F7-4B6ABBA9D7D3}" type="datetime1">
              <a:rPr lang="en-US" altLang="en-US" smtClean="0"/>
              <a:pPr/>
              <a:t>10/11/2016</a:t>
            </a:fld>
            <a:endParaRPr lang="en-US" altLang="en-US" dirty="0"/>
          </a:p>
        </p:txBody>
      </p:sp>
      <p:sp>
        <p:nvSpPr>
          <p:cNvPr id="5" name="Footer Placeholder 4"/>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6" name="Slide Number Placeholder 5"/>
          <p:cNvSpPr>
            <a:spLocks noGrp="1"/>
          </p:cNvSpPr>
          <p:nvPr>
            <p:ph type="sldNum" sz="quarter" idx="12"/>
          </p:nvPr>
        </p:nvSpPr>
        <p:spPr/>
        <p:txBody>
          <a:bodyPr/>
          <a:lstStyle>
            <a:lvl1pPr defTabSz="457200">
              <a:defRPr/>
            </a:lvl1pPr>
          </a:lstStyle>
          <a:p>
            <a:fld id="{E87CB7C0-B8D6-4FC7-AAAE-A2AA10E584A2}" type="slidenum">
              <a:rPr lang="en-US" altLang="en-US"/>
              <a:pPr/>
              <a:t>‹#›</a:t>
            </a:fld>
            <a:endParaRPr lang="en-US" altLang="en-US" dirty="0"/>
          </a:p>
        </p:txBody>
      </p:sp>
    </p:spTree>
    <p:extLst>
      <p:ext uri="{BB962C8B-B14F-4D97-AF65-F5344CB8AC3E}">
        <p14:creationId xmlns:p14="http://schemas.microsoft.com/office/powerpoint/2010/main" val="12104226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lvl1pPr>
          </a:lstStyle>
          <a:p>
            <a:fld id="{2C2C1989-C783-4BDC-A73B-91FF898425E4}" type="datetime1">
              <a:rPr lang="en-US" altLang="en-US" smtClean="0"/>
              <a:pPr/>
              <a:t>10/11/2016</a:t>
            </a:fld>
            <a:endParaRPr lang="en-US" altLang="en-US" dirty="0"/>
          </a:p>
        </p:txBody>
      </p:sp>
      <p:sp>
        <p:nvSpPr>
          <p:cNvPr id="5" name="Footer Placeholder 4"/>
          <p:cNvSpPr>
            <a:spLocks noGrp="1"/>
          </p:cNvSpPr>
          <p:nvPr>
            <p:ph type="ftr" sz="quarter" idx="11"/>
          </p:nvPr>
        </p:nvSpPr>
        <p:spPr/>
        <p:txBody>
          <a:bodyPr/>
          <a:lstStyle>
            <a:lvl1pPr defTabSz="457200">
              <a:defRPr/>
            </a:lvl1pPr>
          </a:lstStyle>
          <a:p>
            <a:pPr>
              <a:defRPr/>
            </a:pPr>
            <a:r>
              <a:rPr lang="en-US" dirty="0" smtClean="0"/>
              <a:t>2</a:t>
            </a:r>
            <a:endParaRPr lang="en-US" dirty="0"/>
          </a:p>
        </p:txBody>
      </p:sp>
      <p:sp>
        <p:nvSpPr>
          <p:cNvPr id="6" name="Slide Number Placeholder 5"/>
          <p:cNvSpPr>
            <a:spLocks noGrp="1"/>
          </p:cNvSpPr>
          <p:nvPr>
            <p:ph type="sldNum" sz="quarter" idx="12"/>
          </p:nvPr>
        </p:nvSpPr>
        <p:spPr/>
        <p:txBody>
          <a:bodyPr/>
          <a:lstStyle>
            <a:lvl1pPr defTabSz="457200">
              <a:defRPr/>
            </a:lvl1pPr>
          </a:lstStyle>
          <a:p>
            <a:fld id="{D3F5FF0B-BA86-4DEA-BE51-EBFEAECEF0BC}" type="slidenum">
              <a:rPr lang="en-US" altLang="en-US"/>
              <a:pPr/>
              <a:t>‹#›</a:t>
            </a:fld>
            <a:endParaRPr lang="en-US" altLang="en-US" dirty="0"/>
          </a:p>
        </p:txBody>
      </p:sp>
    </p:spTree>
    <p:extLst>
      <p:ext uri="{BB962C8B-B14F-4D97-AF65-F5344CB8AC3E}">
        <p14:creationId xmlns:p14="http://schemas.microsoft.com/office/powerpoint/2010/main" val="195719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F0A8FF-DBF6-4B21-B9D2-AE7353FDE333}"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9853851"/>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8"/>
            <a:ext cx="9144000" cy="925033"/>
          </a:xfrm>
          <a:solidFill>
            <a:srgbClr val="2A5681"/>
          </a:solidFill>
          <a:ln>
            <a:solidFill>
              <a:schemeClr val="accent1"/>
            </a:solidFill>
          </a:ln>
        </p:spPr>
        <p:txBody>
          <a:bodyPr>
            <a:normAutofit/>
          </a:bodyPr>
          <a:lstStyle>
            <a:lvl1pPr>
              <a:defRPr sz="36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751C015-350D-4028-BFEF-CFBB9E1E4AA4}"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9350240"/>
      </p:ext>
    </p:extLst>
  </p:cSld>
  <p:clrMapOvr>
    <a:masterClrMapping/>
  </p:clrMapOvr>
  <p:transition spd="slow">
    <p:wip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DDB9AD-AD4D-42D2-8B20-1E349A211724}"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2703506"/>
      </p:ext>
    </p:extLst>
  </p:cSld>
  <p:clrMapOvr>
    <a:masterClrMapping/>
  </p:clrMapOvr>
  <p:transition spd="slow">
    <p:wip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7"/>
            <a:ext cx="9144000" cy="1417639"/>
          </a:xfrm>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F701D4E4-9BA6-457C-A75A-67AA0B4EEAAF}"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0577567"/>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487C6F-2BFA-44F0-8AA0-5E23E47F8DB3}" type="datetime1">
              <a:rPr lang="en-US" smtClean="0">
                <a:solidFill>
                  <a:prstClr val="black">
                    <a:tint val="75000"/>
                  </a:prstClr>
                </a:solidFill>
              </a:rPr>
              <a:t>10/11/2016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9025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87"/>
            <a:ext cx="9144000" cy="1417639"/>
          </a:xfrm>
          <a:ln>
            <a:solidFill>
              <a:schemeClr val="accent1"/>
            </a:solidFill>
          </a:ln>
        </p:spPr>
        <p:txBody>
          <a:bodyPr/>
          <a:lstStyle>
            <a:lvl1pPr>
              <a:defRPr>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3CC241-A3A0-4060-AC98-A42F9FE791D4}" type="datetime1">
              <a:rPr lang="en-US" smtClean="0">
                <a:solidFill>
                  <a:prstClr val="black">
                    <a:tint val="75000"/>
                  </a:prstClr>
                </a:solidFill>
              </a:rPr>
              <a:pPr/>
              <a:t>10/11/2016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4046375"/>
      </p:ext>
    </p:extLst>
  </p:cSld>
  <p:clrMapOvr>
    <a:masterClrMapping/>
  </p:clrMapOvr>
  <p:transition spd="slow">
    <p:wip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336DA-CF10-4EA4-BC67-58F307039AA9}" type="datetime1">
              <a:rPr lang="en-US" smtClean="0">
                <a:solidFill>
                  <a:prstClr val="black">
                    <a:tint val="75000"/>
                  </a:prstClr>
                </a:solidFill>
              </a:rPr>
              <a:pPr/>
              <a:t>10/11/2016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1489058"/>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30265-2CC6-4993-9A8C-3219EC03E61B}" type="datetime1">
              <a:rPr lang="en-US" smtClean="0">
                <a:solidFill>
                  <a:prstClr val="black">
                    <a:tint val="75000"/>
                  </a:prstClr>
                </a:solidFill>
              </a:rPr>
              <a:pPr/>
              <a:t>10/11/2016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8781227"/>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D51D53-5601-4486-88CC-949CEFBC2AE7}"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082818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42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E1397-236E-4B36-BE98-CAB6F3D6A5F6}"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6357723"/>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0BCD2-3BAF-4AC7-B8DA-CD709AC19F91}"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0415269"/>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F9F71-6FE7-499A-88F7-218CD0FCCBBD}"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2712363"/>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7" name="Rectangle 6"/>
          <p:cNvSpPr/>
          <p:nvPr userDrawn="1"/>
        </p:nvSpPr>
        <p:spPr>
          <a:xfrm>
            <a:off x="-10495" y="0"/>
            <a:ext cx="9144000" cy="6858000"/>
          </a:xfrm>
          <a:prstGeom prst="rect">
            <a:avLst/>
          </a:prstGeom>
          <a:gradFill flip="none" rotWithShape="1">
            <a:gsLst>
              <a:gs pos="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1182157" y="1731884"/>
            <a:ext cx="6269499" cy="1742381"/>
          </a:xfrm>
        </p:spPr>
        <p:txBody>
          <a:bodyPr>
            <a:normAutofit/>
          </a:bodyPr>
          <a:lstStyle>
            <a:lvl1pPr algn="l">
              <a:defRPr sz="4400" b="0">
                <a:solidFill>
                  <a:srgbClr val="517E93"/>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203147" y="3694688"/>
            <a:ext cx="6248509" cy="1270048"/>
          </a:xfrm>
        </p:spPr>
        <p:txBody>
          <a:bodyPr>
            <a:normAutofit/>
          </a:bodyPr>
          <a:lstStyle>
            <a:lvl1pPr marL="0" indent="0" algn="l">
              <a:lnSpc>
                <a:spcPts val="3000"/>
              </a:lnSpc>
              <a:spcBef>
                <a:spcPts val="0"/>
              </a:spcBef>
              <a:buNone/>
              <a:defRPr sz="26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fld id="{9C9C542F-6633-DE4E-BD0D-706F73EBE14C}"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pic>
        <p:nvPicPr>
          <p:cNvPr id="11"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100" y="-33337"/>
            <a:ext cx="10450513" cy="20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3025049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91522"/>
            <a:ext cx="7257976" cy="773567"/>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C9C542F-6633-DE4E-BD0D-706F73EBE14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98614863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chemeClr val="bg1"/>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3571" y="3429000"/>
            <a:ext cx="8041142" cy="863600"/>
          </a:xfrm>
        </p:spPr>
        <p:txBody>
          <a:bodyPr anchor="t"/>
          <a:lstStyle>
            <a:lvl1pPr algn="l">
              <a:defRPr sz="4000" b="1" cap="none">
                <a:solidFill>
                  <a:srgbClr val="2872A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3571" y="4292601"/>
            <a:ext cx="8041142" cy="506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3124200" y="6320068"/>
            <a:ext cx="2895600" cy="365125"/>
          </a:xfrm>
          <a:prstGeom prst="rect">
            <a:avLst/>
          </a:prstGeom>
        </p:spPr>
        <p:txBody>
          <a:bodyPr/>
          <a:lstStyle/>
          <a:p>
            <a:r>
              <a:rPr lang="en-US" dirty="0" smtClean="0">
                <a:solidFill>
                  <a:prstClr val="black"/>
                </a:solidFill>
              </a:rPr>
              <a:t>Version 1.5</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9C9C542F-6633-DE4E-BD0D-706F73EBE14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6202180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F98BD-B5BA-4495-8D3A-DCD38BE99B2C}" type="datetime1">
              <a:rPr lang="en-US" smtClean="0">
                <a:solidFill>
                  <a:prstClr val="black">
                    <a:tint val="75000"/>
                  </a:prstClr>
                </a:solidFill>
              </a:rPr>
              <a:t>10/11/2016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7656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E7528B4C-D21A-4763-901A-3604FD82CD96}" type="datetime1">
              <a:rPr lang="en-US" smtClean="0">
                <a:solidFill>
                  <a:prstClr val="black"/>
                </a:solidFill>
              </a:rPr>
              <a:pPr/>
              <a:t>10/11/2016</a:t>
            </a:fld>
            <a:endParaRPr lang="en-US" dirty="0">
              <a:solidFill>
                <a:prstClr val="black"/>
              </a:solidFill>
            </a:endParaRPr>
          </a:p>
        </p:txBody>
      </p:sp>
      <p:sp>
        <p:nvSpPr>
          <p:cNvPr id="6" name="Footer Placeholder 5"/>
          <p:cNvSpPr>
            <a:spLocks noGrp="1"/>
          </p:cNvSpPr>
          <p:nvPr>
            <p:ph type="ftr" sz="quarter" idx="11"/>
          </p:nvPr>
        </p:nvSpPr>
        <p:spPr>
          <a:xfrm>
            <a:off x="3124200" y="6320068"/>
            <a:ext cx="2895600" cy="365125"/>
          </a:xfrm>
          <a:prstGeom prst="rect">
            <a:avLst/>
          </a:prstGeom>
        </p:spPr>
        <p:txBody>
          <a:bodyPr/>
          <a:lstStyle/>
          <a:p>
            <a:r>
              <a:rPr lang="en-US" dirty="0" smtClean="0">
                <a:solidFill>
                  <a:prstClr val="black"/>
                </a:solidFill>
              </a:rPr>
              <a:t>Version 1.5</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9C9C542F-6633-DE4E-BD0D-706F73EBE14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43698068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5786AEC1-BCFA-4CBB-A4A9-9670E84F04DD}" type="datetime1">
              <a:rPr lang="en-US" smtClean="0">
                <a:solidFill>
                  <a:prstClr val="black"/>
                </a:solidFill>
              </a:rPr>
              <a:pPr/>
              <a:t>10/11/2016</a:t>
            </a:fld>
            <a:endParaRPr lang="en-US" dirty="0">
              <a:solidFill>
                <a:prstClr val="black"/>
              </a:solidFill>
            </a:endParaRPr>
          </a:p>
        </p:txBody>
      </p:sp>
      <p:sp>
        <p:nvSpPr>
          <p:cNvPr id="8" name="Footer Placeholder 7"/>
          <p:cNvSpPr>
            <a:spLocks noGrp="1"/>
          </p:cNvSpPr>
          <p:nvPr>
            <p:ph type="ftr" sz="quarter" idx="11"/>
          </p:nvPr>
        </p:nvSpPr>
        <p:spPr>
          <a:xfrm>
            <a:off x="3124200" y="6320068"/>
            <a:ext cx="2895600" cy="365125"/>
          </a:xfrm>
          <a:prstGeom prst="rect">
            <a:avLst/>
          </a:prstGeom>
        </p:spPr>
        <p:txBody>
          <a:bodyPr/>
          <a:lstStyle/>
          <a:p>
            <a:r>
              <a:rPr lang="en-US" dirty="0" smtClean="0">
                <a:solidFill>
                  <a:prstClr val="black"/>
                </a:solidFill>
              </a:rPr>
              <a:t>Version 1.5</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9C9C542F-6633-DE4E-BD0D-706F73EBE14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24622633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78038"/>
            <a:ext cx="7257976" cy="773567"/>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B434D734-F1E1-45BD-AAA7-AEE6E391227B}" type="datetime1">
              <a:rPr lang="en-US" smtClean="0">
                <a:solidFill>
                  <a:prstClr val="black"/>
                </a:solidFill>
              </a:rPr>
              <a:pPr/>
              <a:t>10/11/2016</a:t>
            </a:fld>
            <a:endParaRPr lang="en-US" dirty="0">
              <a:solidFill>
                <a:prstClr val="black"/>
              </a:solidFill>
            </a:endParaRPr>
          </a:p>
        </p:txBody>
      </p:sp>
      <p:sp>
        <p:nvSpPr>
          <p:cNvPr id="4" name="Footer Placeholder 3"/>
          <p:cNvSpPr>
            <a:spLocks noGrp="1"/>
          </p:cNvSpPr>
          <p:nvPr>
            <p:ph type="ftr" sz="quarter" idx="11"/>
          </p:nvPr>
        </p:nvSpPr>
        <p:spPr>
          <a:xfrm>
            <a:off x="3124200" y="6320068"/>
            <a:ext cx="2895600" cy="365125"/>
          </a:xfrm>
          <a:prstGeom prst="rect">
            <a:avLst/>
          </a:prstGeom>
        </p:spPr>
        <p:txBody>
          <a:bodyPr/>
          <a:lstStyle/>
          <a:p>
            <a:r>
              <a:rPr lang="en-US" dirty="0" smtClean="0">
                <a:solidFill>
                  <a:prstClr val="black"/>
                </a:solidFill>
              </a:rPr>
              <a:t>Version 1.5</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9C9C542F-6633-DE4E-BD0D-706F73EBE14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55730106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668EAC81-4496-4916-8233-6289741548EE}" type="datetime1">
              <a:rPr lang="en-US" smtClean="0">
                <a:solidFill>
                  <a:prstClr val="black"/>
                </a:solidFill>
              </a:rPr>
              <a:pPr/>
              <a:t>10/11/2016</a:t>
            </a:fld>
            <a:endParaRPr lang="en-US" dirty="0">
              <a:solidFill>
                <a:prstClr val="black"/>
              </a:solidFill>
            </a:endParaRPr>
          </a:p>
        </p:txBody>
      </p:sp>
      <p:sp>
        <p:nvSpPr>
          <p:cNvPr id="3" name="Footer Placeholder 2"/>
          <p:cNvSpPr>
            <a:spLocks noGrp="1"/>
          </p:cNvSpPr>
          <p:nvPr>
            <p:ph type="ftr" sz="quarter" idx="11"/>
          </p:nvPr>
        </p:nvSpPr>
        <p:spPr>
          <a:xfrm>
            <a:off x="3124200" y="6320068"/>
            <a:ext cx="2895600" cy="365125"/>
          </a:xfrm>
          <a:prstGeom prst="rect">
            <a:avLst/>
          </a:prstGeom>
        </p:spPr>
        <p:txBody>
          <a:bodyPr/>
          <a:lstStyle/>
          <a:p>
            <a:r>
              <a:rPr lang="en-US" dirty="0" smtClean="0">
                <a:solidFill>
                  <a:prstClr val="black"/>
                </a:solidFill>
              </a:rPr>
              <a:t>Version 1.5</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9C9C542F-6633-DE4E-BD0D-706F73EBE14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5" name="Title 1"/>
          <p:cNvSpPr>
            <a:spLocks noGrp="1"/>
          </p:cNvSpPr>
          <p:nvPr>
            <p:ph type="title"/>
          </p:nvPr>
        </p:nvSpPr>
        <p:spPr>
          <a:xfrm>
            <a:off x="457200" y="378038"/>
            <a:ext cx="7257976" cy="773567"/>
          </a:xfrm>
        </p:spPr>
        <p:txBody>
          <a:bodyPr/>
          <a:lstStyle/>
          <a:p>
            <a:r>
              <a:rPr lang="en-US" smtClean="0"/>
              <a:t>Click to edit Master title style</a:t>
            </a:r>
            <a:endParaRPr lang="en-US"/>
          </a:p>
        </p:txBody>
      </p:sp>
    </p:spTree>
    <p:extLst>
      <p:ext uri="{BB962C8B-B14F-4D97-AF65-F5344CB8AC3E}">
        <p14:creationId xmlns:p14="http://schemas.microsoft.com/office/powerpoint/2010/main" val="259142767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99A4BA7A-D758-4D4D-9ACD-5E2907DCEDAB}" type="datetime1">
              <a:rPr lang="en-US" smtClean="0">
                <a:solidFill>
                  <a:prstClr val="black"/>
                </a:solidFill>
              </a:rPr>
              <a:pPr/>
              <a:t>10/11/2016</a:t>
            </a:fld>
            <a:endParaRPr lang="en-US" dirty="0">
              <a:solidFill>
                <a:prstClr val="black"/>
              </a:solidFill>
            </a:endParaRPr>
          </a:p>
        </p:txBody>
      </p:sp>
      <p:sp>
        <p:nvSpPr>
          <p:cNvPr id="6" name="Footer Placeholder 5"/>
          <p:cNvSpPr>
            <a:spLocks noGrp="1"/>
          </p:cNvSpPr>
          <p:nvPr>
            <p:ph type="ftr" sz="quarter" idx="11"/>
          </p:nvPr>
        </p:nvSpPr>
        <p:spPr>
          <a:xfrm>
            <a:off x="3124200" y="6320068"/>
            <a:ext cx="2895600" cy="365125"/>
          </a:xfrm>
          <a:prstGeom prst="rect">
            <a:avLst/>
          </a:prstGeom>
        </p:spPr>
        <p:txBody>
          <a:bodyPr/>
          <a:lstStyle/>
          <a:p>
            <a:r>
              <a:rPr lang="en-US" dirty="0" smtClean="0">
                <a:solidFill>
                  <a:prstClr val="black"/>
                </a:solidFill>
              </a:rPr>
              <a:t>Version 1.5</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9C9C542F-6633-DE4E-BD0D-706F73EBE14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12623891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B99618-5F1F-4AFA-9248-6C52B2F7BD4E}"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8141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ED01A1-85D8-447E-BF29-F6B248204B49}"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58143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C4E10-F9CD-4DD6-AAC6-D5DD506A6F98}"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34611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A48FA7-B515-4146-879F-2315F5E094C6}"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3405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B2B389-851A-4AB8-9302-E3D795D94AF6}" type="datetime1">
              <a:rPr lang="en-US" smtClean="0">
                <a:solidFill>
                  <a:prstClr val="black">
                    <a:tint val="75000"/>
                  </a:prstClr>
                </a:solidFill>
              </a:rPr>
              <a:pPr/>
              <a:t>10/11/2016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59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55EECE-6195-4590-8184-9A586C06AA87}" type="datetime1">
              <a:rPr lang="en-US" smtClean="0">
                <a:solidFill>
                  <a:prstClr val="black">
                    <a:tint val="75000"/>
                  </a:prstClr>
                </a:solidFill>
              </a:r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7944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509A28-7C94-4397-A2DB-D595AE4A925C}" type="datetime1">
              <a:rPr lang="en-US" smtClean="0">
                <a:solidFill>
                  <a:prstClr val="black">
                    <a:tint val="75000"/>
                  </a:prstClr>
                </a:solidFill>
              </a:rPr>
              <a:pPr/>
              <a:t>10/11/2016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3864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8011F-F2EA-48CB-A9AE-B51B4311DAFF}" type="datetime1">
              <a:rPr lang="en-US" smtClean="0">
                <a:solidFill>
                  <a:prstClr val="black">
                    <a:tint val="75000"/>
                  </a:prstClr>
                </a:solidFill>
              </a:rPr>
              <a:pPr/>
              <a:t>10/11/2016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8239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E82F8-F404-4971-80B7-262957664072}"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45430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12F50-6EC4-4573-A037-2E20FAE5FE35}" type="datetime1">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52854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D259AC-8A06-4AA3-B1E4-F3A04EDD065D}"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2487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410010-ECB5-4DB8-A6EB-2055A455514D}" type="datetime1">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9327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891250-0747-4E0A-AF0B-022DBFDAE534}" type="datetime1">
              <a:rPr lang="en-US" smtClean="0">
                <a:solidFill>
                  <a:prstClr val="black">
                    <a:tint val="75000"/>
                  </a:prstClr>
                </a:solidFill>
              </a:rPr>
              <a:pPr/>
              <a:t>10/11/2016</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92337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FCBF8-F60D-46C3-B03C-3A2FA35B0B5C}" type="datetime1">
              <a:rPr lang="en-US" smtClean="0">
                <a:solidFill>
                  <a:prstClr val="black">
                    <a:tint val="75000"/>
                  </a:prstClr>
                </a:solidFill>
              </a:rPr>
              <a:pPr/>
              <a:t>10/11/2016</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71702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B5CF32-DA23-4B4D-B5E2-75123E06EF9E}" type="datetime1">
              <a:rPr lang="en-US" smtClean="0">
                <a:solidFill>
                  <a:prstClr val="black">
                    <a:tint val="75000"/>
                  </a:prstClr>
                </a:solidFill>
              </a:rPr>
              <a:pPr/>
              <a:t>10/11/2016</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94855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D7EA1E-5367-4133-837D-13A94A3E48FF}" type="datetime1">
              <a:rPr lang="en-US" smtClean="0">
                <a:solidFill>
                  <a:prstClr val="black">
                    <a:tint val="75000"/>
                  </a:prstClr>
                </a:solidFill>
              </a:rPr>
              <a:pPr/>
              <a:t>10/11/2016</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1643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A8BF67-8725-4CCF-A826-449A96056636}" type="datetime1">
              <a:rPr lang="en-US" smtClean="0">
                <a:solidFill>
                  <a:prstClr val="black">
                    <a:tint val="75000"/>
                  </a:prstClr>
                </a:solidFill>
              </a:r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F84E1F-8823-4BD1-89E5-0D4896F41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3990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BA1290-B903-4002-91D8-DA72D03C84F3}" type="datetime1">
              <a:rPr lang="en-US" smtClean="0">
                <a:solidFill>
                  <a:prstClr val="black">
                    <a:tint val="75000"/>
                  </a:prstClr>
                </a:solidFill>
              </a:rPr>
              <a:pPr/>
              <a:t>10/11/2016</a:t>
            </a:fld>
            <a:endParaRPr lang="en-US">
              <a:solidFill>
                <a:prstClr val="black">
                  <a:tint val="75000"/>
                </a:prstClr>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pPr defTabSz="914400"/>
            <a:r>
              <a:rPr lang="en-US" smtClean="0">
                <a:solidFill>
                  <a:prstClr val="black"/>
                </a:solidFill>
              </a:rPr>
              <a:t>Module 1 - Beta Version 1.1</a:t>
            </a:r>
            <a:endParaRPr lang="en-US">
              <a:solidFill>
                <a:prstClr val="black"/>
              </a:solidFill>
            </a:endParaRPr>
          </a:p>
        </p:txBody>
      </p:sp>
      <p:sp>
        <p:nvSpPr>
          <p:cNvPr id="9" name="Slide Number Placeholder 8"/>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66133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1E09107-36DC-4E6D-9965-349E10823C3E}" type="datetime1">
              <a:rPr lang="en-US" smtClean="0">
                <a:solidFill>
                  <a:prstClr val="black">
                    <a:tint val="75000"/>
                  </a:prstClr>
                </a:solidFill>
              </a:rPr>
              <a:pPr/>
              <a:t>10/11/2016</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defTabSz="914400"/>
            <a:r>
              <a:rPr lang="en-US" smtClean="0">
                <a:solidFill>
                  <a:prstClr val="black"/>
                </a:solidFill>
              </a:rPr>
              <a:t>Module 1 - Beta Version 1.1</a:t>
            </a:r>
            <a:endParaRPr lang="en-US">
              <a:solidFill>
                <a:prstClr val="black"/>
              </a:solidFill>
            </a:endParaRPr>
          </a:p>
        </p:txBody>
      </p:sp>
      <p:sp>
        <p:nvSpPr>
          <p:cNvPr id="5" name="Slide Number Placeholder 4"/>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27264" y="396093"/>
            <a:ext cx="8229600" cy="808039"/>
          </a:xfrm>
        </p:spPr>
        <p:txBody>
          <a:bodyPr>
            <a:normAutofit/>
          </a:bodyPr>
          <a:lstStyle>
            <a:lvl1pPr algn="l">
              <a:defRPr sz="3600" b="1">
                <a:solidFill>
                  <a:schemeClr val="bg1"/>
                </a:solidFill>
              </a:defRPr>
            </a:lvl1pPr>
          </a:lstStyle>
          <a:p>
            <a:r>
              <a:rPr lang="en-US" dirty="0" smtClean="0"/>
              <a:t>Click to edit Master title style</a:t>
            </a:r>
            <a:endParaRPr lang="en-US" dirty="0"/>
          </a:p>
        </p:txBody>
      </p:sp>
      <p:sp>
        <p:nvSpPr>
          <p:cNvPr id="6" name="Rectangle 5"/>
          <p:cNvSpPr/>
          <p:nvPr userDrawn="1"/>
        </p:nvSpPr>
        <p:spPr>
          <a:xfrm>
            <a:off x="0" y="381000"/>
            <a:ext cx="9144000" cy="838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412801478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15058F-9112-4DE2-8DBF-8CBE38E0D796}" type="datetime1">
              <a:rPr lang="en-US" smtClean="0">
                <a:solidFill>
                  <a:prstClr val="black">
                    <a:tint val="75000"/>
                  </a:prstClr>
                </a:solidFill>
              </a:rPr>
              <a:pPr/>
              <a:t>10/11/2016</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914400"/>
            <a:r>
              <a:rPr lang="en-US" smtClean="0">
                <a:solidFill>
                  <a:prstClr val="black"/>
                </a:solidFill>
              </a:rPr>
              <a:t>Module 1 - Beta Version 1.1</a:t>
            </a:r>
            <a:endParaRPr lang="en-US">
              <a:solidFill>
                <a:prstClr val="black"/>
              </a:solidFill>
            </a:endParaRPr>
          </a:p>
        </p:txBody>
      </p:sp>
      <p:sp>
        <p:nvSpPr>
          <p:cNvPr id="4" name="Slide Number Placeholder 3"/>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41236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153400" cy="838200"/>
          </a:xfrm>
        </p:spPr>
        <p:txBody>
          <a:bodyPr anchor="b">
            <a:normAutofit/>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71601"/>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6DC8EEC-FB45-44A0-A606-626CC416B600}" type="datetime1">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914400"/>
            <a:r>
              <a:rPr lang="en-US" smtClean="0">
                <a:solidFill>
                  <a:prstClr val="black"/>
                </a:solidFill>
              </a:rPr>
              <a:t>Module 1 - Beta Version 1.1</a:t>
            </a:r>
            <a:endParaRPr lang="en-US">
              <a:solidFill>
                <a:prstClr val="black"/>
              </a:solidFill>
            </a:endParaRPr>
          </a:p>
        </p:txBody>
      </p:sp>
      <p:sp>
        <p:nvSpPr>
          <p:cNvPr id="7" name="Slide Number Placeholder 6"/>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86319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19211"/>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D9A908-79A4-4001-82D7-0ECC03E89842}" type="datetime1">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914400"/>
            <a:r>
              <a:rPr lang="en-US" smtClean="0">
                <a:solidFill>
                  <a:prstClr val="black"/>
                </a:solidFill>
              </a:rPr>
              <a:t>Module 1 - Beta Version 1.1</a:t>
            </a:r>
            <a:endParaRPr lang="en-US">
              <a:solidFill>
                <a:prstClr val="black"/>
              </a:solidFill>
            </a:endParaRPr>
          </a:p>
        </p:txBody>
      </p:sp>
      <p:sp>
        <p:nvSpPr>
          <p:cNvPr id="7" name="Slide Number Placeholder 6"/>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683192"/>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A1C3F2-0E12-4F21-AD47-8197F3613772}" type="datetime1">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914400"/>
            <a:r>
              <a:rPr lang="en-US" smtClean="0">
                <a:solidFill>
                  <a:prstClr val="black"/>
                </a:solidFill>
              </a:rPr>
              <a:t>Module 1 - Beta Version 1.1</a:t>
            </a:r>
            <a:endParaRPr lang="en-US">
              <a:solidFill>
                <a:prstClr val="black"/>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0417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5CDC2F-8240-4DDC-8421-B90933EB9FBE}" type="datetime1">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914400"/>
            <a:r>
              <a:rPr lang="en-US" smtClean="0">
                <a:solidFill>
                  <a:prstClr val="black"/>
                </a:solidFill>
              </a:rPr>
              <a:t>Module 1 - Beta Version 1.1</a:t>
            </a:r>
            <a:endParaRPr lang="en-US">
              <a:solidFill>
                <a:prstClr val="black"/>
              </a:solidFill>
            </a:endParaRPr>
          </a:p>
        </p:txBody>
      </p:sp>
      <p:sp>
        <p:nvSpPr>
          <p:cNvPr id="6" name="Slide Number Placeholder 5"/>
          <p:cNvSpPr>
            <a:spLocks noGrp="1"/>
          </p:cNvSpPr>
          <p:nvPr>
            <p:ph type="sldNum" sz="quarter" idx="12"/>
          </p:nvPr>
        </p:nvSpPr>
        <p:spPr/>
        <p:txBody>
          <a:bodyPr/>
          <a:lstStyle/>
          <a:p>
            <a:fld id="{7F951FB2-FF4F-467D-949B-FBDF6036DA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58099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DFC4D0C3-3B8D-4BAE-8A28-5933A1FC5D50}" type="datetime1">
              <a:rPr lang="en-US"/>
              <a:pPr>
                <a:defRPr/>
              </a:pPr>
              <a:t>10/14/2016</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64D5E86-C7C2-4B13-B7A4-C35DC3A250BA}" type="slidenum">
              <a:rPr lang="en-US"/>
              <a:pPr>
                <a:defRPr/>
              </a:pPr>
              <a:t>‹#›</a:t>
            </a:fld>
            <a:endParaRPr lang="en-US" dirty="0"/>
          </a:p>
        </p:txBody>
      </p:sp>
    </p:spTree>
    <p:extLst>
      <p:ext uri="{BB962C8B-B14F-4D97-AF65-F5344CB8AC3E}">
        <p14:creationId xmlns:p14="http://schemas.microsoft.com/office/powerpoint/2010/main" val="745971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A62CE7A-58AC-4B32-A50B-2D818FE552B7}" type="datetime1">
              <a:rPr lang="en-US"/>
              <a:pPr>
                <a:defRPr/>
              </a:pPr>
              <a:t>10/14/2016</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9A1A886-9A3D-4674-AF55-784BE1F53777}" type="slidenum">
              <a:rPr lang="en-US"/>
              <a:pPr>
                <a:defRPr/>
              </a:pPr>
              <a:t>‹#›</a:t>
            </a:fld>
            <a:endParaRPr lang="en-US" dirty="0"/>
          </a:p>
        </p:txBody>
      </p:sp>
    </p:spTree>
    <p:extLst>
      <p:ext uri="{BB962C8B-B14F-4D97-AF65-F5344CB8AC3E}">
        <p14:creationId xmlns:p14="http://schemas.microsoft.com/office/powerpoint/2010/main" val="22304033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CB43019-B4BC-4879-A276-EFE31B2B06ED}" type="datetime1">
              <a:rPr lang="en-US"/>
              <a:pPr>
                <a:defRPr/>
              </a:pPr>
              <a:t>10/14/2016</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dirty="0"/>
              <a:t>Module 3 - Beta Version 1.0</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DD85BD4B-FEC7-455C-B141-300672C25A6A}" type="slidenum">
              <a:rPr lang="en-US"/>
              <a:pPr>
                <a:defRPr/>
              </a:pPr>
              <a:t>‹#›</a:t>
            </a:fld>
            <a:endParaRPr lang="en-US" dirty="0"/>
          </a:p>
        </p:txBody>
      </p:sp>
    </p:spTree>
    <p:extLst>
      <p:ext uri="{BB962C8B-B14F-4D97-AF65-F5344CB8AC3E}">
        <p14:creationId xmlns:p14="http://schemas.microsoft.com/office/powerpoint/2010/main" val="23096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2.jpe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6.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5.jpeg"/><Relationship Id="rId5" Type="http://schemas.openxmlformats.org/officeDocument/2006/relationships/slideLayout" Target="../slideLayouts/slideLayout71.xml"/><Relationship Id="rId15" Type="http://schemas.openxmlformats.org/officeDocument/2006/relationships/image" Target="../media/image8.png"/><Relationship Id="rId10" Type="http://schemas.openxmlformats.org/officeDocument/2006/relationships/image" Target="../media/image4.jpeg"/><Relationship Id="rId4" Type="http://schemas.openxmlformats.org/officeDocument/2006/relationships/slideLayout" Target="../slideLayouts/slideLayout70.xml"/><Relationship Id="rId9" Type="http://schemas.openxmlformats.org/officeDocument/2006/relationships/theme" Target="../theme/theme7.xml"/><Relationship Id="rId14" Type="http://schemas.microsoft.com/office/2007/relationships/hdphoto" Target="../media/hdphoto1.wdp"/></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0.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E1B0F3C-7E1B-4F90-832D-65208D865957}"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FF84E1F-8823-4BD1-89E5-0D4896F414BD}"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022" y="6481387"/>
            <a:ext cx="1511000" cy="363658"/>
          </a:xfrm>
          <a:prstGeom prst="rect">
            <a:avLst/>
          </a:prstGeom>
        </p:spPr>
      </p:pic>
    </p:spTree>
    <p:extLst>
      <p:ext uri="{BB962C8B-B14F-4D97-AF65-F5344CB8AC3E}">
        <p14:creationId xmlns:p14="http://schemas.microsoft.com/office/powerpoint/2010/main" val="336320407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381000"/>
            <a:ext cx="9144000" cy="838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133123" name="Title Placeholder 1"/>
          <p:cNvSpPr>
            <a:spLocks noGrp="1"/>
          </p:cNvSpPr>
          <p:nvPr userDrawn="1">
            <p:ph type="title"/>
          </p:nvPr>
        </p:nvSpPr>
        <p:spPr bwMode="auto">
          <a:xfrm>
            <a:off x="0" y="381000"/>
            <a:ext cx="82581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24" name="Text Placeholder 2"/>
          <p:cNvSpPr>
            <a:spLocks noGrp="1"/>
          </p:cNvSpPr>
          <p:nvPr userDrawn="1">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userDrawn="1">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defTabSz="914400">
              <a:defRPr/>
            </a:pPr>
            <a:fld id="{541D2973-F9C1-43C0-8E77-30480908EA66}" type="datetime1">
              <a:rPr lang="en-US">
                <a:cs typeface="Arial" pitchFamily="34" charset="0"/>
              </a:rPr>
              <a:pPr defTabSz="914400">
                <a:defRPr/>
              </a:pPr>
              <a:t>10/14/2016</a:t>
            </a:fld>
            <a:endParaRPr lang="en-US" dirty="0">
              <a:cs typeface="Arial" pitchFamily="34" charset="0"/>
            </a:endParaRPr>
          </a:p>
        </p:txBody>
      </p:sp>
      <p:sp>
        <p:nvSpPr>
          <p:cNvPr id="5" name="Footer Placeholder 4"/>
          <p:cNvSpPr>
            <a:spLocks noGrp="1"/>
          </p:cNvSpPr>
          <p:nvPr userDrawn="1">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prstClr val="black">
                    <a:tint val="75000"/>
                  </a:prstClr>
                </a:solidFill>
                <a:latin typeface="Calibri"/>
              </a:defRPr>
            </a:lvl1pPr>
          </a:lstStyle>
          <a:p>
            <a:pPr defTabSz="914400">
              <a:defRPr/>
            </a:pPr>
            <a:r>
              <a:rPr lang="en-US">
                <a:cs typeface="Arial" pitchFamily="34" charset="0"/>
              </a:rPr>
              <a:t>Module 3 - Beta Version 1.0</a:t>
            </a:r>
          </a:p>
        </p:txBody>
      </p:sp>
      <p:sp>
        <p:nvSpPr>
          <p:cNvPr id="6" name="Slide Number Placeholder 5"/>
          <p:cNvSpPr>
            <a:spLocks noGrp="1"/>
          </p:cNvSpPr>
          <p:nvPr userDrawn="1">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defTabSz="914400">
              <a:defRPr/>
            </a:pPr>
            <a:fld id="{B082207D-3596-487F-A55A-EA34FF52D30D}" type="slidenum">
              <a:rPr lang="en-US">
                <a:cs typeface="Arial" pitchFamily="34" charset="0"/>
              </a:rPr>
              <a:pPr defTabSz="914400">
                <a:defRPr/>
              </a:pPr>
              <a:t>‹#›</a:t>
            </a:fld>
            <a:endParaRPr lang="en-US" dirty="0">
              <a:cs typeface="Arial" pitchFamily="34" charset="0"/>
            </a:endParaRPr>
          </a:p>
        </p:txBody>
      </p:sp>
      <p:pic>
        <p:nvPicPr>
          <p:cNvPr id="133128" name="Picture 9"/>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6342063"/>
            <a:ext cx="259238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61278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iming>
    <p:tnLst>
      <p:par>
        <p:cTn id="1" dur="indefinite" restart="never" nodeType="tmRoot"/>
      </p:par>
    </p:tnLst>
  </p:timing>
  <p:hf hdr="0" ftr="0" dt="0"/>
  <p:txStyles>
    <p:titleStyle>
      <a:lvl1pPr algn="l" rtl="0" fontAlgn="base">
        <a:spcBef>
          <a:spcPct val="0"/>
        </a:spcBef>
        <a:spcAft>
          <a:spcPct val="0"/>
        </a:spcAft>
        <a:defRPr sz="2800" b="1" kern="1200">
          <a:solidFill>
            <a:schemeClr val="bg1"/>
          </a:solidFill>
          <a:latin typeface="+mj-lt"/>
          <a:ea typeface="+mj-ea"/>
          <a:cs typeface="+mj-cs"/>
        </a:defRPr>
      </a:lvl1pPr>
      <a:lvl2pPr algn="l" rtl="0" fontAlgn="base">
        <a:spcBef>
          <a:spcPct val="0"/>
        </a:spcBef>
        <a:spcAft>
          <a:spcPct val="0"/>
        </a:spcAft>
        <a:defRPr sz="2800" b="1">
          <a:solidFill>
            <a:schemeClr val="bg1"/>
          </a:solidFill>
          <a:latin typeface="Calibri" pitchFamily="34" charset="0"/>
        </a:defRPr>
      </a:lvl2pPr>
      <a:lvl3pPr algn="l" rtl="0" fontAlgn="base">
        <a:spcBef>
          <a:spcPct val="0"/>
        </a:spcBef>
        <a:spcAft>
          <a:spcPct val="0"/>
        </a:spcAft>
        <a:defRPr sz="2800" b="1">
          <a:solidFill>
            <a:schemeClr val="bg1"/>
          </a:solidFill>
          <a:latin typeface="Calibri" pitchFamily="34" charset="0"/>
        </a:defRPr>
      </a:lvl3pPr>
      <a:lvl4pPr algn="l" rtl="0" fontAlgn="base">
        <a:spcBef>
          <a:spcPct val="0"/>
        </a:spcBef>
        <a:spcAft>
          <a:spcPct val="0"/>
        </a:spcAft>
        <a:defRPr sz="2800" b="1">
          <a:solidFill>
            <a:schemeClr val="bg1"/>
          </a:solidFill>
          <a:latin typeface="Calibri" pitchFamily="34" charset="0"/>
        </a:defRPr>
      </a:lvl4pPr>
      <a:lvl5pPr algn="l" rtl="0" fontAlgn="base">
        <a:spcBef>
          <a:spcPct val="0"/>
        </a:spcBef>
        <a:spcAft>
          <a:spcPct val="0"/>
        </a:spcAft>
        <a:defRPr sz="2800" b="1">
          <a:solidFill>
            <a:schemeClr val="bg1"/>
          </a:solidFill>
          <a:latin typeface="Calibri" pitchFamily="34" charset="0"/>
        </a:defRPr>
      </a:lvl5pPr>
      <a:lvl6pPr marL="457200" algn="l" rtl="0" fontAlgn="base">
        <a:spcBef>
          <a:spcPct val="0"/>
        </a:spcBef>
        <a:spcAft>
          <a:spcPct val="0"/>
        </a:spcAft>
        <a:defRPr sz="2800" b="1">
          <a:solidFill>
            <a:schemeClr val="bg1"/>
          </a:solidFill>
          <a:latin typeface="Calibri" pitchFamily="34" charset="0"/>
        </a:defRPr>
      </a:lvl6pPr>
      <a:lvl7pPr marL="914400" algn="l" rtl="0" fontAlgn="base">
        <a:spcBef>
          <a:spcPct val="0"/>
        </a:spcBef>
        <a:spcAft>
          <a:spcPct val="0"/>
        </a:spcAft>
        <a:defRPr sz="2800" b="1">
          <a:solidFill>
            <a:schemeClr val="bg1"/>
          </a:solidFill>
          <a:latin typeface="Calibri" pitchFamily="34" charset="0"/>
        </a:defRPr>
      </a:lvl7pPr>
      <a:lvl8pPr marL="1371600" algn="l" rtl="0" fontAlgn="base">
        <a:spcBef>
          <a:spcPct val="0"/>
        </a:spcBef>
        <a:spcAft>
          <a:spcPct val="0"/>
        </a:spcAft>
        <a:defRPr sz="2800" b="1">
          <a:solidFill>
            <a:schemeClr val="bg1"/>
          </a:solidFill>
          <a:latin typeface="Calibri" pitchFamily="34" charset="0"/>
        </a:defRPr>
      </a:lvl8pPr>
      <a:lvl9pPr marL="1828800" algn="l" rtl="0" fontAlgn="base">
        <a:spcBef>
          <a:spcPct val="0"/>
        </a:spcBef>
        <a:spcAft>
          <a:spcPct val="0"/>
        </a:spcAft>
        <a:defRPr sz="2800" b="1">
          <a:solidFill>
            <a:schemeClr val="bg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381000"/>
            <a:ext cx="9144000" cy="838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userDrawn="1">
            <p:ph type="title"/>
          </p:nvPr>
        </p:nvSpPr>
        <p:spPr>
          <a:xfrm>
            <a:off x="0" y="381000"/>
            <a:ext cx="9144000" cy="8382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40CBEDF-22AE-482A-8A49-DE8610846061}" type="datetime1">
              <a:rPr lang="en-US" smtClean="0">
                <a:solidFill>
                  <a:prstClr val="black">
                    <a:tint val="75000"/>
                  </a:prstClr>
                </a:solidFill>
              </a:rPr>
              <a:t>10/11/2016</a:t>
            </a:fld>
            <a:endParaRPr lang="en-US">
              <a:solidFill>
                <a:prstClr val="black">
                  <a:tint val="75000"/>
                </a:prstClr>
              </a:solidFill>
            </a:endParaRPr>
          </a:p>
        </p:txBody>
      </p:sp>
      <p:sp>
        <p:nvSpPr>
          <p:cNvPr id="5" name="Footer Placeholder 4"/>
          <p:cNvSpPr>
            <a:spLocks noGrp="1"/>
          </p:cNvSpPr>
          <p:nvPr userDrawn="1">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userDrawn="1">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F951FB2-FF4F-467D-949B-FBDF6036DA1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550208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l"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24B006B-DA30-4B8B-8FC2-D0A3870603B9}" type="datetime1">
              <a:rPr lang="en-US" smtClean="0">
                <a:solidFill>
                  <a:prstClr val="black">
                    <a:tint val="75000"/>
                  </a:prstClr>
                </a:solidFill>
              </a:rPr>
              <a:pPr defTabSz="914400"/>
              <a:t>10/11/2016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FF84E1F-8823-4BD1-89E5-0D4896F414BD}"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2926444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381000"/>
            <a:ext cx="9144000" cy="838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Placeholder 1"/>
          <p:cNvSpPr>
            <a:spLocks noGrp="1"/>
          </p:cNvSpPr>
          <p:nvPr userDrawn="1">
            <p:ph type="title"/>
          </p:nvPr>
        </p:nvSpPr>
        <p:spPr>
          <a:xfrm>
            <a:off x="18" y="381000"/>
            <a:ext cx="8258389"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userDrawn="1">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41D2973-F9C1-43C0-8E77-30480908EA66}" type="datetime1">
              <a:rPr lang="en-US" smtClean="0">
                <a:solidFill>
                  <a:prstClr val="black">
                    <a:tint val="75000"/>
                  </a:prstClr>
                </a:solidFill>
              </a:rPr>
              <a:pPr defTabSz="914400"/>
              <a:t>10/11/2016</a:t>
            </a:fld>
            <a:endParaRPr lang="en-US" dirty="0">
              <a:solidFill>
                <a:prstClr val="black">
                  <a:tint val="75000"/>
                </a:prstClr>
              </a:solidFill>
            </a:endParaRPr>
          </a:p>
        </p:txBody>
      </p:sp>
      <p:sp>
        <p:nvSpPr>
          <p:cNvPr id="5" name="Footer Placeholder 4"/>
          <p:cNvSpPr>
            <a:spLocks noGrp="1"/>
          </p:cNvSpPr>
          <p:nvPr userDrawn="1">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userDrawn="1">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F951FB2-FF4F-467D-949B-FBDF6036DA14}" type="slidenum">
              <a:rPr lang="en-US" smtClean="0">
                <a:solidFill>
                  <a:prstClr val="black">
                    <a:tint val="75000"/>
                  </a:prstClr>
                </a:solidFill>
              </a:rPr>
              <a:pPr defTabSz="914400"/>
              <a:t>‹#›</a:t>
            </a:fld>
            <a:endParaRPr lang="en-US" dirty="0">
              <a:solidFill>
                <a:prstClr val="black">
                  <a:tint val="75000"/>
                </a:prstClr>
              </a:solidFill>
            </a:endParaRPr>
          </a:p>
        </p:txBody>
      </p:sp>
      <p:pic>
        <p:nvPicPr>
          <p:cNvPr id="9" name="Picture 8"/>
          <p:cNvPicPr>
            <a:picLocks noChangeAspect="1"/>
          </p:cNvPicPr>
          <p:nvPr userDrawn="1"/>
        </p:nvPicPr>
        <p:blipFill rotWithShape="1">
          <a:blip r:embed="rId13" cstate="print">
            <a:extLst>
              <a:ext uri="{28A0092B-C50C-407E-A947-70E740481C1C}">
                <a14:useLocalDpi xmlns:a14="http://schemas.microsoft.com/office/drawing/2010/main" val="0"/>
              </a:ext>
            </a:extLst>
          </a:blip>
          <a:srcRect l="19741"/>
          <a:stretch/>
        </p:blipFill>
        <p:spPr>
          <a:xfrm>
            <a:off x="92990" y="6342407"/>
            <a:ext cx="2079356" cy="480956"/>
          </a:xfrm>
          <a:prstGeom prst="rect">
            <a:avLst/>
          </a:prstGeom>
        </p:spPr>
      </p:pic>
    </p:spTree>
    <p:extLst>
      <p:ext uri="{BB962C8B-B14F-4D97-AF65-F5344CB8AC3E}">
        <p14:creationId xmlns:p14="http://schemas.microsoft.com/office/powerpoint/2010/main" val="126735885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iming>
    <p:tnLst>
      <p:par>
        <p:cTn id="1" dur="indefinite" restart="never" nodeType="tmRoot"/>
      </p:par>
    </p:tnLst>
  </p:timing>
  <p:hf hdr="0" ftr="0" dt="0"/>
  <p:txStyles>
    <p:titleStyle>
      <a:lvl1pPr algn="l"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381000"/>
            <a:ext cx="9144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2051" name="Title Placeholder 1"/>
          <p:cNvSpPr>
            <a:spLocks noGrp="1"/>
          </p:cNvSpPr>
          <p:nvPr userDrawn="1">
            <p:ph type="title"/>
          </p:nvPr>
        </p:nvSpPr>
        <p:spPr bwMode="auto">
          <a:xfrm>
            <a:off x="0" y="3810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userDrawn="1">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userDrawn="1">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a:defRPr sz="1200">
                <a:solidFill>
                  <a:srgbClr val="898989"/>
                </a:solidFill>
              </a:defRPr>
            </a:lvl1pPr>
          </a:lstStyle>
          <a:p>
            <a:pPr fontAlgn="base">
              <a:spcBef>
                <a:spcPct val="0"/>
              </a:spcBef>
              <a:spcAft>
                <a:spcPct val="0"/>
              </a:spcAft>
            </a:pPr>
            <a:fld id="{7560DAC1-CD75-4DAF-9FA7-E0D332BF4CFD}" type="datetime1">
              <a:rPr lang="en-US" altLang="en-US" smtClean="0">
                <a:ea typeface="MS PGothic" pitchFamily="34" charset="-128"/>
              </a:rPr>
              <a:pPr fontAlgn="base">
                <a:spcBef>
                  <a:spcPct val="0"/>
                </a:spcBef>
                <a:spcAft>
                  <a:spcPct val="0"/>
                </a:spcAft>
              </a:pPr>
              <a:t>10/11/2016</a:t>
            </a:fld>
            <a:endParaRPr lang="en-US" altLang="en-US" dirty="0">
              <a:ea typeface="MS PGothic" pitchFamily="34" charset="-128"/>
            </a:endParaRPr>
          </a:p>
        </p:txBody>
      </p:sp>
      <p:sp>
        <p:nvSpPr>
          <p:cNvPr id="5" name="Footer Placeholder 4"/>
          <p:cNvSpPr>
            <a:spLocks noGrp="1"/>
          </p:cNvSpPr>
          <p:nvPr userDrawn="1">
            <p:ph type="ftr" sz="quarter" idx="3"/>
          </p:nvPr>
        </p:nvSpPr>
        <p:spPr>
          <a:xfrm>
            <a:off x="3124200" y="6356352"/>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mn-lt"/>
                <a:ea typeface="+mn-ea"/>
              </a:defRPr>
            </a:lvl1pPr>
          </a:lstStyle>
          <a:p>
            <a:pPr>
              <a:defRPr/>
            </a:pPr>
            <a:r>
              <a:rPr lang="en-US" dirty="0" smtClean="0"/>
              <a:t>2</a:t>
            </a:r>
            <a:endParaRPr lang="en-US" dirty="0"/>
          </a:p>
        </p:txBody>
      </p:sp>
      <p:sp>
        <p:nvSpPr>
          <p:cNvPr id="6" name="Slide Number Placeholder 5"/>
          <p:cNvSpPr>
            <a:spLocks noGrp="1"/>
          </p:cNvSpPr>
          <p:nvPr userDrawn="1">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a:defRPr sz="1200">
                <a:solidFill>
                  <a:srgbClr val="898989"/>
                </a:solidFill>
              </a:defRPr>
            </a:lvl1pPr>
          </a:lstStyle>
          <a:p>
            <a:pPr fontAlgn="base">
              <a:spcBef>
                <a:spcPct val="0"/>
              </a:spcBef>
              <a:spcAft>
                <a:spcPct val="0"/>
              </a:spcAft>
            </a:pPr>
            <a:fld id="{153D98B5-5243-4015-AA37-618184EA17BB}" type="slidenum">
              <a:rPr lang="en-US" altLang="en-US">
                <a:ea typeface="MS PGothic" pitchFamily="34" charset="-128"/>
              </a:rPr>
              <a:pPr fontAlgn="base">
                <a:spcBef>
                  <a:spcPct val="0"/>
                </a:spcBef>
                <a:spcAft>
                  <a:spcPct val="0"/>
                </a:spcAft>
              </a:pPr>
              <a:t>‹#›</a:t>
            </a:fld>
            <a:endParaRPr lang="en-US" altLang="en-US" dirty="0">
              <a:ea typeface="MS PGothic" pitchFamily="34" charset="-128"/>
            </a:endParaRPr>
          </a:p>
        </p:txBody>
      </p:sp>
      <p:pic>
        <p:nvPicPr>
          <p:cNvPr id="2056" name="Picture 9"/>
          <p:cNvPicPr>
            <a:picLocks noChangeAspect="1"/>
          </p:cNvPicPr>
          <p:nvPr userDrawn="1"/>
        </p:nvPicPr>
        <p:blipFill>
          <a:blip r:embed="rId13">
            <a:extLst>
              <a:ext uri="{28A0092B-C50C-407E-A947-70E740481C1C}">
                <a14:useLocalDpi xmlns:a14="http://schemas.microsoft.com/office/drawing/2010/main" val="0"/>
              </a:ext>
            </a:extLst>
          </a:blip>
          <a:srcRect l="19740"/>
          <a:stretch>
            <a:fillRect/>
          </a:stretch>
        </p:blipFill>
        <p:spPr bwMode="auto">
          <a:xfrm>
            <a:off x="93681" y="6342063"/>
            <a:ext cx="20780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8905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iming>
    <p:tnLst>
      <p:par>
        <p:cTn id="1" dur="indefinite" restart="never" nodeType="tmRoot"/>
      </p:par>
    </p:tnLst>
  </p:timing>
  <p:hf hdr="0" ftr="0" dt="0"/>
  <p:txStyles>
    <p:titleStyle>
      <a:lvl1pPr algn="l" rtl="0" fontAlgn="base">
        <a:spcBef>
          <a:spcPct val="0"/>
        </a:spcBef>
        <a:spcAft>
          <a:spcPct val="0"/>
        </a:spcAft>
        <a:defRPr sz="2800" b="1" kern="1200">
          <a:solidFill>
            <a:schemeClr val="bg1"/>
          </a:solidFill>
          <a:latin typeface="+mj-lt"/>
          <a:ea typeface="MS PGothic" pitchFamily="34" charset="-128"/>
          <a:cs typeface="+mj-cs"/>
        </a:defRPr>
      </a:lvl1pPr>
      <a:lvl2pPr algn="l" rtl="0" fontAlgn="base">
        <a:spcBef>
          <a:spcPct val="0"/>
        </a:spcBef>
        <a:spcAft>
          <a:spcPct val="0"/>
        </a:spcAft>
        <a:defRPr sz="2800" b="1">
          <a:solidFill>
            <a:schemeClr val="bg1"/>
          </a:solidFill>
          <a:latin typeface="Calibri" pitchFamily="34" charset="0"/>
          <a:ea typeface="MS PGothic" pitchFamily="34" charset="-128"/>
        </a:defRPr>
      </a:lvl2pPr>
      <a:lvl3pPr algn="l" rtl="0" fontAlgn="base">
        <a:spcBef>
          <a:spcPct val="0"/>
        </a:spcBef>
        <a:spcAft>
          <a:spcPct val="0"/>
        </a:spcAft>
        <a:defRPr sz="2800" b="1">
          <a:solidFill>
            <a:schemeClr val="bg1"/>
          </a:solidFill>
          <a:latin typeface="Calibri" pitchFamily="34" charset="0"/>
          <a:ea typeface="MS PGothic" pitchFamily="34" charset="-128"/>
        </a:defRPr>
      </a:lvl3pPr>
      <a:lvl4pPr algn="l" rtl="0" fontAlgn="base">
        <a:spcBef>
          <a:spcPct val="0"/>
        </a:spcBef>
        <a:spcAft>
          <a:spcPct val="0"/>
        </a:spcAft>
        <a:defRPr sz="2800" b="1">
          <a:solidFill>
            <a:schemeClr val="bg1"/>
          </a:solidFill>
          <a:latin typeface="Calibri" pitchFamily="34" charset="0"/>
          <a:ea typeface="MS PGothic" pitchFamily="34" charset="-128"/>
        </a:defRPr>
      </a:lvl4pPr>
      <a:lvl5pPr algn="l" rtl="0" fontAlgn="base">
        <a:spcBef>
          <a:spcPct val="0"/>
        </a:spcBef>
        <a:spcAft>
          <a:spcPct val="0"/>
        </a:spcAft>
        <a:defRPr sz="2800" b="1">
          <a:solidFill>
            <a:schemeClr val="bg1"/>
          </a:solidFill>
          <a:latin typeface="Calibri" pitchFamily="34" charset="0"/>
          <a:ea typeface="MS PGothic" pitchFamily="34" charset="-128"/>
        </a:defRPr>
      </a:lvl5pPr>
      <a:lvl6pPr marL="457200" algn="l" rtl="0" fontAlgn="base">
        <a:spcBef>
          <a:spcPct val="0"/>
        </a:spcBef>
        <a:spcAft>
          <a:spcPct val="0"/>
        </a:spcAft>
        <a:defRPr sz="2800" b="1">
          <a:solidFill>
            <a:schemeClr val="bg1"/>
          </a:solidFill>
          <a:latin typeface="Calibri" pitchFamily="34" charset="0"/>
          <a:ea typeface="MS PGothic" pitchFamily="34" charset="-128"/>
        </a:defRPr>
      </a:lvl6pPr>
      <a:lvl7pPr marL="914400" algn="l" rtl="0" fontAlgn="base">
        <a:spcBef>
          <a:spcPct val="0"/>
        </a:spcBef>
        <a:spcAft>
          <a:spcPct val="0"/>
        </a:spcAft>
        <a:defRPr sz="2800" b="1">
          <a:solidFill>
            <a:schemeClr val="bg1"/>
          </a:solidFill>
          <a:latin typeface="Calibri" pitchFamily="34" charset="0"/>
          <a:ea typeface="MS PGothic" pitchFamily="34" charset="-128"/>
        </a:defRPr>
      </a:lvl7pPr>
      <a:lvl8pPr marL="1371600" algn="l" rtl="0" fontAlgn="base">
        <a:spcBef>
          <a:spcPct val="0"/>
        </a:spcBef>
        <a:spcAft>
          <a:spcPct val="0"/>
        </a:spcAft>
        <a:defRPr sz="2800" b="1">
          <a:solidFill>
            <a:schemeClr val="bg1"/>
          </a:solidFill>
          <a:latin typeface="Calibri" pitchFamily="34" charset="0"/>
          <a:ea typeface="MS PGothic" pitchFamily="34" charset="-128"/>
        </a:defRPr>
      </a:lvl8pPr>
      <a:lvl9pPr marL="1828800" algn="l" rtl="0" fontAlgn="base">
        <a:spcBef>
          <a:spcPct val="0"/>
        </a:spcBef>
        <a:spcAft>
          <a:spcPct val="0"/>
        </a:spcAft>
        <a:defRPr sz="2800" b="1">
          <a:solidFill>
            <a:schemeClr val="bg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a:solidFill>
            <a:srgbClr val="2A5681"/>
          </a:solidFill>
          <a:ln>
            <a:solidFill>
              <a:schemeClr val="accent1"/>
            </a:solidFill>
          </a:ln>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87FF3D0-6597-4B46-9318-27F249078500}" type="datetime1">
              <a:rPr lang="en-US" smtClean="0">
                <a:solidFill>
                  <a:prstClr val="black">
                    <a:tint val="75000"/>
                  </a:prstClr>
                </a:solidFill>
              </a:rPr>
              <a:pPr defTabSz="914400"/>
              <a:t>10/11/2016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dirty="0" smtClean="0">
                <a:solidFill>
                  <a:prstClr val="black">
                    <a:tint val="75000"/>
                  </a:prstClr>
                </a:solidFill>
              </a:rPr>
              <a:t>Module 3 - Beta Version 1.0</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FF84E1F-8823-4BD1-89E5-0D4896F414BD}" type="slidenum">
              <a:rPr lang="en-US" smtClean="0">
                <a:solidFill>
                  <a:prstClr val="black">
                    <a:tint val="75000"/>
                  </a:prstClr>
                </a:solidFill>
              </a:rPr>
              <a:pPr defTabSz="914400"/>
              <a:t>‹#›</a:t>
            </a:fld>
            <a:endParaRPr lang="en-US" dirty="0">
              <a:solidFill>
                <a:prstClr val="black">
                  <a:tint val="75000"/>
                </a:prstClr>
              </a:solidFill>
            </a:endParaRPr>
          </a:p>
        </p:txBody>
      </p:sp>
      <p:pic>
        <p:nvPicPr>
          <p:cNvPr id="7" name="Picture 4" descr="AppUSA  DOL_logo colo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6344477"/>
            <a:ext cx="2700670" cy="49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9262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spd="slow">
    <p:wipe/>
  </p:transition>
  <p:timing>
    <p:tnLst>
      <p:par>
        <p:cTn id="1" dur="indefinite" restart="never" nodeType="tmRoot"/>
      </p:par>
    </p:tnLst>
  </p:timing>
  <p:hf hdr="0" ftr="0" dt="0"/>
  <p:txStyles>
    <p:titleStyle>
      <a:lvl1pPr algn="ctr" defTabSz="914400" rtl="0" eaLnBrk="1" latinLnBrk="0" hangingPunct="1">
        <a:spcBef>
          <a:spcPct val="0"/>
        </a:spcBef>
        <a:buNone/>
        <a:defRPr sz="4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Rectangle 2"/>
          <p:cNvSpPr>
            <a:spLocks/>
          </p:cNvSpPr>
          <p:nvPr userDrawn="1"/>
        </p:nvSpPr>
        <p:spPr bwMode="auto">
          <a:xfrm>
            <a:off x="0" y="260088"/>
            <a:ext cx="9144000" cy="1009776"/>
          </a:xfrm>
          <a:prstGeom prst="rect">
            <a:avLst/>
          </a:prstGeom>
          <a:solidFill>
            <a:schemeClr val="accent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solidFill>
                <a:prstClr val="black"/>
              </a:solidFill>
            </a:endParaRPr>
          </a:p>
        </p:txBody>
      </p:sp>
      <p:sp>
        <p:nvSpPr>
          <p:cNvPr id="2" name="Title Placeholder 1"/>
          <p:cNvSpPr>
            <a:spLocks noGrp="1"/>
          </p:cNvSpPr>
          <p:nvPr>
            <p:ph type="title"/>
          </p:nvPr>
        </p:nvSpPr>
        <p:spPr>
          <a:xfrm>
            <a:off x="457200" y="225638"/>
            <a:ext cx="7257976" cy="77356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75929"/>
            <a:ext cx="8229600" cy="456241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488004"/>
            <a:ext cx="2133600" cy="365125"/>
          </a:xfrm>
          <a:prstGeom prst="rect">
            <a:avLst/>
          </a:prstGeom>
        </p:spPr>
        <p:txBody>
          <a:bodyPr vert="horz" lIns="91440" tIns="45720" rIns="91440" bIns="45720" rtlCol="0" anchor="ctr"/>
          <a:lstStyle>
            <a:lvl1pPr algn="r">
              <a:defRPr sz="1200" b="1">
                <a:solidFill>
                  <a:schemeClr val="tx1">
                    <a:lumMod val="50000"/>
                    <a:lumOff val="50000"/>
                  </a:schemeClr>
                </a:solidFill>
              </a:defRPr>
            </a:lvl1pPr>
          </a:lstStyle>
          <a:p>
            <a:fld id="{9C9C542F-6633-DE4E-BD0D-706F73EBE14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pic>
        <p:nvPicPr>
          <p:cNvPr id="7" name="Picture 4" descr="M:\Projects_Government\graphics\ETA_seal_white_bg_clear.jpg"/>
          <p:cNvPicPr>
            <a:picLocks noChangeAspect="1" noChangeArrowheads="1"/>
          </p:cNvPicPr>
          <p:nvPr userDrawn="1"/>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2191" y="6197353"/>
            <a:ext cx="596619" cy="58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goredbluejpg.jpg"/>
          <p:cNvPicPr>
            <a:picLocks noChangeAspect="1" noChangeArrowheads="1"/>
          </p:cNvPicPr>
          <p:nvPr userDrawn="1"/>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751" y="6184855"/>
            <a:ext cx="1241570" cy="5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ogoredblueeps-bug.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258407" y="10508"/>
            <a:ext cx="801651" cy="1240577"/>
          </a:xfrm>
          <a:prstGeom prst="rect">
            <a:avLst/>
          </a:prstGeom>
        </p:spPr>
      </p:pic>
      <p:pic>
        <p:nvPicPr>
          <p:cNvPr id="11" name="Picture 10"/>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45581" y="6184641"/>
            <a:ext cx="596619" cy="596619"/>
          </a:xfrm>
          <a:prstGeom prst="rect">
            <a:avLst/>
          </a:prstGeom>
        </p:spPr>
      </p:pic>
      <p:pic>
        <p:nvPicPr>
          <p:cNvPr id="12" name="Picture 7"/>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851527" y="6213395"/>
            <a:ext cx="1500981" cy="515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99559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Lst>
  <p:timing>
    <p:tnLst>
      <p:par>
        <p:cTn id="1" dur="indefinite" restart="never" nodeType="tmRoot"/>
      </p:par>
    </p:tnLst>
  </p:timing>
  <p:hf hdr="0" ftr="0" dt="0"/>
  <p:txStyles>
    <p:titleStyle>
      <a:lvl1pPr algn="l" defTabSz="457200" rtl="0" eaLnBrk="1" latinLnBrk="0" hangingPunct="1">
        <a:spcBef>
          <a:spcPct val="0"/>
        </a:spcBef>
        <a:buNone/>
        <a:defRPr sz="3000" b="0" kern="1200">
          <a:solidFill>
            <a:schemeClr val="bg1"/>
          </a:solidFill>
          <a:latin typeface="+mj-lt"/>
          <a:ea typeface="+mj-ea"/>
          <a:cs typeface="+mj-cs"/>
        </a:defRPr>
      </a:lvl1pPr>
    </p:titleStyle>
    <p:bodyStyle>
      <a:lvl1pPr marL="301752" indent="-342900" algn="l" defTabSz="457200" rtl="0" eaLnBrk="1" latinLnBrk="0" hangingPunct="1">
        <a:spcBef>
          <a:spcPts val="1300"/>
        </a:spcBef>
        <a:buClr>
          <a:srgbClr val="517E93"/>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rgbClr val="517E93"/>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rgbClr val="517E93"/>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rgbClr val="517E93"/>
        </a:buClr>
        <a:buFont typeface="Arial"/>
        <a:buChar char="–"/>
        <a:defRPr sz="18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rgbClr val="517E93"/>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18A183-A5EB-4356-84C8-52D76D734BD5}" type="datetime1">
              <a:rPr lang="en-US" smtClean="0">
                <a:solidFill>
                  <a:prstClr val="black">
                    <a:tint val="75000"/>
                  </a:prstClr>
                </a:solidFill>
              </a:rPr>
              <a:pPr defTabSz="914400"/>
              <a:t>10/11/2016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dirty="0" smtClean="0">
                <a:solidFill>
                  <a:prstClr val="black">
                    <a:tint val="75000"/>
                  </a:prstClr>
                </a:solidFill>
              </a:rPr>
              <a:t>Version 1.5</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FF84E1F-8823-4BD1-89E5-0D4896F414BD}"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3526268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1219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Placeholder 1"/>
          <p:cNvSpPr>
            <a:spLocks noGrp="1"/>
          </p:cNvSpPr>
          <p:nvPr userDrawn="1">
            <p:ph type="title"/>
          </p:nvPr>
        </p:nvSpPr>
        <p:spPr>
          <a:xfrm>
            <a:off x="0" y="0"/>
            <a:ext cx="9144000" cy="1219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userDrawn="1">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DA1688B-BB65-421A-B06D-974AFA7679A7}" type="datetime1">
              <a:rPr lang="en-US" smtClean="0">
                <a:solidFill>
                  <a:prstClr val="black">
                    <a:tint val="75000"/>
                  </a:prstClr>
                </a:solidFill>
              </a:rPr>
              <a:pPr defTabSz="914400"/>
              <a:t>10/11/2016</a:t>
            </a:fld>
            <a:endParaRPr lang="en-US">
              <a:solidFill>
                <a:prstClr val="black">
                  <a:tint val="75000"/>
                </a:prstClr>
              </a:solidFill>
            </a:endParaRPr>
          </a:p>
        </p:txBody>
      </p:sp>
      <p:sp>
        <p:nvSpPr>
          <p:cNvPr id="6" name="Slide Number Placeholder 5"/>
          <p:cNvSpPr>
            <a:spLocks noGrp="1"/>
          </p:cNvSpPr>
          <p:nvPr userDrawn="1">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F951FB2-FF4F-467D-949B-FBDF6036DA14}" type="slidenum">
              <a:rPr lang="en-US" smtClean="0">
                <a:solidFill>
                  <a:prstClr val="black">
                    <a:tint val="75000"/>
                  </a:prstClr>
                </a:solidFill>
              </a:rPr>
              <a:pPr defTabSz="914400"/>
              <a:t>‹#›</a:t>
            </a:fld>
            <a:endParaRPr lang="en-US">
              <a:solidFill>
                <a:prstClr val="black">
                  <a:tint val="75000"/>
                </a:prstClr>
              </a:solidFill>
            </a:endParaRPr>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323669"/>
            <a:ext cx="2743200" cy="508943"/>
          </a:xfrm>
          <a:prstGeom prst="rect">
            <a:avLst/>
          </a:prstGeom>
        </p:spPr>
      </p:pic>
    </p:spTree>
    <p:extLst>
      <p:ext uri="{BB962C8B-B14F-4D97-AF65-F5344CB8AC3E}">
        <p14:creationId xmlns:p14="http://schemas.microsoft.com/office/powerpoint/2010/main" val="40270636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iming>
    <p:tnLst>
      <p:par>
        <p:cTn id="1" dur="indefinite" restart="never" nodeType="tmRoot"/>
      </p:par>
    </p:tnLst>
  </p:timing>
  <p:hf hdr="0" dt="0"/>
  <p:txStyles>
    <p:titleStyle>
      <a:lvl1pPr algn="ctr" defTabSz="914400" rtl="0" eaLnBrk="1" latinLnBrk="0" hangingPunct="1">
        <a:spcBef>
          <a:spcPct val="0"/>
        </a:spcBef>
        <a:buNone/>
        <a:defRPr sz="4000" b="1" kern="1200">
          <a:solidFill>
            <a:schemeClr val="bg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13.xml"/><Relationship Id="rId5" Type="http://schemas.openxmlformats.org/officeDocument/2006/relationships/image" Target="../media/image33.tiff"/><Relationship Id="rId4" Type="http://schemas.openxmlformats.org/officeDocument/2006/relationships/image" Target="../media/image32.tiff"/></Relationships>
</file>

<file path=ppt/slides/_rels/slide16.xml.rels><?xml version="1.0" encoding="UTF-8" standalone="yes"?>
<Relationships xmlns="http://schemas.openxmlformats.org/package/2006/relationships"><Relationship Id="rId3" Type="http://schemas.openxmlformats.org/officeDocument/2006/relationships/hyperlink" Target="https://doleta.gov/oa/taxcredits.cfm" TargetMode="External"/><Relationship Id="rId2" Type="http://schemas.openxmlformats.org/officeDocument/2006/relationships/notesSlide" Target="../notesSlides/notesSlide11.xml"/><Relationship Id="rId1" Type="http://schemas.openxmlformats.org/officeDocument/2006/relationships/slideLayout" Target="../slideLayouts/slideLayout75.xml"/><Relationship Id="rId5" Type="http://schemas.openxmlformats.org/officeDocument/2006/relationships/image" Target="../media/image34.png"/><Relationship Id="rId4" Type="http://schemas.openxmlformats.org/officeDocument/2006/relationships/hyperlink" Target="https://doleta.gov/oa/federalresources/playbook.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98.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mp"/><Relationship Id="rId1" Type="http://schemas.openxmlformats.org/officeDocument/2006/relationships/slideLayout" Target="../slideLayouts/slideLayout24.xml"/><Relationship Id="rId5" Type="http://schemas.openxmlformats.org/officeDocument/2006/relationships/image" Target="../media/image48.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9.wdp"/><Relationship Id="rId3" Type="http://schemas.openxmlformats.org/officeDocument/2006/relationships/image" Target="../media/image49.jpeg"/><Relationship Id="rId7" Type="http://schemas.microsoft.com/office/2007/relationships/hdphoto" Target="../media/hdphoto6.wdp"/><Relationship Id="rId12" Type="http://schemas.openxmlformats.org/officeDocument/2006/relationships/image" Target="../media/image54.png"/><Relationship Id="rId2" Type="http://schemas.openxmlformats.org/officeDocument/2006/relationships/notesSlide" Target="../notesSlides/notesSlide15.xml"/><Relationship Id="rId16"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51.png"/><Relationship Id="rId11" Type="http://schemas.microsoft.com/office/2007/relationships/hdphoto" Target="../media/hdphoto8.wdp"/><Relationship Id="rId5" Type="http://schemas.microsoft.com/office/2007/relationships/hdphoto" Target="../media/hdphoto5.wdp"/><Relationship Id="rId15" Type="http://schemas.openxmlformats.org/officeDocument/2006/relationships/hyperlink" Target="mailto:Firestone.amy@dol.gov" TargetMode="External"/><Relationship Id="rId10" Type="http://schemas.openxmlformats.org/officeDocument/2006/relationships/image" Target="../media/image53.png"/><Relationship Id="rId4" Type="http://schemas.openxmlformats.org/officeDocument/2006/relationships/image" Target="../media/image50.jpeg"/><Relationship Id="rId9" Type="http://schemas.microsoft.com/office/2007/relationships/hdphoto" Target="../media/hdphoto7.wdp"/><Relationship Id="rId1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2.wdp"/><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F84E1F-8823-4BD1-89E5-0D4896F414BD}" type="slidenum">
              <a:rPr lang="en-US" smtClean="0">
                <a:solidFill>
                  <a:prstClr val="black">
                    <a:tint val="75000"/>
                  </a:prstClr>
                </a:solidFill>
              </a:rPr>
              <a:pPr/>
              <a:t>1</a:t>
            </a:fld>
            <a:endParaRPr lang="en-US">
              <a:solidFill>
                <a:prstClr val="black">
                  <a:tint val="75000"/>
                </a:prstClr>
              </a:solidFill>
            </a:endParaRPr>
          </a:p>
        </p:txBody>
      </p:sp>
      <p:sp>
        <p:nvSpPr>
          <p:cNvPr id="8" name="Rectangle 7"/>
          <p:cNvSpPr/>
          <p:nvPr/>
        </p:nvSpPr>
        <p:spPr>
          <a:xfrm>
            <a:off x="-17418" y="5617029"/>
            <a:ext cx="9144000" cy="124097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3027" y="5880446"/>
            <a:ext cx="8860973" cy="677108"/>
          </a:xfrm>
          <a:prstGeom prst="rect">
            <a:avLst/>
          </a:prstGeom>
          <a:noFill/>
        </p:spPr>
        <p:txBody>
          <a:bodyPr wrap="square" rtlCol="0">
            <a:spAutoFit/>
          </a:bodyPr>
          <a:lstStyle/>
          <a:p>
            <a:pPr algn="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Office of Apprenticeship</a:t>
            </a:r>
          </a:p>
          <a:p>
            <a:pPr algn="r"/>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US Department of Labor | Employment and Training Administration</a:t>
            </a:r>
          </a:p>
        </p:txBody>
      </p:sp>
      <p:sp>
        <p:nvSpPr>
          <p:cNvPr id="11" name="Rectangle 10"/>
          <p:cNvSpPr/>
          <p:nvPr/>
        </p:nvSpPr>
        <p:spPr>
          <a:xfrm>
            <a:off x="0" y="1"/>
            <a:ext cx="9126582" cy="135440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rgbClr val="FF0000"/>
              </a:solidFill>
              <a:latin typeface="Arial" panose="020B0604020202020204" pitchFamily="34" charset="0"/>
              <a:cs typeface="Arial" panose="020B0604020202020204" pitchFamily="34" charset="0"/>
            </a:endParaRPr>
          </a:p>
        </p:txBody>
      </p:sp>
      <p:pic>
        <p:nvPicPr>
          <p:cNvPr id="3076" name="Picture 4" descr="Image result for CAREER 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5949"/>
            <a:ext cx="238125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92" y="1503713"/>
            <a:ext cx="8908432" cy="13770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Rectangle 1"/>
          <p:cNvSpPr/>
          <p:nvPr/>
        </p:nvSpPr>
        <p:spPr>
          <a:xfrm>
            <a:off x="5497680" y="4588718"/>
            <a:ext cx="3646320" cy="923330"/>
          </a:xfrm>
          <a:prstGeom prst="rect">
            <a:avLst/>
          </a:prstGeom>
        </p:spPr>
        <p:txBody>
          <a:bodyPr wrap="square">
            <a:spAutoFit/>
          </a:bodyPr>
          <a:lstStyle/>
          <a:p>
            <a:pPr algn="r" defTabSz="914400"/>
            <a:r>
              <a:rPr lang="en-US" b="1" dirty="0"/>
              <a:t>Advance CTE 2016 Fall </a:t>
            </a:r>
            <a:r>
              <a:rPr lang="en-US" b="1" dirty="0" smtClean="0"/>
              <a:t>Meeting</a:t>
            </a:r>
            <a:endParaRPr lang="en-US" b="1" dirty="0"/>
          </a:p>
          <a:p>
            <a:pPr algn="r" defTabSz="914400"/>
            <a:r>
              <a:rPr lang="en-US" b="1" dirty="0" smtClean="0"/>
              <a:t>Baltimore</a:t>
            </a:r>
            <a:r>
              <a:rPr lang="en-US" b="1" dirty="0"/>
              <a:t>, Maryland</a:t>
            </a:r>
            <a:endParaRPr lang="en-US" b="1" dirty="0" smtClean="0">
              <a:solidFill>
                <a:prstClr val="black"/>
              </a:solidFill>
              <a:cs typeface="Kartika" panose="02020503030404060203" pitchFamily="18" charset="0"/>
            </a:endParaRPr>
          </a:p>
          <a:p>
            <a:pPr algn="r" defTabSz="914400"/>
            <a:r>
              <a:rPr lang="en-US" b="1" dirty="0" smtClean="0">
                <a:solidFill>
                  <a:prstClr val="black"/>
                </a:solidFill>
                <a:cs typeface="Kartika" panose="02020503030404060203" pitchFamily="18" charset="0"/>
              </a:rPr>
              <a:t>October 19, </a:t>
            </a:r>
            <a:r>
              <a:rPr lang="en-US" b="1" dirty="0">
                <a:solidFill>
                  <a:prstClr val="black"/>
                </a:solidFill>
                <a:cs typeface="Kartika" panose="02020503030404060203" pitchFamily="18" charset="0"/>
              </a:rPr>
              <a:t>2016</a:t>
            </a:r>
          </a:p>
        </p:txBody>
      </p:sp>
      <p:sp>
        <p:nvSpPr>
          <p:cNvPr id="3" name="TextBox 2"/>
          <p:cNvSpPr txBox="1"/>
          <p:nvPr/>
        </p:nvSpPr>
        <p:spPr>
          <a:xfrm>
            <a:off x="1190625" y="3117340"/>
            <a:ext cx="7953375" cy="1077218"/>
          </a:xfrm>
          <a:prstGeom prst="rect">
            <a:avLst/>
          </a:prstGeom>
          <a:noFill/>
        </p:spPr>
        <p:txBody>
          <a:bodyPr wrap="square" rtlCol="0">
            <a:spAutoFit/>
          </a:bodyPr>
          <a:lstStyle/>
          <a:p>
            <a:r>
              <a:rPr lang="en-US" sz="3200" b="1" dirty="0" smtClean="0"/>
              <a:t>An </a:t>
            </a:r>
            <a:r>
              <a:rPr lang="en-US" sz="3200" b="1" dirty="0"/>
              <a:t>Update from the U.S. Department of Labor </a:t>
            </a:r>
          </a:p>
          <a:p>
            <a:r>
              <a:rPr lang="en-US" sz="3200" b="1" dirty="0"/>
              <a:t>	</a:t>
            </a:r>
            <a:r>
              <a:rPr lang="en-US" sz="3200" b="1" dirty="0" smtClean="0"/>
              <a:t>						</a:t>
            </a:r>
            <a:endParaRPr lang="en-US" sz="3200" b="1" dirty="0"/>
          </a:p>
        </p:txBody>
      </p:sp>
    </p:spTree>
    <p:extLst>
      <p:ext uri="{BB962C8B-B14F-4D97-AF65-F5344CB8AC3E}">
        <p14:creationId xmlns:p14="http://schemas.microsoft.com/office/powerpoint/2010/main" val="18774810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dirty="0" smtClean="0">
                <a:solidFill>
                  <a:schemeClr val="accent1">
                    <a:lumMod val="20000"/>
                    <a:lumOff val="80000"/>
                  </a:schemeClr>
                </a:solidFill>
              </a:rPr>
              <a:t> </a:t>
            </a:r>
            <a:r>
              <a:rPr lang="en-US" sz="2900" dirty="0" smtClean="0">
                <a:solidFill>
                  <a:schemeClr val="accent1">
                    <a:lumMod val="20000"/>
                    <a:lumOff val="80000"/>
                  </a:schemeClr>
                </a:solidFill>
                <a:latin typeface="Corbel" panose="020B0503020204020204" pitchFamily="34" charset="0"/>
              </a:rPr>
              <a:t>National Apprenticeship Week (NAW)</a:t>
            </a:r>
            <a:endParaRPr lang="en-US" sz="2900" dirty="0">
              <a:solidFill>
                <a:schemeClr val="accent1">
                  <a:lumMod val="20000"/>
                  <a:lumOff val="80000"/>
                </a:schemeClr>
              </a:solidFill>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7F951FB2-FF4F-467D-949B-FBDF6036DA14}" type="slidenum">
              <a:rPr lang="en-US" smtClean="0">
                <a:solidFill>
                  <a:prstClr val="black">
                    <a:tint val="75000"/>
                  </a:prstClr>
                </a:solidFill>
              </a:rPr>
              <a:pPr/>
              <a:t>10</a:t>
            </a:fld>
            <a:endParaRPr lang="en-US">
              <a:solidFill>
                <a:prstClr val="black">
                  <a:tint val="75000"/>
                </a:prstClr>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1600" y="2869701"/>
            <a:ext cx="3683275" cy="3531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1558" y="2328163"/>
            <a:ext cx="4422842" cy="3785652"/>
          </a:xfrm>
          <a:prstGeom prst="rect">
            <a:avLst/>
          </a:prstGeom>
          <a:noFill/>
        </p:spPr>
        <p:txBody>
          <a:bodyPr wrap="square" rtlCol="0">
            <a:spAutoFit/>
          </a:bodyPr>
          <a:lstStyle/>
          <a:p>
            <a:r>
              <a:rPr 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National </a:t>
            </a: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Apprenticeship Week 2016 will take place </a:t>
            </a:r>
            <a:r>
              <a:rPr 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November 14-20, 2016.  The goal </a:t>
            </a: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is to double the success of our inaugural </a:t>
            </a:r>
            <a:r>
              <a:rPr 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year </a:t>
            </a: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which </a:t>
            </a:r>
            <a:r>
              <a:rPr 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sparked </a:t>
            </a: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300 events across 47 </a:t>
            </a:r>
            <a:r>
              <a:rPr 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states. </a:t>
            </a:r>
            <a:endPar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endPar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NAW 2015 events were diverse and creative – ranging from </a:t>
            </a:r>
          </a:p>
          <a:p>
            <a:pPr marL="742950" lvl="1" indent="-285750">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Apprentice Graduations </a:t>
            </a:r>
          </a:p>
          <a:p>
            <a:pPr marL="742950" lvl="1" indent="-285750">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Business open houses</a:t>
            </a:r>
          </a:p>
          <a:p>
            <a:pPr marL="742950" lvl="1" indent="-285750">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High school Career Fairs</a:t>
            </a:r>
          </a:p>
          <a:p>
            <a:pPr marL="742950" lvl="1" indent="-285750">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Apprenticeship Signing days </a:t>
            </a:r>
          </a:p>
          <a:p>
            <a:pPr marL="742950" lvl="1" indent="-285750">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Skills competitions</a:t>
            </a:r>
          </a:p>
          <a:p>
            <a:pPr marL="742950" lvl="1" indent="-285750">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Industry Roundtable </a:t>
            </a:r>
            <a:r>
              <a:rPr 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Events</a:t>
            </a:r>
            <a:endPar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endParaRPr lang="en-US" sz="1600" b="1" dirty="0">
              <a:solidFill>
                <a:srgbClr val="1F497D"/>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5410200" y="2364852"/>
            <a:ext cx="3270738" cy="400110"/>
          </a:xfrm>
          <a:prstGeom prst="rect">
            <a:avLst/>
          </a:prstGeom>
          <a:solidFill>
            <a:schemeClr val="accent6"/>
          </a:solidFill>
        </p:spPr>
        <p:txBody>
          <a:bodyPr wrap="square" rtlCol="0">
            <a:spAutoFit/>
          </a:bodyPr>
          <a:lstStyle/>
          <a:p>
            <a:pPr algn="ct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NAW 2015 Highlights</a:t>
            </a:r>
          </a:p>
        </p:txBody>
      </p:sp>
      <p:sp>
        <p:nvSpPr>
          <p:cNvPr id="8" name="TextBox 7"/>
          <p:cNvSpPr txBox="1"/>
          <p:nvPr/>
        </p:nvSpPr>
        <p:spPr>
          <a:xfrm>
            <a:off x="0" y="838200"/>
            <a:ext cx="9144000" cy="1200329"/>
          </a:xfrm>
          <a:prstGeom prst="rect">
            <a:avLst/>
          </a:prstGeom>
          <a:solidFill>
            <a:srgbClr val="FFFF00"/>
          </a:solidFill>
        </p:spPr>
        <p:txBody>
          <a:bodyPr wrap="square" rtlCol="0">
            <a:spAutoFit/>
          </a:bodyPr>
          <a:lstStyle/>
          <a:p>
            <a:pPr algn="ctr"/>
            <a:r>
              <a:rPr lang="en-US" b="1" dirty="0">
                <a:solidFill>
                  <a:prstClr val="black"/>
                </a:solidFill>
              </a:rPr>
              <a:t>NAW offers Registered Apprenticeship Sponsors the opportunity to showcase their programs, facilities and apprentices, and gives Employers, Education, Industry Associations, Labor, Elected officials and other critical partners the opportunity to highlight how Registered Apprenticeship meets their needs for a skilled workforce.</a:t>
            </a:r>
          </a:p>
        </p:txBody>
      </p:sp>
    </p:spTree>
    <p:extLst>
      <p:ext uri="{BB962C8B-B14F-4D97-AF65-F5344CB8AC3E}">
        <p14:creationId xmlns:p14="http://schemas.microsoft.com/office/powerpoint/2010/main" val="337589309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418" y="1"/>
            <a:ext cx="9144000" cy="124097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p:cNvSpPr/>
          <p:nvPr/>
        </p:nvSpPr>
        <p:spPr>
          <a:xfrm>
            <a:off x="-17418" y="5617029"/>
            <a:ext cx="9144000" cy="124097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TextBox 9"/>
          <p:cNvSpPr txBox="1"/>
          <p:nvPr/>
        </p:nvSpPr>
        <p:spPr>
          <a:xfrm>
            <a:off x="283030" y="5880447"/>
            <a:ext cx="8860973" cy="677108"/>
          </a:xfrm>
          <a:prstGeom prst="rect">
            <a:avLst/>
          </a:prstGeom>
          <a:noFill/>
        </p:spPr>
        <p:txBody>
          <a:bodyPr wrap="square" rtlCol="0">
            <a:spAutoFit/>
          </a:bodyPr>
          <a:lstStyle/>
          <a:p>
            <a:pPr algn="r" defTabSz="914400"/>
            <a:r>
              <a:rPr lang="en-US" sz="2000" b="1" dirty="0">
                <a:solidFill>
                  <a:prstClr val="white"/>
                </a:solidFill>
                <a:latin typeface="Kartika" panose="02020503030404060203" pitchFamily="18" charset="0"/>
                <a:ea typeface="Verdana" pitchFamily="34" charset="0"/>
                <a:cs typeface="Kartika" panose="02020503030404060203" pitchFamily="18" charset="0"/>
              </a:rPr>
              <a:t>Office of Apprenticeship</a:t>
            </a:r>
          </a:p>
          <a:p>
            <a:pPr algn="r" defTabSz="914400"/>
            <a:r>
              <a:rPr lang="en-US" b="1" dirty="0">
                <a:solidFill>
                  <a:prstClr val="white"/>
                </a:solidFill>
                <a:latin typeface="Kartika" panose="02020503030404060203" pitchFamily="18" charset="0"/>
                <a:ea typeface="Verdana" pitchFamily="34" charset="0"/>
                <a:cs typeface="Kartika" panose="02020503030404060203" pitchFamily="18" charset="0"/>
              </a:rPr>
              <a:t>US Department of Labor | Employment and Training Administration</a:t>
            </a:r>
          </a:p>
        </p:txBody>
      </p:sp>
      <p:pic>
        <p:nvPicPr>
          <p:cNvPr id="13" name="Picture 5" descr="C:\Users\qualter.michael\Desktop\Banner.jpg"/>
          <p:cNvPicPr>
            <a:picLocks noChangeAspect="1" noChangeArrowheads="1"/>
          </p:cNvPicPr>
          <p:nvPr/>
        </p:nvPicPr>
        <p:blipFill rotWithShape="1">
          <a:blip r:embed="rId3">
            <a:extLst>
              <a:ext uri="{28A0092B-C50C-407E-A947-70E740481C1C}">
                <a14:useLocalDpi xmlns:a14="http://schemas.microsoft.com/office/drawing/2010/main" val="0"/>
              </a:ext>
            </a:extLst>
          </a:blip>
          <a:srcRect b="10284"/>
          <a:stretch/>
        </p:blipFill>
        <p:spPr bwMode="auto">
          <a:xfrm>
            <a:off x="1100952" y="1452229"/>
            <a:ext cx="7225128" cy="4164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872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yamamoto.todd\AppData\Local\Microsoft\Windows\Temporary Internet Files\Content.IE5\NAK8BM5T\MC900349411[1].wmf"/>
          <p:cNvPicPr>
            <a:picLocks noChangeAspect="1" noChangeArrowheads="1"/>
          </p:cNvPicPr>
          <p:nvPr/>
        </p:nvPicPr>
        <p:blipFill>
          <a:blip r:embed="rId3" cstate="screen">
            <a:duotone>
              <a:schemeClr val="accent1">
                <a:shade val="45000"/>
                <a:satMod val="135000"/>
              </a:schemeClr>
              <a:prstClr val="white"/>
            </a:duotone>
            <a:lum bright="20000" contrast="-20000"/>
            <a:extLst>
              <a:ext uri="{28A0092B-C50C-407E-A947-70E740481C1C}">
                <a14:useLocalDpi xmlns:a14="http://schemas.microsoft.com/office/drawing/2010/main"/>
              </a:ext>
            </a:extLst>
          </a:blip>
          <a:srcRect/>
          <a:stretch>
            <a:fillRect/>
          </a:stretch>
        </p:blipFill>
        <p:spPr bwMode="auto">
          <a:xfrm>
            <a:off x="18" y="-1"/>
            <a:ext cx="9064487" cy="6858001"/>
          </a:xfrm>
          <a:prstGeom prst="rect">
            <a:avLst/>
          </a:prstGeom>
          <a:noFill/>
          <a:ln w="82550" cmpd="sng">
            <a:solidFill>
              <a:schemeClr val="tx1"/>
            </a:solidFill>
          </a:ln>
          <a:effectLst>
            <a:glow>
              <a:schemeClr val="accent1"/>
            </a:glo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C9C542F-6633-DE4E-BD0D-706F73EBE14C}" type="slidenum">
              <a:rPr lang="en-US" smtClean="0">
                <a:solidFill>
                  <a:prstClr val="black">
                    <a:tint val="75000"/>
                  </a:prstClr>
                </a:solidFill>
              </a:rPr>
              <a:pPr/>
              <a:t>12</a:t>
            </a:fld>
            <a:endParaRPr lang="en-US" dirty="0">
              <a:solidFill>
                <a:prstClr val="black">
                  <a:tint val="75000"/>
                </a:prstClr>
              </a:solidFill>
            </a:endParaRPr>
          </a:p>
        </p:txBody>
      </p:sp>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238" y="557877"/>
            <a:ext cx="1706562"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3124" y="1916275"/>
            <a:ext cx="8873656" cy="3400931"/>
          </a:xfrm>
          <a:prstGeom prst="rect">
            <a:avLst/>
          </a:prstGeom>
          <a:ln>
            <a:noFill/>
          </a:ln>
        </p:spPr>
        <p:txBody>
          <a:bodyPr wrap="square">
            <a:spAutoFit/>
          </a:bodyPr>
          <a:lstStyle/>
          <a:p>
            <a:pPr algn="r" defTabSz="914400"/>
            <a:r>
              <a:rPr lang="en-US" sz="2500" b="1" dirty="0" smtClean="0">
                <a:solidFill>
                  <a:srgbClr val="FF0000"/>
                </a:solidFill>
              </a:rPr>
              <a:t>957</a:t>
            </a:r>
            <a:r>
              <a:rPr lang="en-US" sz="2500" dirty="0" smtClean="0">
                <a:solidFill>
                  <a:prstClr val="black"/>
                </a:solidFill>
              </a:rPr>
              <a:t> </a:t>
            </a:r>
            <a:r>
              <a:rPr lang="en-US" sz="2500" b="1" dirty="0" smtClean="0">
                <a:solidFill>
                  <a:prstClr val="black"/>
                </a:solidFill>
              </a:rPr>
              <a:t>Apprenticeship </a:t>
            </a:r>
            <a:r>
              <a:rPr lang="en-US" sz="2500" b="1" dirty="0">
                <a:solidFill>
                  <a:prstClr val="black"/>
                </a:solidFill>
              </a:rPr>
              <a:t>T</a:t>
            </a:r>
            <a:r>
              <a:rPr lang="en-US" sz="2500" b="1" dirty="0" smtClean="0">
                <a:solidFill>
                  <a:prstClr val="black"/>
                </a:solidFill>
              </a:rPr>
              <a:t>raining </a:t>
            </a:r>
            <a:r>
              <a:rPr lang="en-US" sz="2500" b="1" dirty="0">
                <a:solidFill>
                  <a:prstClr val="black"/>
                </a:solidFill>
              </a:rPr>
              <a:t>C</a:t>
            </a:r>
            <a:r>
              <a:rPr lang="en-US" sz="2500" b="1" dirty="0" smtClean="0">
                <a:solidFill>
                  <a:prstClr val="black"/>
                </a:solidFill>
              </a:rPr>
              <a:t>enters</a:t>
            </a:r>
            <a:endParaRPr lang="en-US" sz="2500" b="1" dirty="0">
              <a:solidFill>
                <a:prstClr val="black"/>
              </a:solidFill>
            </a:endParaRPr>
          </a:p>
          <a:p>
            <a:pPr algn="r" defTabSz="914400"/>
            <a:r>
              <a:rPr lang="en-US" sz="1600" dirty="0" smtClean="0">
                <a:solidFill>
                  <a:prstClr val="black"/>
                </a:solidFill>
              </a:rPr>
              <a:t>Electrical Training </a:t>
            </a:r>
            <a:r>
              <a:rPr lang="en-US" sz="1600" dirty="0">
                <a:solidFill>
                  <a:prstClr val="black"/>
                </a:solidFill>
              </a:rPr>
              <a:t>ALLIANCE</a:t>
            </a:r>
          </a:p>
          <a:p>
            <a:pPr algn="r" defTabSz="914400"/>
            <a:r>
              <a:rPr lang="en-US" sz="1600" dirty="0" smtClean="0">
                <a:solidFill>
                  <a:prstClr val="black"/>
                </a:solidFill>
              </a:rPr>
              <a:t>Finishing </a:t>
            </a:r>
            <a:r>
              <a:rPr lang="en-US" sz="1600" dirty="0">
                <a:solidFill>
                  <a:prstClr val="black"/>
                </a:solidFill>
              </a:rPr>
              <a:t>Trades Institute</a:t>
            </a:r>
          </a:p>
          <a:p>
            <a:pPr algn="r" defTabSz="914400"/>
            <a:r>
              <a:rPr lang="en-US" sz="1600" dirty="0" smtClean="0">
                <a:solidFill>
                  <a:prstClr val="black"/>
                </a:solidFill>
              </a:rPr>
              <a:t>Heat </a:t>
            </a:r>
            <a:r>
              <a:rPr lang="en-US" sz="1600" dirty="0">
                <a:solidFill>
                  <a:prstClr val="black"/>
                </a:solidFill>
              </a:rPr>
              <a:t>&amp; Frost Insulators &amp; Allied Workers </a:t>
            </a:r>
          </a:p>
          <a:p>
            <a:pPr algn="r" defTabSz="914400"/>
            <a:r>
              <a:rPr lang="en-US" sz="1600" dirty="0">
                <a:solidFill>
                  <a:prstClr val="black"/>
                </a:solidFill>
              </a:rPr>
              <a:t>Sheet Metal and Air </a:t>
            </a:r>
            <a:r>
              <a:rPr lang="en-US" sz="1600" dirty="0" smtClean="0">
                <a:solidFill>
                  <a:prstClr val="black"/>
                </a:solidFill>
              </a:rPr>
              <a:t>Conditioning </a:t>
            </a:r>
            <a:r>
              <a:rPr lang="en-US" sz="1600" dirty="0">
                <a:solidFill>
                  <a:prstClr val="black"/>
                </a:solidFill>
              </a:rPr>
              <a:t>Industry</a:t>
            </a:r>
          </a:p>
          <a:p>
            <a:pPr algn="r" defTabSz="914400"/>
            <a:r>
              <a:rPr lang="en-US" sz="1600" dirty="0">
                <a:solidFill>
                  <a:prstClr val="black"/>
                </a:solidFill>
              </a:rPr>
              <a:t>National Elevator Industry Educational Program</a:t>
            </a:r>
          </a:p>
          <a:p>
            <a:pPr algn="r" defTabSz="914400"/>
            <a:r>
              <a:rPr lang="en-US" sz="1600" dirty="0" smtClean="0">
                <a:solidFill>
                  <a:prstClr val="black"/>
                </a:solidFill>
              </a:rPr>
              <a:t>United Association of </a:t>
            </a:r>
            <a:r>
              <a:rPr lang="en-US" sz="1600" dirty="0">
                <a:solidFill>
                  <a:prstClr val="black"/>
                </a:solidFill>
              </a:rPr>
              <a:t>Plumbing &amp; Pipefitting</a:t>
            </a:r>
          </a:p>
          <a:p>
            <a:pPr algn="r" defTabSz="914400"/>
            <a:r>
              <a:rPr lang="en-US" sz="1600" dirty="0">
                <a:solidFill>
                  <a:prstClr val="black"/>
                </a:solidFill>
              </a:rPr>
              <a:t>  </a:t>
            </a:r>
          </a:p>
          <a:p>
            <a:pPr algn="r" defTabSz="914400"/>
            <a:r>
              <a:rPr lang="en-US" sz="2500" b="1" dirty="0" smtClean="0">
                <a:solidFill>
                  <a:srgbClr val="FF0000"/>
                </a:solidFill>
              </a:rPr>
              <a:t>16</a:t>
            </a:r>
            <a:r>
              <a:rPr lang="en-US" sz="2500" b="1" dirty="0" smtClean="0">
                <a:solidFill>
                  <a:prstClr val="black"/>
                </a:solidFill>
              </a:rPr>
              <a:t> </a:t>
            </a:r>
            <a:r>
              <a:rPr lang="en-US" sz="2500" b="1" dirty="0" smtClean="0">
                <a:solidFill>
                  <a:prstClr val="black"/>
                </a:solidFill>
              </a:rPr>
              <a:t>National</a:t>
            </a:r>
            <a:r>
              <a:rPr lang="en-US" sz="2500" b="1" dirty="0">
                <a:solidFill>
                  <a:prstClr val="black"/>
                </a:solidFill>
              </a:rPr>
              <a:t>, Regional, State </a:t>
            </a:r>
            <a:r>
              <a:rPr lang="en-US" sz="2500" b="1" dirty="0" smtClean="0">
                <a:solidFill>
                  <a:prstClr val="black"/>
                </a:solidFill>
              </a:rPr>
              <a:t>Organizations</a:t>
            </a:r>
            <a:endParaRPr lang="en-US" sz="2500" b="1" dirty="0">
              <a:solidFill>
                <a:prstClr val="black"/>
              </a:solidFill>
            </a:endParaRPr>
          </a:p>
          <a:p>
            <a:pPr defTabSz="914400"/>
            <a:endParaRPr lang="en-US" sz="1700" dirty="0" smtClean="0">
              <a:solidFill>
                <a:prstClr val="black"/>
              </a:solidFill>
            </a:endParaRPr>
          </a:p>
          <a:p>
            <a:pPr defTabSz="914400"/>
            <a:endParaRPr lang="en-US" dirty="0">
              <a:solidFill>
                <a:prstClr val="black"/>
              </a:solidFill>
            </a:endParaRPr>
          </a:p>
          <a:p>
            <a:pPr defTabSz="914400"/>
            <a:endParaRPr lang="en-US" dirty="0">
              <a:solidFill>
                <a:prstClr val="black"/>
              </a:solidFill>
            </a:endParaRPr>
          </a:p>
        </p:txBody>
      </p:sp>
      <p:sp>
        <p:nvSpPr>
          <p:cNvPr id="3" name="Rectangle 2"/>
          <p:cNvSpPr/>
          <p:nvPr/>
        </p:nvSpPr>
        <p:spPr>
          <a:xfrm>
            <a:off x="4866198" y="4532364"/>
            <a:ext cx="4277802" cy="1815882"/>
          </a:xfrm>
          <a:prstGeom prst="rect">
            <a:avLst/>
          </a:prstGeom>
        </p:spPr>
        <p:txBody>
          <a:bodyPr wrap="square">
            <a:spAutoFit/>
          </a:bodyPr>
          <a:lstStyle/>
          <a:p>
            <a:pPr defTabSz="914400"/>
            <a:r>
              <a:rPr lang="en-US" sz="1400" dirty="0">
                <a:solidFill>
                  <a:prstClr val="black"/>
                </a:solidFill>
              </a:rPr>
              <a:t>Collegiate Consortium for Workforce and Economic Development</a:t>
            </a:r>
          </a:p>
          <a:p>
            <a:pPr defTabSz="914400"/>
            <a:r>
              <a:rPr lang="en-US" sz="1400" dirty="0" smtClean="0">
                <a:solidFill>
                  <a:prstClr val="black"/>
                </a:solidFill>
              </a:rPr>
              <a:t>South </a:t>
            </a:r>
            <a:r>
              <a:rPr lang="en-US" sz="1400" dirty="0">
                <a:solidFill>
                  <a:prstClr val="black"/>
                </a:solidFill>
              </a:rPr>
              <a:t>Carolina Technical College System </a:t>
            </a:r>
          </a:p>
          <a:p>
            <a:pPr defTabSz="914400"/>
            <a:r>
              <a:rPr lang="en-US" sz="1400" dirty="0">
                <a:solidFill>
                  <a:prstClr val="black"/>
                </a:solidFill>
              </a:rPr>
              <a:t>Southeast Maritime &amp; Transportation Center (SMART)</a:t>
            </a:r>
          </a:p>
          <a:p>
            <a:pPr defTabSz="914400"/>
            <a:r>
              <a:rPr lang="en-US" sz="1400" dirty="0">
                <a:solidFill>
                  <a:prstClr val="black"/>
                </a:solidFill>
              </a:rPr>
              <a:t>Technical College System of Georgia (TCSG</a:t>
            </a:r>
            <a:r>
              <a:rPr lang="en-US" sz="1400" dirty="0" smtClean="0">
                <a:solidFill>
                  <a:prstClr val="black"/>
                </a:solidFill>
              </a:rPr>
              <a:t>)</a:t>
            </a:r>
          </a:p>
          <a:p>
            <a:pPr defTabSz="914400"/>
            <a:r>
              <a:rPr lang="en-US" sz="1400" dirty="0">
                <a:solidFill>
                  <a:prstClr val="black"/>
                </a:solidFill>
              </a:rPr>
              <a:t>University of Alaska System </a:t>
            </a:r>
          </a:p>
          <a:p>
            <a:pPr defTabSz="914400"/>
            <a:r>
              <a:rPr lang="en-US" sz="1400" dirty="0" smtClean="0">
                <a:solidFill>
                  <a:prstClr val="black"/>
                </a:solidFill>
              </a:rPr>
              <a:t>VA </a:t>
            </a:r>
            <a:r>
              <a:rPr lang="en-US" sz="1400" dirty="0">
                <a:solidFill>
                  <a:prstClr val="black"/>
                </a:solidFill>
              </a:rPr>
              <a:t>Tidewater Consortium for Higher Education</a:t>
            </a:r>
          </a:p>
          <a:p>
            <a:pPr defTabSz="914400"/>
            <a:r>
              <a:rPr lang="en-US" sz="1400" dirty="0">
                <a:solidFill>
                  <a:prstClr val="black"/>
                </a:solidFill>
              </a:rPr>
              <a:t>Wisconsin Technical College System</a:t>
            </a:r>
          </a:p>
        </p:txBody>
      </p:sp>
      <p:sp>
        <p:nvSpPr>
          <p:cNvPr id="8" name="Rectangle 7"/>
          <p:cNvSpPr/>
          <p:nvPr/>
        </p:nvSpPr>
        <p:spPr>
          <a:xfrm>
            <a:off x="307560" y="4477396"/>
            <a:ext cx="4572000" cy="2246769"/>
          </a:xfrm>
          <a:prstGeom prst="rect">
            <a:avLst/>
          </a:prstGeom>
        </p:spPr>
        <p:txBody>
          <a:bodyPr>
            <a:spAutoFit/>
          </a:bodyPr>
          <a:lstStyle/>
          <a:p>
            <a:pPr algn="r" defTabSz="914400"/>
            <a:r>
              <a:rPr lang="en-US" sz="1400" dirty="0" smtClean="0">
                <a:solidFill>
                  <a:prstClr val="black"/>
                </a:solidFill>
              </a:rPr>
              <a:t>Achieving the Dream</a:t>
            </a:r>
          </a:p>
          <a:p>
            <a:pPr algn="r" defTabSz="914400"/>
            <a:r>
              <a:rPr lang="en-US" sz="1400" dirty="0" smtClean="0">
                <a:solidFill>
                  <a:prstClr val="black"/>
                </a:solidFill>
              </a:rPr>
              <a:t>American </a:t>
            </a:r>
            <a:r>
              <a:rPr lang="en-US" sz="1400" dirty="0">
                <a:solidFill>
                  <a:prstClr val="black"/>
                </a:solidFill>
              </a:rPr>
              <a:t>Association of Community Colleges</a:t>
            </a:r>
          </a:p>
          <a:p>
            <a:pPr algn="r" defTabSz="914400"/>
            <a:r>
              <a:rPr lang="en-US" sz="1400" dirty="0">
                <a:solidFill>
                  <a:prstClr val="black"/>
                </a:solidFill>
              </a:rPr>
              <a:t>AFL-CIO Building and Construction </a:t>
            </a:r>
            <a:r>
              <a:rPr lang="en-US" sz="1400" dirty="0" smtClean="0">
                <a:solidFill>
                  <a:prstClr val="black"/>
                </a:solidFill>
              </a:rPr>
              <a:t>Trades</a:t>
            </a:r>
          </a:p>
          <a:p>
            <a:pPr algn="r" defTabSz="914400"/>
            <a:r>
              <a:rPr lang="en-US" sz="1400" dirty="0">
                <a:solidFill>
                  <a:prstClr val="black"/>
                </a:solidFill>
              </a:rPr>
              <a:t>Council on Adult and Experiential Learning (CAEL</a:t>
            </a:r>
            <a:r>
              <a:rPr lang="en-US" sz="1400" dirty="0" smtClean="0">
                <a:solidFill>
                  <a:prstClr val="black"/>
                </a:solidFill>
              </a:rPr>
              <a:t>) </a:t>
            </a:r>
            <a:endParaRPr lang="en-US" sz="1400" dirty="0">
              <a:solidFill>
                <a:prstClr val="black"/>
              </a:solidFill>
            </a:endParaRPr>
          </a:p>
          <a:p>
            <a:pPr algn="r" defTabSz="914400"/>
            <a:r>
              <a:rPr lang="en-US" sz="1400" dirty="0">
                <a:solidFill>
                  <a:prstClr val="black"/>
                </a:solidFill>
              </a:rPr>
              <a:t>Colorado Community College System</a:t>
            </a:r>
          </a:p>
          <a:p>
            <a:pPr algn="r" defTabSz="914400"/>
            <a:r>
              <a:rPr lang="en-US" sz="1400" dirty="0">
                <a:solidFill>
                  <a:prstClr val="black"/>
                </a:solidFill>
              </a:rPr>
              <a:t>North Carolina Community College System</a:t>
            </a:r>
          </a:p>
          <a:p>
            <a:pPr algn="r" defTabSz="914400"/>
            <a:r>
              <a:rPr lang="en-US" sz="1400" dirty="0">
                <a:solidFill>
                  <a:prstClr val="black"/>
                </a:solidFill>
              </a:rPr>
              <a:t>Ohio Association of Community Colleges</a:t>
            </a:r>
          </a:p>
          <a:p>
            <a:pPr algn="r" defTabSz="914400"/>
            <a:r>
              <a:rPr lang="en-US" sz="1400" dirty="0">
                <a:solidFill>
                  <a:prstClr val="black"/>
                </a:solidFill>
              </a:rPr>
              <a:t>Ohio Board of Regents</a:t>
            </a:r>
          </a:p>
          <a:p>
            <a:pPr algn="r" defTabSz="914400"/>
            <a:r>
              <a:rPr lang="en-US" sz="1400" dirty="0">
                <a:solidFill>
                  <a:prstClr val="black"/>
                </a:solidFill>
              </a:rPr>
              <a:t>Oregon Department of Community Colleges </a:t>
            </a:r>
          </a:p>
          <a:p>
            <a:pPr algn="r" defTabSz="914400"/>
            <a:r>
              <a:rPr lang="en-US" sz="1400" dirty="0">
                <a:solidFill>
                  <a:prstClr val="black"/>
                </a:solidFill>
              </a:rPr>
              <a:t>and Workforce Development</a:t>
            </a:r>
          </a:p>
        </p:txBody>
      </p:sp>
      <p:sp>
        <p:nvSpPr>
          <p:cNvPr id="10" name="Rectangle 9"/>
          <p:cNvSpPr/>
          <p:nvPr/>
        </p:nvSpPr>
        <p:spPr>
          <a:xfrm>
            <a:off x="4879578" y="1341316"/>
            <a:ext cx="4016677" cy="477054"/>
          </a:xfrm>
          <a:prstGeom prst="rect">
            <a:avLst/>
          </a:prstGeom>
        </p:spPr>
        <p:txBody>
          <a:bodyPr wrap="none">
            <a:spAutoFit/>
          </a:bodyPr>
          <a:lstStyle/>
          <a:p>
            <a:pPr defTabSz="914400">
              <a:defRPr/>
            </a:pPr>
            <a:r>
              <a:rPr lang="en-US" sz="2500" b="1" dirty="0" smtClean="0">
                <a:solidFill>
                  <a:srgbClr val="FF0000"/>
                </a:solidFill>
              </a:rPr>
              <a:t>289</a:t>
            </a:r>
            <a:r>
              <a:rPr lang="en-US" sz="2500" b="1" dirty="0" smtClean="0">
                <a:solidFill>
                  <a:srgbClr val="002060"/>
                </a:solidFill>
              </a:rPr>
              <a:t> </a:t>
            </a:r>
            <a:r>
              <a:rPr lang="en-US" sz="2500" b="1" dirty="0">
                <a:solidFill>
                  <a:prstClr val="black"/>
                </a:solidFill>
              </a:rPr>
              <a:t>colleges joined the RACC</a:t>
            </a:r>
          </a:p>
        </p:txBody>
      </p:sp>
    </p:spTree>
    <p:extLst>
      <p:ext uri="{BB962C8B-B14F-4D97-AF65-F5344CB8AC3E}">
        <p14:creationId xmlns:p14="http://schemas.microsoft.com/office/powerpoint/2010/main" val="2070199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418" y="1"/>
            <a:ext cx="9144000" cy="124097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p:cNvSpPr/>
          <p:nvPr/>
        </p:nvSpPr>
        <p:spPr>
          <a:xfrm>
            <a:off x="-17418" y="5617029"/>
            <a:ext cx="9144000" cy="124097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TextBox 9"/>
          <p:cNvSpPr txBox="1"/>
          <p:nvPr/>
        </p:nvSpPr>
        <p:spPr>
          <a:xfrm>
            <a:off x="283030" y="5880447"/>
            <a:ext cx="8860973" cy="677108"/>
          </a:xfrm>
          <a:prstGeom prst="rect">
            <a:avLst/>
          </a:prstGeom>
          <a:noFill/>
        </p:spPr>
        <p:txBody>
          <a:bodyPr wrap="square" rtlCol="0">
            <a:spAutoFit/>
          </a:bodyPr>
          <a:lstStyle/>
          <a:p>
            <a:pPr algn="r" defTabSz="914400"/>
            <a:r>
              <a:rPr lang="en-US" sz="2000" b="1" dirty="0">
                <a:solidFill>
                  <a:prstClr val="white"/>
                </a:solidFill>
                <a:latin typeface="Kartika" panose="02020503030404060203" pitchFamily="18" charset="0"/>
                <a:ea typeface="Verdana" pitchFamily="34" charset="0"/>
                <a:cs typeface="Kartika" panose="02020503030404060203" pitchFamily="18" charset="0"/>
              </a:rPr>
              <a:t>Office of Apprenticeship</a:t>
            </a:r>
          </a:p>
          <a:p>
            <a:pPr algn="r" defTabSz="914400"/>
            <a:r>
              <a:rPr lang="en-US" b="1" dirty="0">
                <a:solidFill>
                  <a:prstClr val="white"/>
                </a:solidFill>
                <a:latin typeface="Kartika" panose="02020503030404060203" pitchFamily="18" charset="0"/>
                <a:ea typeface="Verdana" pitchFamily="34" charset="0"/>
                <a:cs typeface="Kartika" panose="02020503030404060203" pitchFamily="18" charset="0"/>
              </a:rPr>
              <a:t>US Department of Labor | Employment and Training Administration</a:t>
            </a:r>
          </a:p>
        </p:txBody>
      </p:sp>
      <p:pic>
        <p:nvPicPr>
          <p:cNvPr id="13" name="Picture 5" descr="C:\Users\qualter.michael\Desktop\Banner.jpg"/>
          <p:cNvPicPr>
            <a:picLocks noChangeAspect="1" noChangeArrowheads="1"/>
          </p:cNvPicPr>
          <p:nvPr/>
        </p:nvPicPr>
        <p:blipFill rotWithShape="1">
          <a:blip r:embed="rId3">
            <a:extLst>
              <a:ext uri="{28A0092B-C50C-407E-A947-70E740481C1C}">
                <a14:useLocalDpi xmlns:a14="http://schemas.microsoft.com/office/drawing/2010/main" val="0"/>
              </a:ext>
            </a:extLst>
          </a:blip>
          <a:srcRect b="10284"/>
          <a:stretch/>
        </p:blipFill>
        <p:spPr bwMode="auto">
          <a:xfrm>
            <a:off x="2784612" y="1240972"/>
            <a:ext cx="3539940" cy="204053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016292" y="3701307"/>
            <a:ext cx="7394448" cy="1446550"/>
          </a:xfrm>
          <a:prstGeom prst="rect">
            <a:avLst/>
          </a:prstGeom>
        </p:spPr>
        <p:txBody>
          <a:bodyPr wrap="square">
            <a:spAutoFit/>
          </a:bodyPr>
          <a:lstStyle/>
          <a:p>
            <a:pPr algn="ctr"/>
            <a:r>
              <a:rPr lang="en-US" sz="4400" b="1" dirty="0" smtClean="0"/>
              <a:t>Becoming </a:t>
            </a:r>
            <a:r>
              <a:rPr lang="en-US" sz="4400" b="1" dirty="0"/>
              <a:t>a </a:t>
            </a:r>
            <a:r>
              <a:rPr lang="en-US" sz="4400" b="1" dirty="0" smtClean="0"/>
              <a:t>Registered Apprenticeship </a:t>
            </a:r>
            <a:r>
              <a:rPr lang="en-US" sz="4400" b="1" dirty="0"/>
              <a:t>Sponsor</a:t>
            </a:r>
          </a:p>
        </p:txBody>
      </p:sp>
    </p:spTree>
    <p:extLst>
      <p:ext uri="{BB962C8B-B14F-4D97-AF65-F5344CB8AC3E}">
        <p14:creationId xmlns:p14="http://schemas.microsoft.com/office/powerpoint/2010/main" val="3834803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77770" y="4134671"/>
            <a:ext cx="4343400" cy="2676937"/>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Wingdings" pitchFamily="2" charset="2"/>
              <a:buChar char="§"/>
              <a:defRPr/>
            </a:pPr>
            <a:endParaRPr lang="en-US" b="1" dirty="0">
              <a:solidFill>
                <a:prstClr val="white"/>
              </a:solidFill>
            </a:endParaRPr>
          </a:p>
          <a:p>
            <a:pPr algn="ctr">
              <a:defRPr/>
            </a:pPr>
            <a:endParaRPr lang="en-US" sz="2800" b="1" dirty="0">
              <a:solidFill>
                <a:prstClr val="white"/>
              </a:solidFill>
            </a:endParaRPr>
          </a:p>
          <a:p>
            <a:pPr algn="ctr">
              <a:defRPr/>
            </a:pPr>
            <a:r>
              <a:rPr lang="en-US" dirty="0">
                <a:solidFill>
                  <a:prstClr val="black"/>
                </a:solidFill>
              </a:rPr>
              <a:t> </a:t>
            </a:r>
          </a:p>
        </p:txBody>
      </p:sp>
      <p:sp>
        <p:nvSpPr>
          <p:cNvPr id="14" name="Rectangle 13"/>
          <p:cNvSpPr/>
          <p:nvPr/>
        </p:nvSpPr>
        <p:spPr>
          <a:xfrm>
            <a:off x="4716640" y="4134671"/>
            <a:ext cx="4343400" cy="2676937"/>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prstClr val="white"/>
              </a:solidFill>
            </a:endParaRPr>
          </a:p>
          <a:p>
            <a:pPr algn="ctr">
              <a:defRPr/>
            </a:pPr>
            <a:r>
              <a:rPr lang="en-US" dirty="0">
                <a:solidFill>
                  <a:prstClr val="black"/>
                </a:solidFill>
              </a:rPr>
              <a:t> </a:t>
            </a:r>
          </a:p>
        </p:txBody>
      </p:sp>
      <p:sp>
        <p:nvSpPr>
          <p:cNvPr id="2" name="Title 1"/>
          <p:cNvSpPr>
            <a:spLocks noGrp="1"/>
          </p:cNvSpPr>
          <p:nvPr>
            <p:ph type="title"/>
          </p:nvPr>
        </p:nvSpPr>
        <p:spPr>
          <a:xfrm>
            <a:off x="715853" y="378033"/>
            <a:ext cx="8053276" cy="773566"/>
          </a:xfrm>
        </p:spPr>
        <p:txBody>
          <a:bodyPr>
            <a:norm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Key Roles within Registered Apprenticeships</a:t>
            </a:r>
          </a:p>
        </p:txBody>
      </p:sp>
      <p:sp>
        <p:nvSpPr>
          <p:cNvPr id="7" name="Rectangle 6"/>
          <p:cNvSpPr/>
          <p:nvPr/>
        </p:nvSpPr>
        <p:spPr>
          <a:xfrm>
            <a:off x="4716640" y="1351722"/>
            <a:ext cx="4343400" cy="2676937"/>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prstClr val="white"/>
              </a:solidFill>
            </a:endParaRPr>
          </a:p>
          <a:p>
            <a:pPr algn="ctr">
              <a:defRPr/>
            </a:pPr>
            <a:endParaRPr lang="en-US" sz="2800" b="1" dirty="0">
              <a:solidFill>
                <a:prstClr val="white"/>
              </a:solidFill>
            </a:endParaRPr>
          </a:p>
          <a:p>
            <a:pPr algn="ctr">
              <a:defRPr/>
            </a:pPr>
            <a:r>
              <a:rPr lang="en-US" dirty="0">
                <a:solidFill>
                  <a:prstClr val="black"/>
                </a:solidFill>
              </a:rPr>
              <a:t> </a:t>
            </a:r>
          </a:p>
        </p:txBody>
      </p:sp>
      <p:sp>
        <p:nvSpPr>
          <p:cNvPr id="12" name="Rectangle 11"/>
          <p:cNvSpPr/>
          <p:nvPr/>
        </p:nvSpPr>
        <p:spPr>
          <a:xfrm>
            <a:off x="177770" y="1351722"/>
            <a:ext cx="4343400" cy="2676937"/>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Wingdings" pitchFamily="2" charset="2"/>
              <a:buChar char="§"/>
              <a:defRPr/>
            </a:pPr>
            <a:endParaRPr lang="en-US" b="1" dirty="0">
              <a:solidFill>
                <a:prstClr val="white"/>
              </a:solidFill>
            </a:endParaRPr>
          </a:p>
          <a:p>
            <a:pPr algn="ctr">
              <a:defRPr/>
            </a:pPr>
            <a:endParaRPr lang="en-US" sz="2800" b="1" dirty="0">
              <a:solidFill>
                <a:prstClr val="white"/>
              </a:solidFill>
            </a:endParaRPr>
          </a:p>
          <a:p>
            <a:pPr algn="ctr">
              <a:defRPr/>
            </a:pPr>
            <a:r>
              <a:rPr lang="en-US" dirty="0">
                <a:solidFill>
                  <a:prstClr val="black"/>
                </a:solidFill>
              </a:rPr>
              <a:t> </a:t>
            </a:r>
          </a:p>
        </p:txBody>
      </p:sp>
      <p:sp>
        <p:nvSpPr>
          <p:cNvPr id="13" name="Oval 12"/>
          <p:cNvSpPr/>
          <p:nvPr/>
        </p:nvSpPr>
        <p:spPr>
          <a:xfrm>
            <a:off x="4068668" y="3556662"/>
            <a:ext cx="1064028" cy="943994"/>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rPr>
              <a:t>4</a:t>
            </a:r>
          </a:p>
        </p:txBody>
      </p:sp>
      <p:sp>
        <p:nvSpPr>
          <p:cNvPr id="15" name="TextBox 14"/>
          <p:cNvSpPr txBox="1"/>
          <p:nvPr/>
        </p:nvSpPr>
        <p:spPr>
          <a:xfrm>
            <a:off x="4859383" y="4252489"/>
            <a:ext cx="4225831" cy="1846659"/>
          </a:xfrm>
          <a:prstGeom prst="rect">
            <a:avLst/>
          </a:prstGeom>
          <a:noFill/>
        </p:spPr>
        <p:txBody>
          <a:bodyPr wrap="square" rtlCol="0">
            <a:spAutoFit/>
          </a:bodyPr>
          <a:lstStyle/>
          <a:p>
            <a:pPr algn="ctr"/>
            <a:r>
              <a:rPr lang="en-US" sz="2800" b="1" dirty="0">
                <a:solidFill>
                  <a:prstClr val="white"/>
                </a:solidFill>
              </a:rPr>
              <a:t>Educational (RTI) Provider</a:t>
            </a:r>
          </a:p>
          <a:p>
            <a:pPr algn="ctr"/>
            <a:endParaRPr lang="en-US" sz="1400" dirty="0">
              <a:solidFill>
                <a:prstClr val="black"/>
              </a:solidFill>
            </a:endParaRPr>
          </a:p>
          <a:p>
            <a:pPr marL="285750" indent="-285750">
              <a:buFont typeface="Wingdings" pitchFamily="2" charset="2"/>
              <a:buChar char="§"/>
            </a:pPr>
            <a:r>
              <a:rPr lang="en-US" b="1" dirty="0">
                <a:solidFill>
                  <a:prstClr val="white"/>
                </a:solidFill>
              </a:rPr>
              <a:t>Can be employer/industry based</a:t>
            </a:r>
          </a:p>
          <a:p>
            <a:pPr marL="285750" indent="-285750">
              <a:buFont typeface="Wingdings" pitchFamily="2" charset="2"/>
              <a:buChar char="§"/>
            </a:pPr>
            <a:r>
              <a:rPr lang="en-US" b="1" dirty="0">
                <a:solidFill>
                  <a:prstClr val="white"/>
                </a:solidFill>
              </a:rPr>
              <a:t>Can be Joint Labor-Mgmt Orgs</a:t>
            </a:r>
          </a:p>
          <a:p>
            <a:pPr marL="285750" indent="-285750">
              <a:buFont typeface="Wingdings" pitchFamily="2" charset="2"/>
              <a:buChar char="§"/>
            </a:pPr>
            <a:r>
              <a:rPr lang="en-US" b="1" dirty="0">
                <a:solidFill>
                  <a:prstClr val="white"/>
                </a:solidFill>
              </a:rPr>
              <a:t>Community Colleges</a:t>
            </a:r>
          </a:p>
          <a:p>
            <a:pPr marL="285750" indent="-285750">
              <a:buFont typeface="Wingdings" pitchFamily="2" charset="2"/>
              <a:buChar char="§"/>
            </a:pPr>
            <a:r>
              <a:rPr lang="en-US" b="1" dirty="0">
                <a:solidFill>
                  <a:prstClr val="white"/>
                </a:solidFill>
              </a:rPr>
              <a:t>Others</a:t>
            </a:r>
          </a:p>
        </p:txBody>
      </p:sp>
      <p:sp>
        <p:nvSpPr>
          <p:cNvPr id="16" name="TextBox 15"/>
          <p:cNvSpPr txBox="1"/>
          <p:nvPr/>
        </p:nvSpPr>
        <p:spPr>
          <a:xfrm>
            <a:off x="4742491" y="1292786"/>
            <a:ext cx="4440421" cy="2800767"/>
          </a:xfrm>
          <a:prstGeom prst="rect">
            <a:avLst/>
          </a:prstGeom>
          <a:noFill/>
        </p:spPr>
        <p:txBody>
          <a:bodyPr wrap="square" rtlCol="0">
            <a:spAutoFit/>
          </a:bodyPr>
          <a:lstStyle/>
          <a:p>
            <a:pPr algn="ctr">
              <a:defRPr/>
            </a:pPr>
            <a:r>
              <a:rPr lang="en-US" sz="2800" b="1" dirty="0">
                <a:solidFill>
                  <a:prstClr val="white"/>
                </a:solidFill>
              </a:rPr>
              <a:t>Sponsors (Intermediaries)</a:t>
            </a:r>
          </a:p>
          <a:p>
            <a:pPr algn="ctr">
              <a:defRPr/>
            </a:pPr>
            <a:endParaRPr lang="en-US" sz="1400" b="1" dirty="0">
              <a:solidFill>
                <a:prstClr val="white"/>
              </a:solidFill>
            </a:endParaRPr>
          </a:p>
          <a:p>
            <a:pPr marL="285750" indent="-285750">
              <a:buFont typeface="Wingdings" pitchFamily="2" charset="2"/>
              <a:buChar char="§"/>
            </a:pPr>
            <a:r>
              <a:rPr lang="en-US" b="1" dirty="0">
                <a:solidFill>
                  <a:prstClr val="white"/>
                </a:solidFill>
              </a:rPr>
              <a:t>Responsible for </a:t>
            </a:r>
            <a:r>
              <a:rPr lang="en-US" b="1" u="sng" dirty="0">
                <a:solidFill>
                  <a:prstClr val="white"/>
                </a:solidFill>
              </a:rPr>
              <a:t>Administering</a:t>
            </a:r>
            <a:r>
              <a:rPr lang="en-US" b="1" dirty="0">
                <a:solidFill>
                  <a:prstClr val="white"/>
                </a:solidFill>
              </a:rPr>
              <a:t> the Program</a:t>
            </a:r>
          </a:p>
          <a:p>
            <a:endParaRPr lang="en-US" sz="800" b="1" dirty="0">
              <a:solidFill>
                <a:prstClr val="white"/>
              </a:solidFill>
            </a:endParaRPr>
          </a:p>
          <a:p>
            <a:pPr marL="285750" indent="-285750">
              <a:buFont typeface="Wingdings" pitchFamily="2" charset="2"/>
              <a:buChar char="§"/>
            </a:pPr>
            <a:r>
              <a:rPr lang="en-US" b="1" dirty="0">
                <a:solidFill>
                  <a:prstClr val="white"/>
                </a:solidFill>
              </a:rPr>
              <a:t>Can be Employer, Consortia of Employers, Industry Associations, Joint Labor-Management Organizations, Educational or Training Providers, CBOs, or Other Workforce Intermediaries!</a:t>
            </a:r>
          </a:p>
        </p:txBody>
      </p:sp>
      <p:sp>
        <p:nvSpPr>
          <p:cNvPr id="17" name="TextBox 16"/>
          <p:cNvSpPr txBox="1"/>
          <p:nvPr/>
        </p:nvSpPr>
        <p:spPr>
          <a:xfrm>
            <a:off x="335139" y="1351722"/>
            <a:ext cx="4028661" cy="1569660"/>
          </a:xfrm>
          <a:prstGeom prst="rect">
            <a:avLst/>
          </a:prstGeom>
          <a:noFill/>
        </p:spPr>
        <p:txBody>
          <a:bodyPr wrap="square" rtlCol="0">
            <a:spAutoFit/>
          </a:bodyPr>
          <a:lstStyle/>
          <a:p>
            <a:pPr algn="ctr">
              <a:defRPr/>
            </a:pPr>
            <a:r>
              <a:rPr lang="en-US" sz="2800" b="1" dirty="0">
                <a:solidFill>
                  <a:prstClr val="white"/>
                </a:solidFill>
              </a:rPr>
              <a:t>Employers (OJT)</a:t>
            </a:r>
          </a:p>
          <a:p>
            <a:pPr algn="ctr">
              <a:defRPr/>
            </a:pPr>
            <a:endParaRPr lang="en-US" sz="1400" b="1" dirty="0">
              <a:solidFill>
                <a:prstClr val="white"/>
              </a:solidFill>
            </a:endParaRPr>
          </a:p>
          <a:p>
            <a:pPr marL="285750" indent="-285750">
              <a:buFont typeface="Wingdings" pitchFamily="2" charset="2"/>
              <a:buChar char="§"/>
            </a:pPr>
            <a:r>
              <a:rPr lang="en-US" b="1" dirty="0">
                <a:solidFill>
                  <a:prstClr val="white"/>
                </a:solidFill>
              </a:rPr>
              <a:t>Must have employer(s)</a:t>
            </a:r>
          </a:p>
          <a:p>
            <a:pPr marL="285750" indent="-285750">
              <a:buFont typeface="Wingdings" pitchFamily="2" charset="2"/>
              <a:buChar char="§"/>
            </a:pPr>
            <a:r>
              <a:rPr lang="en-US" b="1" dirty="0">
                <a:solidFill>
                  <a:prstClr val="white"/>
                </a:solidFill>
              </a:rPr>
              <a:t>Must Drive Program Design / RTI</a:t>
            </a:r>
          </a:p>
          <a:p>
            <a:pPr marL="285750" indent="-285750">
              <a:buFont typeface="Wingdings" pitchFamily="2" charset="2"/>
              <a:buChar char="§"/>
            </a:pPr>
            <a:r>
              <a:rPr lang="en-US" b="1" dirty="0">
                <a:solidFill>
                  <a:prstClr val="white"/>
                </a:solidFill>
              </a:rPr>
              <a:t>Provider of OJT/Work-Based Learning</a:t>
            </a:r>
          </a:p>
        </p:txBody>
      </p:sp>
      <p:sp>
        <p:nvSpPr>
          <p:cNvPr id="19" name="TextBox 18"/>
          <p:cNvSpPr txBox="1"/>
          <p:nvPr/>
        </p:nvSpPr>
        <p:spPr>
          <a:xfrm>
            <a:off x="177770" y="4247322"/>
            <a:ext cx="4343400" cy="1985159"/>
          </a:xfrm>
          <a:prstGeom prst="rect">
            <a:avLst/>
          </a:prstGeom>
          <a:noFill/>
        </p:spPr>
        <p:txBody>
          <a:bodyPr wrap="square" rtlCol="0">
            <a:spAutoFit/>
          </a:bodyPr>
          <a:lstStyle/>
          <a:p>
            <a:pPr algn="ctr">
              <a:defRPr/>
            </a:pPr>
            <a:r>
              <a:rPr lang="en-US" sz="2800" b="1" dirty="0">
                <a:solidFill>
                  <a:prstClr val="white"/>
                </a:solidFill>
              </a:rPr>
              <a:t>Supportive Services</a:t>
            </a:r>
          </a:p>
          <a:p>
            <a:endParaRPr lang="en-US" sz="1400" b="1" dirty="0">
              <a:solidFill>
                <a:prstClr val="white"/>
              </a:solidFill>
            </a:endParaRPr>
          </a:p>
          <a:p>
            <a:pPr marL="285750" indent="-285750">
              <a:buFont typeface="Wingdings" pitchFamily="2" charset="2"/>
              <a:buChar char="§"/>
            </a:pPr>
            <a:r>
              <a:rPr lang="en-US" b="1" dirty="0">
                <a:solidFill>
                  <a:prstClr val="white"/>
                </a:solidFill>
              </a:rPr>
              <a:t>Can bring together a range of other entities to complement program design and to support apprentices and industry partners.</a:t>
            </a:r>
          </a:p>
          <a:p>
            <a:pPr marL="285750" indent="-285750">
              <a:buFont typeface="Wingdings" pitchFamily="2" charset="2"/>
              <a:buChar char="§"/>
            </a:pPr>
            <a:endParaRPr lang="en-US" sz="900" b="1" dirty="0">
              <a:solidFill>
                <a:prstClr val="white"/>
              </a:solidFill>
            </a:endParaRPr>
          </a:p>
        </p:txBody>
      </p:sp>
    </p:spTree>
    <p:extLst>
      <p:ext uri="{BB962C8B-B14F-4D97-AF65-F5344CB8AC3E}">
        <p14:creationId xmlns:p14="http://schemas.microsoft.com/office/powerpoint/2010/main" val="259506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Segoe UI" panose="020B0502040204020203" pitchFamily="34" charset="0"/>
                <a:ea typeface="Segoe UI" panose="020B0502040204020203" pitchFamily="34" charset="0"/>
                <a:cs typeface="Segoe UI" panose="020B0502040204020203" pitchFamily="34" charset="0"/>
              </a:rPr>
              <a:t>Who operates Registered Apprenticeship programs</a:t>
            </a:r>
            <a:r>
              <a:rPr lang="en-US" dirty="0" smtClean="0">
                <a:latin typeface="Segoe UI" panose="020B0502040204020203" pitchFamily="34" charset="0"/>
                <a:ea typeface="Segoe UI" panose="020B0502040204020203" pitchFamily="34" charset="0"/>
                <a:cs typeface="Segoe UI" panose="020B0502040204020203" pitchFamily="34" charset="0"/>
              </a:rPr>
              <a:t>?</a:t>
            </a:r>
            <a:endParaRPr lang="en-US" dirty="0">
              <a:latin typeface="Segoe UI" panose="020B0502040204020203" pitchFamily="34" charset="0"/>
              <a:ea typeface="Segoe UI" panose="020B0502040204020203" pitchFamily="34" charset="0"/>
              <a:cs typeface="Segoe UI" panose="020B0502040204020203"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22" y="6481387"/>
            <a:ext cx="1511000" cy="363658"/>
          </a:xfrm>
          <a:prstGeom prst="rect">
            <a:avLst/>
          </a:prstGeom>
        </p:spPr>
      </p:pic>
      <p:sp>
        <p:nvSpPr>
          <p:cNvPr id="10" name="TextBox 9"/>
          <p:cNvSpPr txBox="1"/>
          <p:nvPr/>
        </p:nvSpPr>
        <p:spPr>
          <a:xfrm>
            <a:off x="83023" y="1708219"/>
            <a:ext cx="4127236" cy="584775"/>
          </a:xfrm>
          <a:prstGeom prst="rect">
            <a:avLst/>
          </a:prstGeom>
          <a:noFill/>
        </p:spPr>
        <p:txBody>
          <a:bodyPr wrap="square" rtlCol="0">
            <a:spAutoFit/>
          </a:bodyPr>
          <a:lstStyle/>
          <a:p>
            <a:r>
              <a:rPr lang="en-US" sz="3200" b="1"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Traditional Sponsors</a:t>
            </a:r>
          </a:p>
        </p:txBody>
      </p:sp>
      <p:sp>
        <p:nvSpPr>
          <p:cNvPr id="11" name="TextBox 10"/>
          <p:cNvSpPr txBox="1"/>
          <p:nvPr/>
        </p:nvSpPr>
        <p:spPr>
          <a:xfrm>
            <a:off x="643094" y="2393478"/>
            <a:ext cx="5174901" cy="1015663"/>
          </a:xfrm>
          <a:prstGeom prst="rect">
            <a:avLst/>
          </a:prstGeom>
          <a:noFill/>
        </p:spPr>
        <p:txBody>
          <a:bodyPr wrap="square" rtlCol="0">
            <a:spAutoFit/>
          </a:bodyPr>
          <a:lstStyle/>
          <a:p>
            <a:r>
              <a:rPr lang="en-US" sz="20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Employers </a:t>
            </a:r>
          </a:p>
          <a:p>
            <a:r>
              <a:rPr lang="en-US" sz="20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Industry Associations</a:t>
            </a:r>
          </a:p>
          <a:p>
            <a:r>
              <a:rPr lang="en-US" sz="20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Joint Labor-Management Organizations</a:t>
            </a:r>
            <a:endParaRPr lang="en-US" sz="20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2" name="TextBox 11"/>
          <p:cNvSpPr txBox="1"/>
          <p:nvPr/>
        </p:nvSpPr>
        <p:spPr>
          <a:xfrm>
            <a:off x="83022" y="3652869"/>
            <a:ext cx="5478026" cy="584775"/>
          </a:xfrm>
          <a:prstGeom prst="rect">
            <a:avLst/>
          </a:prstGeom>
          <a:noFill/>
        </p:spPr>
        <p:txBody>
          <a:bodyPr wrap="square" rtlCol="0">
            <a:spAutoFit/>
          </a:bodyPr>
          <a:lstStyle/>
          <a:p>
            <a:r>
              <a:rPr lang="en-US" sz="3200" b="1"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Other Types of Sponsors</a:t>
            </a:r>
          </a:p>
        </p:txBody>
      </p:sp>
      <p:sp>
        <p:nvSpPr>
          <p:cNvPr id="14" name="TextBox 13"/>
          <p:cNvSpPr txBox="1"/>
          <p:nvPr/>
        </p:nvSpPr>
        <p:spPr>
          <a:xfrm>
            <a:off x="547636" y="4450061"/>
            <a:ext cx="5174901" cy="1384995"/>
          </a:xfrm>
          <a:prstGeom prst="rect">
            <a:avLst/>
          </a:prstGeom>
          <a:noFill/>
        </p:spPr>
        <p:txBody>
          <a:bodyPr wrap="square" rtlCol="0">
            <a:spAutoFit/>
          </a:bodyPr>
          <a:lstStyle/>
          <a:p>
            <a:r>
              <a:rPr lang="en-US" sz="2400" b="1"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Institutions of Higher Education</a:t>
            </a:r>
          </a:p>
          <a:p>
            <a:r>
              <a:rPr lang="en-US" sz="2000"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Community-based Organizations (CBOs)</a:t>
            </a:r>
          </a:p>
          <a:p>
            <a:r>
              <a:rPr lang="en-US" sz="2000"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Community Service Organizations</a:t>
            </a:r>
          </a:p>
          <a:p>
            <a:r>
              <a:rPr lang="en-US" sz="2000"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Multiple Employers</a:t>
            </a:r>
            <a:endParaRPr lang="en-US" sz="20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pic>
        <p:nvPicPr>
          <p:cNvPr id="15" name="Picture 2" descr="http://www.eicc.edu/images/future-students/college-connectio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552" y="3716531"/>
            <a:ext cx="3531327" cy="14670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5414552" y="5468779"/>
            <a:ext cx="3494434" cy="1012608"/>
          </a:xfrm>
          <a:prstGeom prst="rect">
            <a:avLst/>
          </a:prstGeom>
        </p:spPr>
      </p:pic>
      <p:pic>
        <p:nvPicPr>
          <p:cNvPr id="17" name="Picture 16"/>
          <p:cNvPicPr>
            <a:picLocks noChangeAspect="1"/>
          </p:cNvPicPr>
          <p:nvPr/>
        </p:nvPicPr>
        <p:blipFill>
          <a:blip r:embed="rId5"/>
          <a:stretch>
            <a:fillRect/>
          </a:stretch>
        </p:blipFill>
        <p:spPr>
          <a:xfrm>
            <a:off x="5820842" y="1633317"/>
            <a:ext cx="3125037" cy="1913951"/>
          </a:xfrm>
          <a:prstGeom prst="rect">
            <a:avLst/>
          </a:prstGeom>
        </p:spPr>
      </p:pic>
    </p:spTree>
    <p:extLst>
      <p:ext uri="{BB962C8B-B14F-4D97-AF65-F5344CB8AC3E}">
        <p14:creationId xmlns:p14="http://schemas.microsoft.com/office/powerpoint/2010/main" val="30831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F84E1F-8823-4BD1-89E5-0D4896F414BD}" type="slidenum">
              <a:rPr lang="en-US" smtClean="0">
                <a:solidFill>
                  <a:prstClr val="black">
                    <a:tint val="75000"/>
                  </a:prstClr>
                </a:solidFill>
              </a:rPr>
              <a:pPr/>
              <a:t>16</a:t>
            </a:fld>
            <a:endParaRPr lang="en-US" dirty="0">
              <a:solidFill>
                <a:prstClr val="black">
                  <a:tint val="75000"/>
                </a:prstClr>
              </a:solidFill>
            </a:endParaRPr>
          </a:p>
        </p:txBody>
      </p:sp>
      <p:sp>
        <p:nvSpPr>
          <p:cNvPr id="8" name="Rectangle 7"/>
          <p:cNvSpPr/>
          <p:nvPr/>
        </p:nvSpPr>
        <p:spPr>
          <a:xfrm>
            <a:off x="-17418" y="5617085"/>
            <a:ext cx="9144000" cy="124097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283056" y="5880447"/>
            <a:ext cx="8860973" cy="677108"/>
          </a:xfrm>
          <a:prstGeom prst="rect">
            <a:avLst/>
          </a:prstGeom>
          <a:noFill/>
        </p:spPr>
        <p:txBody>
          <a:bodyPr wrap="square" rtlCol="0">
            <a:spAutoFit/>
          </a:bodyPr>
          <a:lstStyle/>
          <a:p>
            <a:pPr algn="r"/>
            <a:r>
              <a:rPr lang="en-US" sz="2000" b="1" dirty="0">
                <a:solidFill>
                  <a:prstClr val="white"/>
                </a:solidFill>
                <a:latin typeface="Kartika" panose="02020503030404060203" pitchFamily="18" charset="0"/>
                <a:ea typeface="Verdana" pitchFamily="34" charset="0"/>
                <a:cs typeface="Kartika" panose="02020503030404060203" pitchFamily="18" charset="0"/>
              </a:rPr>
              <a:t>Office of Apprenticeship</a:t>
            </a:r>
          </a:p>
          <a:p>
            <a:pPr algn="r"/>
            <a:r>
              <a:rPr lang="en-US" b="1" dirty="0">
                <a:solidFill>
                  <a:prstClr val="white"/>
                </a:solidFill>
                <a:latin typeface="Kartika" panose="02020503030404060203" pitchFamily="18" charset="0"/>
                <a:ea typeface="Verdana" pitchFamily="34" charset="0"/>
                <a:cs typeface="Kartika" panose="02020503030404060203" pitchFamily="18" charset="0"/>
              </a:rPr>
              <a:t>US Department of Labor | Employment and Training Administration</a:t>
            </a:r>
          </a:p>
        </p:txBody>
      </p:sp>
      <p:sp>
        <p:nvSpPr>
          <p:cNvPr id="11" name="Rectangle 10"/>
          <p:cNvSpPr/>
          <p:nvPr/>
        </p:nvSpPr>
        <p:spPr>
          <a:xfrm>
            <a:off x="-17418" y="57"/>
            <a:ext cx="9144000" cy="124097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itle 1"/>
          <p:cNvSpPr txBox="1">
            <a:spLocks/>
          </p:cNvSpPr>
          <p:nvPr/>
        </p:nvSpPr>
        <p:spPr>
          <a:xfrm>
            <a:off x="179648" y="233771"/>
            <a:ext cx="8893763" cy="77356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chemeClr val="bg1"/>
                </a:solidFill>
                <a:latin typeface="+mj-lt"/>
                <a:ea typeface="+mj-ea"/>
                <a:cs typeface="+mj-cs"/>
              </a:defRPr>
            </a:lvl1pPr>
          </a:lstStyle>
          <a:p>
            <a:r>
              <a:rPr lang="en-US" sz="4400" dirty="0" smtClean="0">
                <a:solidFill>
                  <a:prstClr val="white"/>
                </a:solidFill>
              </a:rPr>
              <a:t>Innovations: Colleges as RA Sponsors</a:t>
            </a:r>
            <a:endParaRPr lang="en-US" sz="4400" dirty="0">
              <a:solidFill>
                <a:prstClr val="white"/>
              </a:solidFill>
            </a:endParaRPr>
          </a:p>
        </p:txBody>
      </p:sp>
      <p:sp>
        <p:nvSpPr>
          <p:cNvPr id="3" name="TextBox 2"/>
          <p:cNvSpPr txBox="1"/>
          <p:nvPr/>
        </p:nvSpPr>
        <p:spPr>
          <a:xfrm>
            <a:off x="179616" y="1436985"/>
            <a:ext cx="4935310"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smtClean="0">
                <a:solidFill>
                  <a:srgbClr val="FF0000"/>
                </a:solidFill>
              </a:rPr>
              <a:t>Colleges</a:t>
            </a:r>
            <a:r>
              <a:rPr lang="en-US" sz="2400" b="1" dirty="0" smtClean="0">
                <a:solidFill>
                  <a:prstClr val="black"/>
                </a:solidFill>
              </a:rPr>
              <a:t> can also be sponsors</a:t>
            </a:r>
            <a:endParaRPr lang="en-US" sz="2400" b="1" dirty="0">
              <a:solidFill>
                <a:prstClr val="black"/>
              </a:solidFill>
            </a:endParaRPr>
          </a:p>
        </p:txBody>
      </p:sp>
      <p:sp>
        <p:nvSpPr>
          <p:cNvPr id="5" name="TextBox 4"/>
          <p:cNvSpPr txBox="1"/>
          <p:nvPr/>
        </p:nvSpPr>
        <p:spPr>
          <a:xfrm>
            <a:off x="87217" y="2325933"/>
            <a:ext cx="5541073" cy="3016210"/>
          </a:xfrm>
          <a:prstGeom prst="rect">
            <a:avLst/>
          </a:prstGeom>
          <a:solidFill>
            <a:schemeClr val="accent2">
              <a:lumMod val="40000"/>
              <a:lumOff val="60000"/>
            </a:schemeClr>
          </a:solidFill>
        </p:spPr>
        <p:txBody>
          <a:bodyPr wrap="square" rtlCol="0">
            <a:spAutoFit/>
          </a:bodyPr>
          <a:lstStyle/>
          <a:p>
            <a:r>
              <a:rPr lang="en-US" sz="2800" b="1" dirty="0" smtClean="0">
                <a:solidFill>
                  <a:prstClr val="black"/>
                </a:solidFill>
              </a:rPr>
              <a:t>Benefits: </a:t>
            </a:r>
          </a:p>
          <a:p>
            <a:pPr marL="285750" indent="-285750">
              <a:buFont typeface="Wingdings" panose="05000000000000000000" pitchFamily="2" charset="2"/>
              <a:buChar char="Ø"/>
            </a:pPr>
            <a:r>
              <a:rPr lang="en-US" sz="1600" dirty="0" smtClean="0">
                <a:solidFill>
                  <a:prstClr val="black"/>
                </a:solidFill>
              </a:rPr>
              <a:t>Qualify </a:t>
            </a:r>
            <a:r>
              <a:rPr lang="en-US" sz="1600" dirty="0">
                <a:solidFill>
                  <a:prstClr val="black"/>
                </a:solidFill>
              </a:rPr>
              <a:t>for </a:t>
            </a:r>
            <a:r>
              <a:rPr lang="en-US" sz="1600" dirty="0">
                <a:solidFill>
                  <a:prstClr val="black"/>
                </a:solidFill>
                <a:hlinkClick r:id="rId3"/>
              </a:rPr>
              <a:t>state-based tax credits</a:t>
            </a:r>
            <a:r>
              <a:rPr lang="en-US" sz="1600" dirty="0">
                <a:solidFill>
                  <a:prstClr val="black"/>
                </a:solidFill>
              </a:rPr>
              <a:t> related to apprenticeship programs. </a:t>
            </a:r>
            <a:endParaRPr lang="en-US" sz="1600" dirty="0" smtClean="0">
              <a:solidFill>
                <a:prstClr val="black"/>
              </a:solidFill>
            </a:endParaRPr>
          </a:p>
          <a:p>
            <a:pPr marL="285750" indent="-285750">
              <a:buFont typeface="Wingdings" panose="05000000000000000000" pitchFamily="2" charset="2"/>
              <a:buChar char="Ø"/>
            </a:pPr>
            <a:r>
              <a:rPr lang="en-US" sz="1600" dirty="0" smtClean="0">
                <a:solidFill>
                  <a:prstClr val="black"/>
                </a:solidFill>
              </a:rPr>
              <a:t>Registered Apprenticeship sponsors are automatically eligible for the Eligible Training Provider List under WIOA</a:t>
            </a:r>
            <a:endParaRPr lang="en-US" sz="1600" dirty="0">
              <a:solidFill>
                <a:prstClr val="black"/>
              </a:solidFill>
            </a:endParaRPr>
          </a:p>
          <a:p>
            <a:pPr marL="285750" indent="-285750">
              <a:buFont typeface="Wingdings" panose="05000000000000000000" pitchFamily="2" charset="2"/>
              <a:buChar char="Ø"/>
            </a:pPr>
            <a:r>
              <a:rPr lang="en-US" sz="1600" dirty="0">
                <a:solidFill>
                  <a:prstClr val="black"/>
                </a:solidFill>
              </a:rPr>
              <a:t>Access </a:t>
            </a:r>
            <a:r>
              <a:rPr lang="en-US" sz="1600" dirty="0">
                <a:solidFill>
                  <a:prstClr val="black"/>
                </a:solidFill>
                <a:hlinkClick r:id="rId4"/>
              </a:rPr>
              <a:t>resources from federal programs</a:t>
            </a:r>
            <a:r>
              <a:rPr lang="en-US" sz="1600" dirty="0">
                <a:solidFill>
                  <a:prstClr val="black"/>
                </a:solidFill>
              </a:rPr>
              <a:t> to help reduce costs and support your </a:t>
            </a:r>
            <a:r>
              <a:rPr lang="en-US" sz="1600" dirty="0" smtClean="0">
                <a:solidFill>
                  <a:prstClr val="black"/>
                </a:solidFill>
              </a:rPr>
              <a:t>apprentices including Pell Grants, Work Study Funding and GI Bill benefits.</a:t>
            </a:r>
            <a:endParaRPr lang="en-US" sz="1600" dirty="0">
              <a:solidFill>
                <a:prstClr val="black"/>
              </a:solidFill>
            </a:endParaRPr>
          </a:p>
          <a:p>
            <a:pPr marL="285750" indent="-285750">
              <a:buFont typeface="Wingdings" panose="05000000000000000000" pitchFamily="2" charset="2"/>
              <a:buChar char="Ø"/>
            </a:pPr>
            <a:r>
              <a:rPr lang="en-US" sz="1600" dirty="0">
                <a:solidFill>
                  <a:prstClr val="black"/>
                </a:solidFill>
              </a:rPr>
              <a:t>Join the apprenticeship system and leverage a nationwide network of expertise and support at no cost.</a:t>
            </a:r>
          </a:p>
          <a:p>
            <a:endParaRPr lang="en-US" dirty="0">
              <a:solidFill>
                <a:prstClr val="black"/>
              </a:solidFill>
            </a:endParaRPr>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984" t="6031" r="13928"/>
          <a:stretch/>
        </p:blipFill>
        <p:spPr bwMode="auto">
          <a:xfrm rot="968341">
            <a:off x="6055700" y="2130394"/>
            <a:ext cx="2945389" cy="2926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6692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1"/>
            <a:ext cx="9144000" cy="1417639"/>
          </a:xfrm>
          <a:prstGeom prst="rect">
            <a:avLst/>
          </a:prstGeom>
          <a:solidFill>
            <a:schemeClr val="tx2"/>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u="sng" dirty="0">
              <a:solidFill>
                <a:srgbClr val="1F497D"/>
              </a:solidFill>
            </a:endParaRPr>
          </a:p>
        </p:txBody>
      </p:sp>
      <p:sp>
        <p:nvSpPr>
          <p:cNvPr id="2" name="Title 1"/>
          <p:cNvSpPr>
            <a:spLocks noGrp="1"/>
          </p:cNvSpPr>
          <p:nvPr>
            <p:ph type="title"/>
          </p:nvPr>
        </p:nvSpPr>
        <p:spPr/>
        <p:txBody>
          <a:bodyPr>
            <a:normAutofit fontScale="90000"/>
          </a:bodyPr>
          <a:lstStyle/>
          <a:p>
            <a:r>
              <a:rPr lang="en-US" b="1" dirty="0" smtClean="0">
                <a:solidFill>
                  <a:schemeClr val="bg1"/>
                </a:solidFill>
              </a:rPr>
              <a:t>Colleges as Registered </a:t>
            </a:r>
            <a:br>
              <a:rPr lang="en-US" b="1" dirty="0" smtClean="0">
                <a:solidFill>
                  <a:schemeClr val="bg1"/>
                </a:solidFill>
              </a:rPr>
            </a:br>
            <a:r>
              <a:rPr lang="en-US" b="1" dirty="0" smtClean="0">
                <a:solidFill>
                  <a:schemeClr val="bg1"/>
                </a:solidFill>
              </a:rPr>
              <a:t>Apprenticeship Sponsors</a:t>
            </a:r>
            <a:r>
              <a:rPr lang="en-US" dirty="0" smtClean="0"/>
              <a:t>	</a:t>
            </a:r>
            <a:endParaRPr lang="en-US" dirty="0"/>
          </a:p>
        </p:txBody>
      </p:sp>
      <p:sp>
        <p:nvSpPr>
          <p:cNvPr id="4" name="Slide Number Placeholder 3"/>
          <p:cNvSpPr>
            <a:spLocks noGrp="1"/>
          </p:cNvSpPr>
          <p:nvPr>
            <p:ph type="sldNum" sz="quarter" idx="12"/>
          </p:nvPr>
        </p:nvSpPr>
        <p:spPr/>
        <p:txBody>
          <a:bodyPr/>
          <a:lstStyle/>
          <a:p>
            <a:fld id="{9C9C542F-6633-DE4E-BD0D-706F73EBE14C}" type="slidenum">
              <a:rPr lang="en-US" smtClean="0">
                <a:solidFill>
                  <a:prstClr val="black">
                    <a:lumMod val="50000"/>
                    <a:lumOff val="50000"/>
                  </a:prstClr>
                </a:solidFill>
              </a:rPr>
              <a:pPr/>
              <a:t>17</a:t>
            </a:fld>
            <a:endParaRPr lang="en-US" dirty="0">
              <a:solidFill>
                <a:prstClr val="black">
                  <a:lumMod val="50000"/>
                  <a:lumOff val="50000"/>
                </a:prstClr>
              </a:solidFill>
            </a:endParaRPr>
          </a:p>
        </p:txBody>
      </p:sp>
      <p:sp>
        <p:nvSpPr>
          <p:cNvPr id="5" name="Content Placeholder 4"/>
          <p:cNvSpPr>
            <a:spLocks noGrp="1"/>
          </p:cNvSpPr>
          <p:nvPr>
            <p:ph idx="1"/>
          </p:nvPr>
        </p:nvSpPr>
        <p:spPr>
          <a:xfrm>
            <a:off x="381017" y="1676411"/>
            <a:ext cx="8478795" cy="4679951"/>
          </a:xfrm>
        </p:spPr>
        <p:txBody>
          <a:bodyPr>
            <a:normAutofit lnSpcReduction="10000"/>
          </a:bodyPr>
          <a:lstStyle/>
          <a:p>
            <a:pPr marL="0" lvl="0" indent="0">
              <a:buNone/>
            </a:pPr>
            <a:r>
              <a:rPr lang="en-US" dirty="0"/>
              <a:t>BULLETIN 2016-26--Guidance on Organizations that can serve as Registered Apprenticeship Sponsors </a:t>
            </a:r>
          </a:p>
          <a:p>
            <a:pPr lvl="0"/>
            <a:r>
              <a:rPr lang="en-US" dirty="0" smtClean="0"/>
              <a:t>“Any </a:t>
            </a:r>
            <a:r>
              <a:rPr lang="en-US" dirty="0"/>
              <a:t>person, association, committee, or organization </a:t>
            </a:r>
            <a:r>
              <a:rPr lang="en-US" dirty="0" smtClean="0"/>
              <a:t>operating a Registered Apprenticeship program.”</a:t>
            </a:r>
          </a:p>
          <a:p>
            <a:pPr lvl="0"/>
            <a:r>
              <a:rPr lang="en-US" dirty="0" smtClean="0"/>
              <a:t>Institutions </a:t>
            </a:r>
            <a:r>
              <a:rPr lang="en-US" dirty="0"/>
              <a:t>of Higher Education as defined in Sections 101 and 102 of the Higher Education Act </a:t>
            </a:r>
            <a:r>
              <a:rPr lang="en-US" dirty="0" smtClean="0"/>
              <a:t>(</a:t>
            </a:r>
            <a:r>
              <a:rPr lang="en-US" dirty="0"/>
              <a:t>e.g., Community Colleges and 4-year </a:t>
            </a:r>
            <a:r>
              <a:rPr lang="en-US" dirty="0" smtClean="0"/>
              <a:t>Colleges</a:t>
            </a:r>
          </a:p>
          <a:p>
            <a:pPr lvl="0"/>
            <a:endParaRPr lang="en-US" dirty="0"/>
          </a:p>
        </p:txBody>
      </p:sp>
      <p:pic>
        <p:nvPicPr>
          <p:cNvPr id="9" name="Picture 2" descr="\\ETA-940-01\shared\OA\DPAMS\Communication\Logos, Graphics, Infographics\AppUSA &amp; DOL_logo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97" y="6356351"/>
            <a:ext cx="3251855" cy="51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679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2"/>
          </a:solidFill>
        </p:spPr>
        <p:txBody>
          <a:bodyPr/>
          <a:lstStyle/>
          <a:p>
            <a:r>
              <a:rPr lang="en-US" b="1" dirty="0" smtClean="0">
                <a:solidFill>
                  <a:schemeClr val="bg1"/>
                </a:solidFill>
              </a:rPr>
              <a:t>Duties of Sponsors</a:t>
            </a:r>
            <a:endParaRPr lang="en-US" b="1" dirty="0">
              <a:solidFill>
                <a:schemeClr val="bg1"/>
              </a:solidFill>
            </a:endParaRPr>
          </a:p>
        </p:txBody>
      </p:sp>
      <p:sp>
        <p:nvSpPr>
          <p:cNvPr id="3" name="Content Placeholder 2"/>
          <p:cNvSpPr>
            <a:spLocks noGrp="1"/>
          </p:cNvSpPr>
          <p:nvPr>
            <p:ph idx="1"/>
          </p:nvPr>
        </p:nvSpPr>
        <p:spPr>
          <a:xfrm>
            <a:off x="91997" y="1600201"/>
            <a:ext cx="9052003" cy="4525963"/>
          </a:xfrm>
        </p:spPr>
        <p:txBody>
          <a:bodyPr/>
          <a:lstStyle/>
          <a:p>
            <a:r>
              <a:rPr lang="en-US" dirty="0" smtClean="0"/>
              <a:t>Must </a:t>
            </a:r>
            <a:r>
              <a:rPr lang="en-US" dirty="0"/>
              <a:t>abide by the apprenticeship regulations and work with USDOL or the designated SAA, where applicable, to develop Standards and administer the </a:t>
            </a:r>
            <a:r>
              <a:rPr lang="en-US" dirty="0" smtClean="0"/>
              <a:t>program</a:t>
            </a:r>
          </a:p>
          <a:p>
            <a:r>
              <a:rPr lang="en-US" dirty="0" smtClean="0"/>
              <a:t>Work with employers</a:t>
            </a:r>
          </a:p>
          <a:p>
            <a:r>
              <a:rPr lang="en-US" dirty="0" smtClean="0"/>
              <a:t>Work with students/apprentices</a:t>
            </a:r>
          </a:p>
          <a:p>
            <a:r>
              <a:rPr lang="en-US" dirty="0" smtClean="0"/>
              <a:t>Keep records and make sure employers are in compliance</a:t>
            </a:r>
            <a:endParaRPr lang="en-US" dirty="0"/>
          </a:p>
        </p:txBody>
      </p:sp>
      <p:sp>
        <p:nvSpPr>
          <p:cNvPr id="5" name="Slide Number Placeholder 4"/>
          <p:cNvSpPr>
            <a:spLocks noGrp="1"/>
          </p:cNvSpPr>
          <p:nvPr>
            <p:ph type="sldNum" sz="quarter" idx="12"/>
          </p:nvPr>
        </p:nvSpPr>
        <p:spPr/>
        <p:txBody>
          <a:bodyPr/>
          <a:lstStyle/>
          <a:p>
            <a:fld id="{8FF84E1F-8823-4BD1-89E5-0D4896F414BD}" type="slidenum">
              <a:rPr lang="en-US" smtClean="0">
                <a:solidFill>
                  <a:prstClr val="black">
                    <a:tint val="75000"/>
                  </a:prstClr>
                </a:solidFill>
              </a:rPr>
              <a:pPr/>
              <a:t>18</a:t>
            </a:fld>
            <a:endParaRPr lang="en-US" dirty="0">
              <a:solidFill>
                <a:prstClr val="black">
                  <a:tint val="75000"/>
                </a:prstClr>
              </a:solidFill>
            </a:endParaRPr>
          </a:p>
        </p:txBody>
      </p:sp>
      <p:pic>
        <p:nvPicPr>
          <p:cNvPr id="6" name="Picture 2" descr="\\ETA-940-01\shared\OA\DPAMS\Communication\Logos, Graphics, Infographics\AppUSA &amp; DOL_log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97" y="6185431"/>
            <a:ext cx="3251855" cy="51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14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1143000"/>
          </a:xfrm>
          <a:solidFill>
            <a:schemeClr val="tx2"/>
          </a:solidFill>
        </p:spPr>
        <p:txBody>
          <a:bodyPr/>
          <a:lstStyle/>
          <a:p>
            <a:r>
              <a:rPr lang="en-US" b="1" dirty="0" smtClean="0">
                <a:solidFill>
                  <a:schemeClr val="bg1"/>
                </a:solidFill>
              </a:rPr>
              <a:t>Benefits for colleges</a:t>
            </a:r>
            <a:endParaRPr lang="en-US" b="1" dirty="0">
              <a:solidFill>
                <a:schemeClr val="bg1"/>
              </a:solidFill>
            </a:endParaRPr>
          </a:p>
        </p:txBody>
      </p:sp>
      <p:sp>
        <p:nvSpPr>
          <p:cNvPr id="3" name="Content Placeholder 2"/>
          <p:cNvSpPr>
            <a:spLocks noGrp="1"/>
          </p:cNvSpPr>
          <p:nvPr>
            <p:ph idx="1"/>
          </p:nvPr>
        </p:nvSpPr>
        <p:spPr>
          <a:xfrm>
            <a:off x="1" y="1600201"/>
            <a:ext cx="9017876" cy="4525963"/>
          </a:xfrm>
        </p:spPr>
        <p:txBody>
          <a:bodyPr>
            <a:normAutofit fontScale="62500" lnSpcReduction="20000"/>
          </a:bodyPr>
          <a:lstStyle/>
          <a:p>
            <a:r>
              <a:rPr lang="en-US" altLang="en-US" sz="4600" dirty="0" smtClean="0"/>
              <a:t>Fulfill colleges’ missions</a:t>
            </a:r>
          </a:p>
          <a:p>
            <a:r>
              <a:rPr lang="en-US" altLang="en-US" sz="4600" dirty="0" smtClean="0"/>
              <a:t>Increase enrollment</a:t>
            </a:r>
          </a:p>
          <a:p>
            <a:r>
              <a:rPr lang="en-US" altLang="en-US" sz="4600" dirty="0" smtClean="0"/>
              <a:t>Enhance </a:t>
            </a:r>
            <a:r>
              <a:rPr lang="en-US" altLang="en-US" sz="4600" dirty="0"/>
              <a:t>retention </a:t>
            </a:r>
            <a:r>
              <a:rPr lang="en-US" altLang="en-US" sz="4600" dirty="0" smtClean="0"/>
              <a:t>rates</a:t>
            </a:r>
          </a:p>
          <a:p>
            <a:r>
              <a:rPr lang="en-US" altLang="en-US" sz="4600" dirty="0" smtClean="0"/>
              <a:t>Increase </a:t>
            </a:r>
            <a:r>
              <a:rPr lang="en-US" altLang="en-US" sz="4600" dirty="0"/>
              <a:t>completion </a:t>
            </a:r>
            <a:r>
              <a:rPr lang="en-US" altLang="en-US" sz="4600" dirty="0" smtClean="0"/>
              <a:t>rates</a:t>
            </a:r>
          </a:p>
          <a:p>
            <a:r>
              <a:rPr lang="en-US" altLang="en-US" sz="4600" dirty="0" smtClean="0"/>
              <a:t>Expand relationships </a:t>
            </a:r>
            <a:r>
              <a:rPr lang="en-US" altLang="en-US" sz="4600" dirty="0"/>
              <a:t>with many companies </a:t>
            </a:r>
            <a:endParaRPr lang="en-US" altLang="en-US" sz="4600" dirty="0" smtClean="0"/>
          </a:p>
          <a:p>
            <a:pPr marL="0" indent="0">
              <a:buNone/>
            </a:pPr>
            <a:endParaRPr lang="en-US" altLang="en-US" sz="4600" dirty="0"/>
          </a:p>
          <a:p>
            <a:pPr marL="0" indent="0">
              <a:buNone/>
            </a:pPr>
            <a:r>
              <a:rPr lang="en-US" altLang="en-US" sz="4600" dirty="0" smtClean="0"/>
              <a:t>(Could </a:t>
            </a:r>
            <a:r>
              <a:rPr lang="en-US" altLang="en-US" sz="4600" dirty="0"/>
              <a:t>lead </a:t>
            </a:r>
            <a:r>
              <a:rPr lang="en-US" altLang="en-US" sz="4600" dirty="0" smtClean="0"/>
              <a:t>to equipment </a:t>
            </a:r>
            <a:r>
              <a:rPr lang="en-US" altLang="en-US" sz="4600" dirty="0"/>
              <a:t>donations for programs, becoming a </a:t>
            </a:r>
            <a:r>
              <a:rPr lang="en-US" altLang="en-US" sz="4600" dirty="0" smtClean="0"/>
              <a:t>College Foundation </a:t>
            </a:r>
            <a:r>
              <a:rPr lang="en-US" altLang="en-US" sz="4600" dirty="0"/>
              <a:t>member, serve on advisory groups, etc.)</a:t>
            </a:r>
            <a:br>
              <a:rPr lang="en-US" altLang="en-US" sz="4600" dirty="0"/>
            </a:br>
            <a:r>
              <a:rPr lang="en-US" altLang="en-US" dirty="0"/>
              <a:t/>
            </a:r>
            <a:br>
              <a:rPr lang="en-US" altLang="en-US" dirty="0"/>
            </a:br>
            <a:r>
              <a:rPr lang="en-US" altLang="en-US" dirty="0"/>
              <a:t>			</a:t>
            </a:r>
            <a:endParaRPr lang="en-US" dirty="0"/>
          </a:p>
        </p:txBody>
      </p:sp>
      <p:sp>
        <p:nvSpPr>
          <p:cNvPr id="5" name="Slide Number Placeholder 4"/>
          <p:cNvSpPr>
            <a:spLocks noGrp="1"/>
          </p:cNvSpPr>
          <p:nvPr>
            <p:ph type="sldNum" sz="quarter" idx="12"/>
          </p:nvPr>
        </p:nvSpPr>
        <p:spPr/>
        <p:txBody>
          <a:bodyPr/>
          <a:lstStyle/>
          <a:p>
            <a:fld id="{8FF84E1F-8823-4BD1-89E5-0D4896F414BD}" type="slidenum">
              <a:rPr lang="en-US" smtClean="0">
                <a:solidFill>
                  <a:prstClr val="black">
                    <a:tint val="75000"/>
                  </a:prstClr>
                </a:solidFill>
              </a:rPr>
              <a:pPr/>
              <a:t>19</a:t>
            </a:fld>
            <a:endParaRPr lang="en-US" dirty="0">
              <a:solidFill>
                <a:prstClr val="black">
                  <a:tint val="75000"/>
                </a:prstClr>
              </a:solidFill>
            </a:endParaRPr>
          </a:p>
        </p:txBody>
      </p:sp>
      <p:pic>
        <p:nvPicPr>
          <p:cNvPr id="6" name="Picture 2" descr="\\ETA-940-01\shared\OA\DPAMS\Communication\Logos, Graphics, Infographics\AppUSA &amp; DOL_log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649" y="6019800"/>
            <a:ext cx="4249668" cy="64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273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736"/>
            <a:ext cx="9230264" cy="1143000"/>
          </a:xfrm>
          <a:solidFill>
            <a:schemeClr val="tx2"/>
          </a:solidFill>
        </p:spPr>
        <p:txBody>
          <a:bodyPr/>
          <a:lstStyle/>
          <a:p>
            <a:r>
              <a:rPr lang="en-US" b="1" dirty="0" smtClean="0">
                <a:solidFill>
                  <a:schemeClr val="bg1"/>
                </a:solidFill>
              </a:rPr>
              <a:t>Today’s presentation</a:t>
            </a:r>
            <a:endParaRPr lang="en-US" b="1" dirty="0">
              <a:solidFill>
                <a:schemeClr val="bg1"/>
              </a:solidFill>
            </a:endParaRPr>
          </a:p>
        </p:txBody>
      </p:sp>
      <p:sp>
        <p:nvSpPr>
          <p:cNvPr id="3" name="Content Placeholder 2"/>
          <p:cNvSpPr>
            <a:spLocks noGrp="1"/>
          </p:cNvSpPr>
          <p:nvPr>
            <p:ph idx="1"/>
          </p:nvPr>
        </p:nvSpPr>
        <p:spPr>
          <a:xfrm>
            <a:off x="163902" y="1600200"/>
            <a:ext cx="8893834" cy="4525963"/>
          </a:xfrm>
        </p:spPr>
        <p:txBody>
          <a:bodyPr/>
          <a:lstStyle/>
          <a:p>
            <a:pPr marL="0" indent="0">
              <a:buNone/>
            </a:pPr>
            <a:r>
              <a:rPr lang="en-US" sz="4000" b="1" dirty="0" smtClean="0"/>
              <a:t>Updates </a:t>
            </a:r>
          </a:p>
          <a:p>
            <a:pPr>
              <a:buFont typeface="Wingdings" panose="05000000000000000000" pitchFamily="2" charset="2"/>
              <a:buChar char="§"/>
            </a:pPr>
            <a:r>
              <a:rPr lang="en-US" dirty="0" err="1" smtClean="0"/>
              <a:t>ApprenticeshipUSA</a:t>
            </a:r>
            <a:endParaRPr lang="en-US" dirty="0" smtClean="0"/>
          </a:p>
          <a:p>
            <a:pPr>
              <a:buFont typeface="Wingdings" panose="05000000000000000000" pitchFamily="2" charset="2"/>
              <a:buChar char="§"/>
            </a:pPr>
            <a:r>
              <a:rPr lang="en-US" dirty="0" smtClean="0"/>
              <a:t>Registered Apprenticeship College Consortium (RACC) </a:t>
            </a:r>
          </a:p>
          <a:p>
            <a:pPr>
              <a:buFont typeface="Wingdings" panose="05000000000000000000" pitchFamily="2" charset="2"/>
              <a:buChar char="§"/>
            </a:pPr>
            <a:r>
              <a:rPr lang="en-US" dirty="0" smtClean="0"/>
              <a:t>RACC Sponsor Initiative</a:t>
            </a:r>
          </a:p>
          <a:p>
            <a:pPr>
              <a:buFont typeface="Wingdings" panose="05000000000000000000" pitchFamily="2" charset="2"/>
              <a:buChar char="§"/>
            </a:pPr>
            <a:r>
              <a:rPr lang="en-US" dirty="0" smtClean="0"/>
              <a:t>Youth Apprenticeship </a:t>
            </a:r>
          </a:p>
          <a:p>
            <a:pPr>
              <a:buFont typeface="Wingdings" panose="05000000000000000000" pitchFamily="2" charset="2"/>
              <a:buChar char="§"/>
            </a:pPr>
            <a:r>
              <a:rPr lang="en-US" dirty="0" smtClean="0"/>
              <a:t>Q&amp;A</a:t>
            </a:r>
            <a:endParaRPr lang="en-US" dirty="0"/>
          </a:p>
        </p:txBody>
      </p:sp>
      <p:sp>
        <p:nvSpPr>
          <p:cNvPr id="4" name="Slide Number Placeholder 3"/>
          <p:cNvSpPr>
            <a:spLocks noGrp="1"/>
          </p:cNvSpPr>
          <p:nvPr>
            <p:ph type="sldNum" sz="quarter" idx="12"/>
          </p:nvPr>
        </p:nvSpPr>
        <p:spPr/>
        <p:txBody>
          <a:bodyPr/>
          <a:lstStyle/>
          <a:p>
            <a:fld id="{8FF84E1F-8823-4BD1-89E5-0D4896F414BD}"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785669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9"/>
            <a:ext cx="9144000" cy="1143000"/>
          </a:xfrm>
          <a:solidFill>
            <a:schemeClr val="tx2"/>
          </a:solidFill>
        </p:spPr>
        <p:txBody>
          <a:bodyPr/>
          <a:lstStyle/>
          <a:p>
            <a:r>
              <a:rPr lang="en-US" b="1" dirty="0" smtClean="0">
                <a:solidFill>
                  <a:schemeClr val="bg1"/>
                </a:solidFill>
              </a:rPr>
              <a:t>Examples of college sponsors </a:t>
            </a:r>
            <a:endParaRPr lang="en-US" b="1" dirty="0">
              <a:solidFill>
                <a:schemeClr val="bg1"/>
              </a:solidFill>
            </a:endParaRPr>
          </a:p>
        </p:txBody>
      </p:sp>
      <p:sp>
        <p:nvSpPr>
          <p:cNvPr id="3" name="Content Placeholder 2"/>
          <p:cNvSpPr>
            <a:spLocks noGrp="1"/>
          </p:cNvSpPr>
          <p:nvPr>
            <p:ph idx="1"/>
          </p:nvPr>
        </p:nvSpPr>
        <p:spPr>
          <a:xfrm>
            <a:off x="252248" y="1600201"/>
            <a:ext cx="8702566" cy="4525963"/>
          </a:xfrm>
        </p:spPr>
        <p:txBody>
          <a:bodyPr>
            <a:normAutofit lnSpcReduction="10000"/>
          </a:bodyPr>
          <a:lstStyle/>
          <a:p>
            <a:r>
              <a:rPr lang="en-US" dirty="0" smtClean="0"/>
              <a:t>Northeast Alabama Community College</a:t>
            </a:r>
          </a:p>
          <a:p>
            <a:pPr marL="0" indent="0">
              <a:buNone/>
            </a:pPr>
            <a:r>
              <a:rPr lang="en-US" dirty="0" smtClean="0"/>
              <a:t>    (Advanced manufacturing) </a:t>
            </a:r>
          </a:p>
          <a:p>
            <a:pPr marL="0" indent="0">
              <a:buNone/>
            </a:pPr>
            <a:endParaRPr lang="en-US" dirty="0" smtClean="0"/>
          </a:p>
          <a:p>
            <a:r>
              <a:rPr lang="en-US" dirty="0" smtClean="0"/>
              <a:t>Harper College, Illinois </a:t>
            </a:r>
          </a:p>
          <a:p>
            <a:pPr marL="0" indent="0">
              <a:buNone/>
            </a:pPr>
            <a:r>
              <a:rPr lang="en-US" dirty="0"/>
              <a:t> </a:t>
            </a:r>
            <a:r>
              <a:rPr lang="en-US" dirty="0" smtClean="0"/>
              <a:t>   (Advanced manufacturing)</a:t>
            </a:r>
          </a:p>
          <a:p>
            <a:pPr marL="0" indent="0">
              <a:buNone/>
            </a:pPr>
            <a:endParaRPr lang="en-US" dirty="0" smtClean="0"/>
          </a:p>
          <a:p>
            <a:r>
              <a:rPr lang="en-US" dirty="0" smtClean="0"/>
              <a:t>Gaston College, NC </a:t>
            </a:r>
          </a:p>
          <a:p>
            <a:pPr marL="0" indent="0">
              <a:buNone/>
            </a:pPr>
            <a:r>
              <a:rPr lang="en-US" dirty="0"/>
              <a:t> </a:t>
            </a:r>
            <a:r>
              <a:rPr lang="en-US" dirty="0" smtClean="0"/>
              <a:t>   (Advanced manufacturing) </a:t>
            </a:r>
            <a:endParaRPr lang="en-US" dirty="0"/>
          </a:p>
        </p:txBody>
      </p:sp>
      <p:sp>
        <p:nvSpPr>
          <p:cNvPr id="5" name="Slide Number Placeholder 4"/>
          <p:cNvSpPr>
            <a:spLocks noGrp="1"/>
          </p:cNvSpPr>
          <p:nvPr>
            <p:ph type="sldNum" sz="quarter" idx="12"/>
          </p:nvPr>
        </p:nvSpPr>
        <p:spPr/>
        <p:txBody>
          <a:bodyPr/>
          <a:lstStyle/>
          <a:p>
            <a:fld id="{8FF84E1F-8823-4BD1-89E5-0D4896F414BD}" type="slidenum">
              <a:rPr lang="en-US" smtClean="0">
                <a:solidFill>
                  <a:prstClr val="black">
                    <a:tint val="75000"/>
                  </a:prstClr>
                </a:solidFill>
              </a:rPr>
              <a:pPr/>
              <a:t>20</a:t>
            </a:fld>
            <a:endParaRPr lang="en-US" dirty="0">
              <a:solidFill>
                <a:prstClr val="black">
                  <a:tint val="75000"/>
                </a:prstClr>
              </a:solidFill>
            </a:endParaRPr>
          </a:p>
        </p:txBody>
      </p:sp>
      <p:pic>
        <p:nvPicPr>
          <p:cNvPr id="7" name="Picture 2" descr="\\ETA-940-01\shared\OA\DPAMS\Communication\Logos, Graphics, Infographics\AppUSA &amp; DOL_log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649" y="6019800"/>
            <a:ext cx="4249668" cy="64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52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1143000"/>
          </a:xfrm>
          <a:solidFill>
            <a:schemeClr val="tx2"/>
          </a:solidFill>
        </p:spPr>
        <p:txBody>
          <a:bodyPr/>
          <a:lstStyle/>
          <a:p>
            <a:r>
              <a:rPr lang="en-US" b="1" dirty="0" smtClean="0">
                <a:solidFill>
                  <a:schemeClr val="bg1"/>
                </a:solidFill>
              </a:rPr>
              <a:t>October 27: College Accelerator </a:t>
            </a:r>
            <a:endParaRPr lang="en-US" b="1" dirty="0">
              <a:solidFill>
                <a:schemeClr val="bg1"/>
              </a:solidFill>
            </a:endParaRPr>
          </a:p>
        </p:txBody>
      </p:sp>
      <p:sp>
        <p:nvSpPr>
          <p:cNvPr id="3" name="Content Placeholder 2"/>
          <p:cNvSpPr>
            <a:spLocks noGrp="1"/>
          </p:cNvSpPr>
          <p:nvPr>
            <p:ph idx="1"/>
          </p:nvPr>
        </p:nvSpPr>
        <p:spPr>
          <a:xfrm>
            <a:off x="1" y="1845630"/>
            <a:ext cx="9017876" cy="4525963"/>
          </a:xfrm>
        </p:spPr>
        <p:txBody>
          <a:bodyPr>
            <a:normAutofit/>
          </a:bodyPr>
          <a:lstStyle/>
          <a:p>
            <a:pPr>
              <a:buFont typeface="Wingdings" panose="05000000000000000000" pitchFamily="2" charset="2"/>
              <a:buChar char="§"/>
            </a:pPr>
            <a:r>
              <a:rPr lang="en-US" altLang="en-US" dirty="0" smtClean="0"/>
              <a:t>At Harper College in IL</a:t>
            </a:r>
          </a:p>
          <a:p>
            <a:pPr>
              <a:buFont typeface="Wingdings" panose="05000000000000000000" pitchFamily="2" charset="2"/>
              <a:buChar char="§"/>
            </a:pPr>
            <a:r>
              <a:rPr lang="en-US" altLang="en-US" dirty="0" smtClean="0"/>
              <a:t>Over 60 colleges will attend from 15+ states</a:t>
            </a:r>
          </a:p>
          <a:p>
            <a:pPr>
              <a:buFont typeface="Wingdings" panose="05000000000000000000" pitchFamily="2" charset="2"/>
              <a:buChar char="§"/>
            </a:pPr>
            <a:r>
              <a:rPr lang="en-US" altLang="en-US" dirty="0" smtClean="0"/>
              <a:t>Employer and college panels </a:t>
            </a:r>
          </a:p>
          <a:p>
            <a:pPr>
              <a:buFont typeface="Wingdings" panose="05000000000000000000" pitchFamily="2" charset="2"/>
              <a:buChar char="§"/>
            </a:pPr>
            <a:r>
              <a:rPr lang="en-US" altLang="en-US" dirty="0" smtClean="0"/>
              <a:t>Rapid registration for colleges </a:t>
            </a:r>
          </a:p>
          <a:p>
            <a:pPr>
              <a:buFont typeface="Wingdings" panose="05000000000000000000" pitchFamily="2" charset="2"/>
              <a:buChar char="§"/>
            </a:pPr>
            <a:endParaRPr lang="en-US" altLang="en-US" dirty="0" smtClean="0"/>
          </a:p>
          <a:p>
            <a:pPr>
              <a:buFont typeface="Wingdings" panose="05000000000000000000" pitchFamily="2" charset="2"/>
              <a:buChar char="§"/>
            </a:pPr>
            <a:endParaRPr lang="en-US" altLang="en-US" dirty="0" smtClean="0"/>
          </a:p>
          <a:p>
            <a:pPr marL="0" indent="0">
              <a:buNone/>
            </a:pPr>
            <a:r>
              <a:rPr lang="en-US" altLang="en-US" dirty="0"/>
              <a:t>			</a:t>
            </a:r>
            <a:endParaRPr lang="en-US" dirty="0"/>
          </a:p>
        </p:txBody>
      </p:sp>
      <p:sp>
        <p:nvSpPr>
          <p:cNvPr id="5" name="Slide Number Placeholder 4"/>
          <p:cNvSpPr>
            <a:spLocks noGrp="1"/>
          </p:cNvSpPr>
          <p:nvPr>
            <p:ph type="sldNum" sz="quarter" idx="12"/>
          </p:nvPr>
        </p:nvSpPr>
        <p:spPr/>
        <p:txBody>
          <a:bodyPr/>
          <a:lstStyle/>
          <a:p>
            <a:fld id="{8FF84E1F-8823-4BD1-89E5-0D4896F414BD}" type="slidenum">
              <a:rPr lang="en-US" smtClean="0">
                <a:solidFill>
                  <a:prstClr val="black">
                    <a:tint val="75000"/>
                  </a:prstClr>
                </a:solidFill>
              </a:rPr>
              <a:pPr/>
              <a:t>21</a:t>
            </a:fld>
            <a:endParaRPr lang="en-US" dirty="0">
              <a:solidFill>
                <a:prstClr val="black">
                  <a:tint val="75000"/>
                </a:prstClr>
              </a:solidFill>
            </a:endParaRPr>
          </a:p>
        </p:txBody>
      </p:sp>
      <p:pic>
        <p:nvPicPr>
          <p:cNvPr id="6" name="Picture 2" descr="\\ETA-940-01\shared\OA\DPAMS\Communication\Logos, Graphics, Infographics\AppUSA &amp; DOL_log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649" y="6019800"/>
            <a:ext cx="4249668" cy="64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619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418" y="1"/>
            <a:ext cx="9144000" cy="124097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p:cNvSpPr/>
          <p:nvPr/>
        </p:nvSpPr>
        <p:spPr>
          <a:xfrm>
            <a:off x="-17418" y="5617029"/>
            <a:ext cx="9144000" cy="124097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TextBox 9"/>
          <p:cNvSpPr txBox="1"/>
          <p:nvPr/>
        </p:nvSpPr>
        <p:spPr>
          <a:xfrm>
            <a:off x="283030" y="5880447"/>
            <a:ext cx="8860973" cy="677108"/>
          </a:xfrm>
          <a:prstGeom prst="rect">
            <a:avLst/>
          </a:prstGeom>
          <a:noFill/>
        </p:spPr>
        <p:txBody>
          <a:bodyPr wrap="square" rtlCol="0">
            <a:spAutoFit/>
          </a:bodyPr>
          <a:lstStyle/>
          <a:p>
            <a:pPr algn="r" defTabSz="914400"/>
            <a:r>
              <a:rPr lang="en-US" sz="2000" b="1" dirty="0">
                <a:solidFill>
                  <a:prstClr val="white"/>
                </a:solidFill>
                <a:latin typeface="Kartika" panose="02020503030404060203" pitchFamily="18" charset="0"/>
                <a:ea typeface="Verdana" pitchFamily="34" charset="0"/>
                <a:cs typeface="Kartika" panose="02020503030404060203" pitchFamily="18" charset="0"/>
              </a:rPr>
              <a:t>Office of Apprenticeship</a:t>
            </a:r>
          </a:p>
          <a:p>
            <a:pPr algn="r" defTabSz="914400"/>
            <a:r>
              <a:rPr lang="en-US" b="1" dirty="0">
                <a:solidFill>
                  <a:prstClr val="white"/>
                </a:solidFill>
                <a:latin typeface="Kartika" panose="02020503030404060203" pitchFamily="18" charset="0"/>
                <a:ea typeface="Verdana" pitchFamily="34" charset="0"/>
                <a:cs typeface="Kartika" panose="02020503030404060203" pitchFamily="18" charset="0"/>
              </a:rPr>
              <a:t>US Department of Labor | Employment and Training Administration</a:t>
            </a:r>
          </a:p>
        </p:txBody>
      </p:sp>
      <p:sp>
        <p:nvSpPr>
          <p:cNvPr id="2" name="Rectangle 1"/>
          <p:cNvSpPr/>
          <p:nvPr/>
        </p:nvSpPr>
        <p:spPr>
          <a:xfrm>
            <a:off x="1472403" y="2874639"/>
            <a:ext cx="6482226" cy="769441"/>
          </a:xfrm>
          <a:prstGeom prst="rect">
            <a:avLst/>
          </a:prstGeom>
        </p:spPr>
        <p:txBody>
          <a:bodyPr wrap="square">
            <a:spAutoFit/>
          </a:bodyPr>
          <a:lstStyle/>
          <a:p>
            <a:pPr algn="ctr"/>
            <a:r>
              <a:rPr lang="en-US" sz="4400" b="1" dirty="0" smtClean="0">
                <a:solidFill>
                  <a:prstClr val="black"/>
                </a:solidFill>
              </a:rPr>
              <a:t>Youth Apprenticeship</a:t>
            </a:r>
            <a:endParaRPr lang="en-US" sz="4400" b="1" dirty="0">
              <a:solidFill>
                <a:prstClr val="black"/>
              </a:solidFill>
            </a:endParaRPr>
          </a:p>
        </p:txBody>
      </p:sp>
    </p:spTree>
    <p:extLst>
      <p:ext uri="{BB962C8B-B14F-4D97-AF65-F5344CB8AC3E}">
        <p14:creationId xmlns:p14="http://schemas.microsoft.com/office/powerpoint/2010/main" val="2744205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692" y="2183804"/>
            <a:ext cx="8991600" cy="4525963"/>
          </a:xfrm>
        </p:spPr>
        <p:txBody>
          <a:bodyPr>
            <a:noAutofit/>
          </a:bodyPr>
          <a:lstStyle/>
          <a:p>
            <a:pPr>
              <a:buFont typeface="Wingdings" panose="05000000000000000000" pitchFamily="2" charset="2"/>
              <a:buChar char="ü"/>
            </a:pPr>
            <a:r>
              <a:rPr lang="en-US" sz="3600" dirty="0" smtClean="0"/>
              <a:t>Classroom instruction</a:t>
            </a:r>
          </a:p>
          <a:p>
            <a:pPr>
              <a:buFont typeface="Wingdings" panose="05000000000000000000" pitchFamily="2" charset="2"/>
              <a:buChar char="ü"/>
            </a:pPr>
            <a:r>
              <a:rPr lang="en-US" sz="3600" dirty="0" smtClean="0"/>
              <a:t>On-the-job learning</a:t>
            </a:r>
          </a:p>
          <a:p>
            <a:pPr>
              <a:buFont typeface="Wingdings" panose="05000000000000000000" pitchFamily="2" charset="2"/>
              <a:buChar char="ü"/>
            </a:pPr>
            <a:r>
              <a:rPr lang="en-US" sz="3600" dirty="0" smtClean="0"/>
              <a:t>Paid Work Experience </a:t>
            </a:r>
            <a:endParaRPr lang="en-US" sz="3600" dirty="0"/>
          </a:p>
          <a:p>
            <a:pPr>
              <a:buFont typeface="Wingdings" panose="05000000000000000000" pitchFamily="2" charset="2"/>
              <a:buChar char="ü"/>
            </a:pPr>
            <a:r>
              <a:rPr lang="en-US" sz="3600" dirty="0"/>
              <a:t>Dual </a:t>
            </a:r>
            <a:r>
              <a:rPr lang="en-US" sz="3600" dirty="0" smtClean="0"/>
              <a:t>enrollment/ earn college credits towards 2- and 4-year degrees</a:t>
            </a:r>
          </a:p>
          <a:p>
            <a:pPr>
              <a:buFont typeface="Wingdings" panose="05000000000000000000" pitchFamily="2" charset="2"/>
              <a:buChar char="ü"/>
            </a:pPr>
            <a:r>
              <a:rPr lang="en-US" sz="3600" dirty="0">
                <a:ea typeface="Segoe UI" panose="020B0502040204020203" pitchFamily="34" charset="0"/>
                <a:cs typeface="Segoe UI" panose="020B0502040204020203" pitchFamily="34" charset="0"/>
              </a:rPr>
              <a:t>National Occupational Credential</a:t>
            </a:r>
          </a:p>
          <a:p>
            <a:pPr>
              <a:buFont typeface="Wingdings" panose="05000000000000000000" pitchFamily="2" charset="2"/>
              <a:buChar char="ü"/>
            </a:pPr>
            <a:endParaRPr lang="en-US" sz="5000" b="1" dirty="0"/>
          </a:p>
          <a:p>
            <a:pPr marL="0" indent="0">
              <a:buNone/>
            </a:pPr>
            <a:endParaRPr lang="en-US" sz="5000" b="1" dirty="0"/>
          </a:p>
        </p:txBody>
      </p:sp>
      <p:sp>
        <p:nvSpPr>
          <p:cNvPr id="4" name="Slide Number Placeholder 3"/>
          <p:cNvSpPr>
            <a:spLocks noGrp="1"/>
          </p:cNvSpPr>
          <p:nvPr>
            <p:ph type="sldNum" sz="quarter" idx="12"/>
          </p:nvPr>
        </p:nvSpPr>
        <p:spPr/>
        <p:txBody>
          <a:bodyPr/>
          <a:lstStyle/>
          <a:p>
            <a:fld id="{8FF84E1F-8823-4BD1-89E5-0D4896F414BD}" type="slidenum">
              <a:rPr lang="en-US" smtClean="0"/>
              <a:pPr/>
              <a:t>23</a:t>
            </a:fld>
            <a:endParaRPr lang="en-US"/>
          </a:p>
        </p:txBody>
      </p:sp>
      <p:pic>
        <p:nvPicPr>
          <p:cNvPr id="6" name="Picture 2" descr="\\ETA-940-01\shared\OA\DPAMS\Communication\Logos, Graphics, Infographics\AppUSA &amp; DOL_logo 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8580" y="1514914"/>
            <a:ext cx="2379618" cy="4122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
            <a:ext cx="9144000" cy="457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rot="5400000">
            <a:off x="5376567" y="3090531"/>
            <a:ext cx="6849155" cy="68580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74" name="Picture 2" descr="C:\Users\Firestone-Amy\AppData\Local\Microsoft\Windows\Temporary Internet Files\Content.IE5\IPQJCRMA\gol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33798">
            <a:off x="-156531" y="249846"/>
            <a:ext cx="2590562" cy="1942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Firestone-Amy\AppData\Local\Microsoft\Windows\Temporary Internet Files\Content.IE5\IPQJCRMA\gold[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643330">
            <a:off x="5181787" y="1009457"/>
            <a:ext cx="2742826" cy="3657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63040" y="488993"/>
            <a:ext cx="5895158" cy="769441"/>
          </a:xfrm>
          <a:prstGeom prst="rect">
            <a:avLst/>
          </a:prstGeom>
          <a:solidFill>
            <a:schemeClr val="tx2">
              <a:lumMod val="40000"/>
              <a:lumOff val="60000"/>
            </a:schemeClr>
          </a:solidFill>
        </p:spPr>
        <p:txBody>
          <a:bodyPr wrap="square" rtlCol="0">
            <a:spAutoFit/>
          </a:bodyPr>
          <a:lstStyle/>
          <a:p>
            <a:r>
              <a:rPr lang="en-US" sz="4400" b="1" dirty="0" smtClean="0">
                <a:solidFill>
                  <a:prstClr val="black"/>
                </a:solidFill>
              </a:rPr>
              <a:t>Youth apprenticeship </a:t>
            </a:r>
            <a:endParaRPr lang="en-US" sz="4400" b="1" dirty="0">
              <a:solidFill>
                <a:prstClr val="black"/>
              </a:solidFill>
            </a:endParaRPr>
          </a:p>
        </p:txBody>
      </p:sp>
    </p:spTree>
    <p:extLst>
      <p:ext uri="{BB962C8B-B14F-4D97-AF65-F5344CB8AC3E}">
        <p14:creationId xmlns:p14="http://schemas.microsoft.com/office/powerpoint/2010/main" val="394088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a:xfrm>
            <a:off x="0" y="381000"/>
            <a:ext cx="9051925" cy="838200"/>
          </a:xfrm>
        </p:spPr>
        <p:txBody>
          <a:bodyPr/>
          <a:lstStyle/>
          <a:p>
            <a:pPr algn="ctr"/>
            <a:r>
              <a:rPr lang="en-US" altLang="en-US" sz="3000" dirty="0" smtClean="0"/>
              <a:t>State Youth Apprenticeship Models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75877461"/>
              </p:ext>
            </p:extLst>
          </p:nvPr>
        </p:nvGraphicFramePr>
        <p:xfrm>
          <a:off x="169817" y="1345474"/>
          <a:ext cx="8882743" cy="5010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23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fld id="{5E7CEADC-0719-438B-B533-9B93E4681EB4}" type="slidenum">
              <a:rPr lang="en-US" altLang="en-US" sz="1200">
                <a:solidFill>
                  <a:srgbClr val="898989"/>
                </a:solidFill>
              </a:rPr>
              <a:pPr eaLnBrk="1" hangingPunct="1"/>
              <a:t>24</a:t>
            </a:fld>
            <a:endParaRPr lang="en-US" altLang="en-US" sz="1200" dirty="0">
              <a:solidFill>
                <a:srgbClr val="898989"/>
              </a:solidFill>
            </a:endParaRPr>
          </a:p>
        </p:txBody>
      </p:sp>
    </p:spTree>
    <p:extLst>
      <p:ext uri="{BB962C8B-B14F-4D97-AF65-F5344CB8AC3E}">
        <p14:creationId xmlns:p14="http://schemas.microsoft.com/office/powerpoint/2010/main" val="1640643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 y="1288961"/>
            <a:ext cx="5782055" cy="4472971"/>
          </a:xfrm>
        </p:spPr>
        <p:txBody>
          <a:bodyPr>
            <a:normAutofit/>
          </a:bodyPr>
          <a:lstStyle/>
          <a:p>
            <a:pPr marL="0" indent="0">
              <a:buNone/>
            </a:pPr>
            <a:r>
              <a:rPr lang="en-US" sz="2800" b="1" dirty="0" smtClean="0">
                <a:solidFill>
                  <a:schemeClr val="tx2"/>
                </a:solidFill>
              </a:rPr>
              <a:t>Purpose:</a:t>
            </a:r>
          </a:p>
          <a:p>
            <a:pPr marL="0" indent="0">
              <a:buNone/>
            </a:pPr>
            <a:r>
              <a:rPr lang="en-US" sz="2400" dirty="0" smtClean="0"/>
              <a:t>Make suggestions and recommendations on how to strengthen </a:t>
            </a:r>
            <a:r>
              <a:rPr lang="en-US" sz="2400" dirty="0"/>
              <a:t>alignment between </a:t>
            </a:r>
            <a:r>
              <a:rPr lang="en-US" sz="2400" dirty="0" smtClean="0"/>
              <a:t>CTE </a:t>
            </a:r>
            <a:r>
              <a:rPr lang="en-US" sz="2400" dirty="0"/>
              <a:t>and Registered Apprenticeship systems on the secondary </a:t>
            </a:r>
            <a:r>
              <a:rPr lang="en-US" sz="2400" dirty="0" smtClean="0"/>
              <a:t>level </a:t>
            </a:r>
          </a:p>
          <a:p>
            <a:pPr marL="0" indent="0">
              <a:buNone/>
            </a:pPr>
            <a:endParaRPr lang="en-US" sz="2800" dirty="0"/>
          </a:p>
          <a:p>
            <a:pPr marL="0" indent="0">
              <a:buNone/>
            </a:pPr>
            <a:endParaRPr lang="en-US" sz="2800" dirty="0"/>
          </a:p>
          <a:p>
            <a:pPr marL="0" indent="0">
              <a:buNone/>
            </a:pPr>
            <a:endParaRPr lang="en-US" sz="2500" b="1" dirty="0" smtClean="0"/>
          </a:p>
          <a:p>
            <a:pPr marL="0" indent="0">
              <a:buNone/>
            </a:pPr>
            <a:endParaRPr lang="en-US" sz="2500" dirty="0"/>
          </a:p>
          <a:p>
            <a:pPr marL="0" indent="0" algn="ctr">
              <a:buNone/>
            </a:pPr>
            <a:endParaRPr lang="en-US" sz="2500" dirty="0"/>
          </a:p>
        </p:txBody>
      </p:sp>
      <p:pic>
        <p:nvPicPr>
          <p:cNvPr id="2050" name="Picture 2" descr="C:\Users\Firestone-Amy\AppData\Local\Microsoft\Windows\Temporary Internet Files\Content.IE5\IPQJCRMA\students_group_wor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9696" y="1088137"/>
            <a:ext cx="3048000" cy="227257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90487" y="0"/>
            <a:ext cx="9234500" cy="914400"/>
          </a:xfrm>
          <a:solidFill>
            <a:schemeClr val="tx2"/>
          </a:solidFill>
        </p:spPr>
        <p:txBody>
          <a:bodyPr>
            <a:noAutofit/>
          </a:bodyPr>
          <a:lstStyle/>
          <a:p>
            <a:r>
              <a:rPr lang="en-US" sz="3200" b="1" dirty="0" smtClean="0">
                <a:solidFill>
                  <a:schemeClr val="bg1"/>
                </a:solidFill>
              </a:rPr>
              <a:t>USDOL’s Youth </a:t>
            </a:r>
            <a:r>
              <a:rPr lang="en-US" sz="3200" b="1" dirty="0">
                <a:solidFill>
                  <a:schemeClr val="bg1"/>
                </a:solidFill>
              </a:rPr>
              <a:t>Apprenticeship Ad-Hoc Working Group</a:t>
            </a:r>
          </a:p>
        </p:txBody>
      </p:sp>
      <p:sp>
        <p:nvSpPr>
          <p:cNvPr id="2" name="Rectangle 1"/>
          <p:cNvSpPr/>
          <p:nvPr/>
        </p:nvSpPr>
        <p:spPr>
          <a:xfrm>
            <a:off x="5334" y="4385905"/>
            <a:ext cx="9138666" cy="1261884"/>
          </a:xfrm>
          <a:prstGeom prst="rect">
            <a:avLst/>
          </a:prstGeom>
        </p:spPr>
        <p:txBody>
          <a:bodyPr wrap="square">
            <a:spAutoFit/>
          </a:bodyPr>
          <a:lstStyle/>
          <a:p>
            <a:pPr defTabSz="914400"/>
            <a:r>
              <a:rPr lang="en-US" sz="2800" b="1" dirty="0">
                <a:solidFill>
                  <a:srgbClr val="1F497D"/>
                </a:solidFill>
              </a:rPr>
              <a:t>Members: </a:t>
            </a:r>
          </a:p>
          <a:p>
            <a:pPr defTabSz="914400"/>
            <a:r>
              <a:rPr lang="en-US" sz="1600" dirty="0">
                <a:solidFill>
                  <a:prstClr val="black"/>
                </a:solidFill>
              </a:rPr>
              <a:t>Part of the USDOL Advisory Committee on Apprenticeship (ACA); includes representatives from the ACA, </a:t>
            </a:r>
            <a:r>
              <a:rPr lang="en-US" sz="1600" dirty="0" smtClean="0">
                <a:solidFill>
                  <a:prstClr val="black"/>
                </a:solidFill>
              </a:rPr>
              <a:t>the U.S. </a:t>
            </a:r>
            <a:r>
              <a:rPr lang="en-US" sz="1600" dirty="0">
                <a:solidFill>
                  <a:prstClr val="black"/>
                </a:solidFill>
              </a:rPr>
              <a:t>Department of Education and select Subject-Matter Experts (SMEs) including CTE state directors, </a:t>
            </a:r>
            <a:r>
              <a:rPr lang="en-US" sz="1600" dirty="0" smtClean="0">
                <a:solidFill>
                  <a:prstClr val="black"/>
                </a:solidFill>
              </a:rPr>
              <a:t>employers, </a:t>
            </a:r>
            <a:r>
              <a:rPr lang="en-US" sz="1600" dirty="0">
                <a:solidFill>
                  <a:prstClr val="black"/>
                </a:solidFill>
              </a:rPr>
              <a:t>and other </a:t>
            </a:r>
            <a:r>
              <a:rPr lang="en-US" sz="1600" dirty="0" smtClean="0">
                <a:solidFill>
                  <a:prstClr val="black"/>
                </a:solidFill>
              </a:rPr>
              <a:t>experts. </a:t>
            </a:r>
            <a:endParaRPr lang="en-US" sz="1600" dirty="0">
              <a:solidFill>
                <a:prstClr val="black"/>
              </a:solidFill>
            </a:endParaRPr>
          </a:p>
        </p:txBody>
      </p:sp>
    </p:spTree>
    <p:extLst>
      <p:ext uri="{BB962C8B-B14F-4D97-AF65-F5344CB8AC3E}">
        <p14:creationId xmlns:p14="http://schemas.microsoft.com/office/powerpoint/2010/main" val="2578276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Autofit/>
          </a:bodyPr>
          <a:lstStyle/>
          <a:p>
            <a:r>
              <a:rPr lang="en-US" dirty="0" smtClean="0">
                <a:effectLst>
                  <a:outerShdw blurRad="38100" dist="38100" dir="2700000" algn="tl">
                    <a:srgbClr val="000000">
                      <a:alpha val="43137"/>
                    </a:srgbClr>
                  </a:outerShdw>
                </a:effectLst>
              </a:rPr>
              <a:t>Registered Apprenticeship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Provisions in WIOA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F951FB2-FF4F-467D-949B-FBDF6036DA14}" type="slidenum">
              <a:rPr lang="en-US" smtClean="0">
                <a:solidFill>
                  <a:prstClr val="black">
                    <a:tint val="75000"/>
                  </a:prstClr>
                </a:solidFill>
              </a:rPr>
              <a:pPr/>
              <a:t>26</a:t>
            </a:fld>
            <a:endParaRPr lang="en-US">
              <a:solidFill>
                <a:prstClr val="black">
                  <a:tint val="75000"/>
                </a:prstClr>
              </a:solidFill>
            </a:endParaRPr>
          </a:p>
        </p:txBody>
      </p:sp>
      <p:graphicFrame>
        <p:nvGraphicFramePr>
          <p:cNvPr id="5" name="Content Placeholder 4"/>
          <p:cNvGraphicFramePr>
            <a:graphicFrameLocks/>
          </p:cNvGraphicFramePr>
          <p:nvPr>
            <p:extLst>
              <p:ext uri="{D42A27DB-BD31-4B8C-83A1-F6EECF244321}">
                <p14:modId xmlns:p14="http://schemas.microsoft.com/office/powerpoint/2010/main" val="2157083445"/>
              </p:ext>
            </p:extLst>
          </p:nvPr>
        </p:nvGraphicFramePr>
        <p:xfrm>
          <a:off x="533400" y="1600213"/>
          <a:ext cx="7924800" cy="4278547"/>
        </p:xfrm>
        <a:graphic>
          <a:graphicData uri="http://schemas.openxmlformats.org/drawingml/2006/table">
            <a:tbl>
              <a:tblPr firstRow="1" bandRow="1">
                <a:tableStyleId>{5C22544A-7EE6-4342-B048-85BDC9FD1C3A}</a:tableStyleId>
              </a:tblPr>
              <a:tblGrid>
                <a:gridCol w="4594302"/>
                <a:gridCol w="3330498"/>
              </a:tblGrid>
              <a:tr h="457200">
                <a:tc>
                  <a:txBody>
                    <a:bodyPr/>
                    <a:lstStyle/>
                    <a:p>
                      <a:pPr algn="ctr"/>
                      <a:r>
                        <a:rPr lang="en-US" sz="2400" dirty="0" smtClean="0">
                          <a:effectLst>
                            <a:outerShdw blurRad="38100" dist="38100" dir="2700000" algn="tl">
                              <a:srgbClr val="000000">
                                <a:alpha val="43137"/>
                              </a:srgbClr>
                            </a:outerShdw>
                          </a:effectLst>
                        </a:rPr>
                        <a:t>POTENTIAL</a:t>
                      </a:r>
                      <a:r>
                        <a:rPr lang="en-US" sz="2400" baseline="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OPPORTUNITY</a:t>
                      </a:r>
                      <a:endParaRPr lang="en-US" sz="2400" dirty="0">
                        <a:effectLst>
                          <a:outerShdw blurRad="38100" dist="38100" dir="2700000" algn="tl">
                            <a:srgbClr val="000000">
                              <a:alpha val="43137"/>
                            </a:srgbClr>
                          </a:outerShdw>
                        </a:effectLst>
                      </a:endParaRPr>
                    </a:p>
                  </a:txBody>
                  <a:tcPr/>
                </a:tc>
                <a:tc>
                  <a:txBody>
                    <a:bodyPr/>
                    <a:lstStyle/>
                    <a:p>
                      <a:pPr algn="ctr"/>
                      <a:r>
                        <a:rPr lang="en-US" sz="2400" dirty="0" smtClean="0">
                          <a:effectLst>
                            <a:outerShdw blurRad="38100" dist="38100" dir="2700000" algn="tl">
                              <a:srgbClr val="000000">
                                <a:alpha val="43137"/>
                              </a:srgbClr>
                            </a:outerShdw>
                          </a:effectLst>
                        </a:rPr>
                        <a:t>SECTION OF WIOA</a:t>
                      </a:r>
                      <a:endParaRPr lang="en-US" sz="2400" dirty="0">
                        <a:effectLst>
                          <a:outerShdw blurRad="38100" dist="38100" dir="2700000" algn="tl">
                            <a:srgbClr val="000000">
                              <a:alpha val="43137"/>
                            </a:srgbClr>
                          </a:outerShdw>
                        </a:effectLst>
                      </a:endParaRPr>
                    </a:p>
                  </a:txBody>
                  <a:tcPr/>
                </a:tc>
              </a:tr>
              <a:tr h="609600">
                <a:tc>
                  <a:txBody>
                    <a:bodyPr/>
                    <a:lstStyle/>
                    <a:p>
                      <a:r>
                        <a:rPr lang="en-US" sz="1900" b="1" dirty="0" smtClean="0"/>
                        <a:t>RA as recognized post-secondary</a:t>
                      </a:r>
                      <a:r>
                        <a:rPr lang="en-US" sz="1900" b="1" baseline="0" dirty="0" smtClean="0"/>
                        <a:t> credential</a:t>
                      </a:r>
                      <a:endParaRPr lang="en-US" sz="1900" b="1" dirty="0"/>
                    </a:p>
                  </a:txBody>
                  <a:tcPr anchor="ctr"/>
                </a:tc>
                <a:tc>
                  <a:txBody>
                    <a:bodyPr/>
                    <a:lstStyle/>
                    <a:p>
                      <a:r>
                        <a:rPr lang="en-US" sz="1900" b="1" dirty="0" smtClean="0"/>
                        <a:t>Section 3(52)</a:t>
                      </a:r>
                      <a:endParaRPr lang="en-US" sz="1900" b="1" dirty="0"/>
                    </a:p>
                  </a:txBody>
                  <a:tcPr anchor="ctr"/>
                </a:tc>
              </a:tr>
              <a:tr h="457200">
                <a:tc>
                  <a:txBody>
                    <a:bodyPr/>
                    <a:lstStyle/>
                    <a:p>
                      <a:r>
                        <a:rPr lang="en-US" sz="1900" b="1" dirty="0" smtClean="0"/>
                        <a:t>RA on State Workforce Board</a:t>
                      </a:r>
                      <a:endParaRPr lang="en-US" sz="1900" b="1" dirty="0"/>
                    </a:p>
                  </a:txBody>
                  <a:tcPr anchor="ctr"/>
                </a:tc>
                <a:tc>
                  <a:txBody>
                    <a:bodyPr/>
                    <a:lstStyle/>
                    <a:p>
                      <a:r>
                        <a:rPr lang="en-US" sz="1900" b="1" dirty="0" smtClean="0"/>
                        <a:t>Section 101(b)(1)(C)(ii)(II)</a:t>
                      </a:r>
                      <a:endParaRPr lang="en-US" sz="1900" b="1" dirty="0"/>
                    </a:p>
                  </a:txBody>
                  <a:tcPr anchor="ctr"/>
                </a:tc>
              </a:tr>
              <a:tr h="457200">
                <a:tc>
                  <a:txBody>
                    <a:bodyPr/>
                    <a:lstStyle/>
                    <a:p>
                      <a:r>
                        <a:rPr lang="en-US" sz="1900" b="1" dirty="0" smtClean="0"/>
                        <a:t>RA on</a:t>
                      </a:r>
                      <a:r>
                        <a:rPr lang="en-US" sz="1900" b="1" baseline="0" dirty="0" smtClean="0"/>
                        <a:t> Local Workforce Board</a:t>
                      </a:r>
                      <a:endParaRPr lang="en-US" sz="1900" b="1" dirty="0"/>
                    </a:p>
                  </a:txBody>
                  <a:tcPr anchor="ctr"/>
                </a:tc>
                <a:tc>
                  <a:txBody>
                    <a:bodyPr/>
                    <a:lstStyle/>
                    <a:p>
                      <a:r>
                        <a:rPr lang="en-US" sz="1900" b="1" dirty="0" smtClean="0"/>
                        <a:t>Section 107(b)(2)(B)(ii)</a:t>
                      </a:r>
                      <a:endParaRPr lang="en-US" sz="1900" b="1" dirty="0"/>
                    </a:p>
                  </a:txBody>
                  <a:tcPr anchor="ctr"/>
                </a:tc>
              </a:tr>
              <a:tr h="436601">
                <a:tc>
                  <a:txBody>
                    <a:bodyPr/>
                    <a:lstStyle/>
                    <a:p>
                      <a:r>
                        <a:rPr lang="en-US" sz="1900" b="1" dirty="0" smtClean="0"/>
                        <a:t>RA on Eligible Training Provider List</a:t>
                      </a:r>
                      <a:endParaRPr lang="en-US" sz="1900" b="1" dirty="0"/>
                    </a:p>
                  </a:txBody>
                  <a:tcPr anchor="ctr"/>
                </a:tc>
                <a:tc>
                  <a:txBody>
                    <a:bodyPr/>
                    <a:lstStyle/>
                    <a:p>
                      <a:r>
                        <a:rPr lang="en-US" sz="1900" b="1" dirty="0" smtClean="0"/>
                        <a:t>Section 122(a)(2)(B) and (3)</a:t>
                      </a:r>
                      <a:endParaRPr lang="en-US" sz="1900" b="1" dirty="0"/>
                    </a:p>
                  </a:txBody>
                  <a:tcPr anchor="ctr"/>
                </a:tc>
              </a:tr>
              <a:tr h="670560">
                <a:tc>
                  <a:txBody>
                    <a:bodyPr/>
                    <a:lstStyle/>
                    <a:p>
                      <a:r>
                        <a:rPr lang="en-US" sz="1900" b="1" dirty="0" smtClean="0"/>
                        <a:t>Pre-apprenticeship</a:t>
                      </a:r>
                      <a:r>
                        <a:rPr lang="en-US" sz="1900" b="1" baseline="0" dirty="0" smtClean="0"/>
                        <a:t> as Youth program service</a:t>
                      </a:r>
                      <a:endParaRPr lang="en-US" sz="1900" b="1" dirty="0"/>
                    </a:p>
                  </a:txBody>
                  <a:tcPr anchor="ctr"/>
                </a:tc>
                <a:tc>
                  <a:txBody>
                    <a:bodyPr/>
                    <a:lstStyle/>
                    <a:p>
                      <a:r>
                        <a:rPr lang="en-US" sz="1900" b="1" dirty="0" smtClean="0"/>
                        <a:t>Section 129(c)(2)(C)(ii)</a:t>
                      </a:r>
                      <a:endParaRPr lang="en-US" sz="1900" b="1" dirty="0"/>
                    </a:p>
                  </a:txBody>
                  <a:tcPr anchor="ctr"/>
                </a:tc>
              </a:tr>
              <a:tr h="753585">
                <a:tc>
                  <a:txBody>
                    <a:bodyPr/>
                    <a:lstStyle/>
                    <a:p>
                      <a:r>
                        <a:rPr lang="en-US" sz="1900" b="1" dirty="0" smtClean="0"/>
                        <a:t>RA as career pathway for Job Corps</a:t>
                      </a:r>
                      <a:endParaRPr lang="en-US" sz="1900" b="1" dirty="0"/>
                    </a:p>
                  </a:txBody>
                  <a:tcPr anchor="ctr"/>
                </a:tc>
                <a:tc>
                  <a:txBody>
                    <a:bodyPr/>
                    <a:lstStyle/>
                    <a:p>
                      <a:r>
                        <a:rPr lang="en-US" sz="1900" b="1" dirty="0" smtClean="0"/>
                        <a:t>Section 141(1)(A)(ii) and Section 148(a)(2)(B)</a:t>
                      </a:r>
                      <a:endParaRPr lang="en-US" sz="1900" b="1" dirty="0"/>
                    </a:p>
                  </a:txBody>
                  <a:tcPr anchor="ctr"/>
                </a:tc>
              </a:tr>
              <a:tr h="436601">
                <a:tc>
                  <a:txBody>
                    <a:bodyPr/>
                    <a:lstStyle/>
                    <a:p>
                      <a:r>
                        <a:rPr lang="en-US" sz="1900" b="1" dirty="0" smtClean="0"/>
                        <a:t>Pre-apprenticeship/RA for </a:t>
                      </a:r>
                      <a:r>
                        <a:rPr lang="en-US" sz="1900" b="1" dirty="0" err="1" smtClean="0"/>
                        <a:t>YouthBuild</a:t>
                      </a:r>
                      <a:endParaRPr lang="en-US" sz="1900" b="1" dirty="0"/>
                    </a:p>
                  </a:txBody>
                  <a:tcPr anchor="ctr"/>
                </a:tc>
                <a:tc>
                  <a:txBody>
                    <a:bodyPr/>
                    <a:lstStyle/>
                    <a:p>
                      <a:r>
                        <a:rPr lang="en-US" sz="1900" b="1" dirty="0" smtClean="0"/>
                        <a:t>Section 171(c)(2)(A)(</a:t>
                      </a:r>
                      <a:r>
                        <a:rPr lang="en-US" sz="1900" b="1" dirty="0" err="1" smtClean="0"/>
                        <a:t>i</a:t>
                      </a:r>
                      <a:r>
                        <a:rPr lang="en-US" sz="1900" b="1" dirty="0" smtClean="0"/>
                        <a:t>)</a:t>
                      </a:r>
                      <a:endParaRPr lang="en-US" sz="1900" b="1" dirty="0"/>
                    </a:p>
                  </a:txBody>
                  <a:tcPr anchor="ctr"/>
                </a:tc>
              </a:tr>
            </a:tbl>
          </a:graphicData>
        </a:graphic>
      </p:graphicFrame>
    </p:spTree>
    <p:extLst>
      <p:ext uri="{BB962C8B-B14F-4D97-AF65-F5344CB8AC3E}">
        <p14:creationId xmlns:p14="http://schemas.microsoft.com/office/powerpoint/2010/main" val="3024509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doleta.gov/oa/employers/apprenticeship_toolkit.pdf - Windows Internet Explorer"/>
          <p:cNvPicPr>
            <a:picLocks noChangeAspect="1"/>
          </p:cNvPicPr>
          <p:nvPr/>
        </p:nvPicPr>
        <p:blipFill rotWithShape="1">
          <a:blip r:embed="rId2" cstate="print">
            <a:extLst>
              <a:ext uri="{28A0092B-C50C-407E-A947-70E740481C1C}">
                <a14:useLocalDpi xmlns:a14="http://schemas.microsoft.com/office/drawing/2010/main" val="0"/>
              </a:ext>
            </a:extLst>
          </a:blip>
          <a:srcRect l="32239" t="12402" r="33135" b="2181"/>
          <a:stretch/>
        </p:blipFill>
        <p:spPr>
          <a:xfrm rot="19923050">
            <a:off x="584433" y="994075"/>
            <a:ext cx="1727305" cy="235491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p:cNvSpPr>
            <a:spLocks noGrp="1"/>
          </p:cNvSpPr>
          <p:nvPr>
            <p:ph type="title"/>
          </p:nvPr>
        </p:nvSpPr>
        <p:spPr>
          <a:xfrm>
            <a:off x="7950" y="15"/>
            <a:ext cx="9136050" cy="726623"/>
          </a:xfrm>
          <a:solidFill>
            <a:schemeClr val="tx2"/>
          </a:solidFill>
        </p:spPr>
        <p:txBody>
          <a:bodyPr>
            <a:normAutofit/>
          </a:bodyPr>
          <a:lstStyle/>
          <a:p>
            <a:r>
              <a:rPr lang="en-US" sz="3200" b="1" dirty="0" smtClean="0">
                <a:solidFill>
                  <a:schemeClr val="bg1"/>
                </a:solidFill>
              </a:rPr>
              <a:t>DOL.GOV/Apprenticeship:  New Resources</a:t>
            </a:r>
            <a:endParaRPr lang="en-US" sz="3200" b="1" dirty="0">
              <a:solidFill>
                <a:schemeClr val="bg1"/>
              </a:solidFill>
            </a:endParaRPr>
          </a:p>
        </p:txBody>
      </p:sp>
      <p:pic>
        <p:nvPicPr>
          <p:cNvPr id="6" name="Picture 5" descr="Apprenticeship Playbook_v3.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6950" t="9967" r="27328" b="4445"/>
          <a:stretch/>
        </p:blipFill>
        <p:spPr>
          <a:xfrm>
            <a:off x="1238216" y="2247781"/>
            <a:ext cx="1828903" cy="24494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Rectangle 9"/>
          <p:cNvSpPr/>
          <p:nvPr/>
        </p:nvSpPr>
        <p:spPr>
          <a:xfrm>
            <a:off x="3260051" y="868427"/>
            <a:ext cx="5782417" cy="1107996"/>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TextBox 7"/>
          <p:cNvSpPr txBox="1"/>
          <p:nvPr/>
        </p:nvSpPr>
        <p:spPr>
          <a:xfrm>
            <a:off x="3227987" y="868427"/>
            <a:ext cx="5839579" cy="1107996"/>
          </a:xfrm>
          <a:prstGeom prst="rect">
            <a:avLst/>
          </a:prstGeom>
          <a:noFill/>
        </p:spPr>
        <p:txBody>
          <a:bodyPr wrap="square" rtlCol="0">
            <a:spAutoFit/>
          </a:bodyPr>
          <a:lstStyle/>
          <a:p>
            <a:pPr defTabSz="914400"/>
            <a:r>
              <a:rPr lang="en-US" b="1" u="sng" dirty="0" smtClean="0">
                <a:solidFill>
                  <a:prstClr val="white"/>
                </a:solidFill>
              </a:rPr>
              <a:t>Quick-Start Toolkit</a:t>
            </a:r>
          </a:p>
          <a:p>
            <a:pPr defTabSz="914400"/>
            <a:r>
              <a:rPr lang="en-US" sz="1600" dirty="0" smtClean="0">
                <a:solidFill>
                  <a:prstClr val="white"/>
                </a:solidFill>
              </a:rPr>
              <a:t>5 Step Format to take you from “exploring” to “launching” a Registered Apprenticeship Program.</a:t>
            </a:r>
          </a:p>
          <a:p>
            <a:pPr defTabSz="914400"/>
            <a:r>
              <a:rPr lang="en-US" sz="1600" b="1" u="sng" dirty="0">
                <a:solidFill>
                  <a:prstClr val="white"/>
                </a:solidFill>
              </a:rPr>
              <a:t>http://</a:t>
            </a:r>
            <a:r>
              <a:rPr lang="en-US" sz="1600" b="1" u="sng" dirty="0" smtClean="0">
                <a:solidFill>
                  <a:prstClr val="white"/>
                </a:solidFill>
              </a:rPr>
              <a:t>www.doleta.gov/oa/employers/apprenticeship_toolkit.pdf</a:t>
            </a:r>
            <a:endParaRPr lang="en-US" sz="1600" b="1" dirty="0">
              <a:solidFill>
                <a:prstClr val="white"/>
              </a:solidFill>
            </a:endParaRPr>
          </a:p>
        </p:txBody>
      </p:sp>
      <p:sp>
        <p:nvSpPr>
          <p:cNvPr id="11" name="Rectangle 10"/>
          <p:cNvSpPr/>
          <p:nvPr/>
        </p:nvSpPr>
        <p:spPr>
          <a:xfrm>
            <a:off x="3227986" y="2149061"/>
            <a:ext cx="5643106" cy="1323439"/>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TextBox 11"/>
          <p:cNvSpPr txBox="1"/>
          <p:nvPr/>
        </p:nvSpPr>
        <p:spPr>
          <a:xfrm>
            <a:off x="3260035" y="2149068"/>
            <a:ext cx="5779568" cy="1323439"/>
          </a:xfrm>
          <a:prstGeom prst="rect">
            <a:avLst/>
          </a:prstGeom>
          <a:noFill/>
        </p:spPr>
        <p:txBody>
          <a:bodyPr wrap="square" rtlCol="0">
            <a:spAutoFit/>
          </a:bodyPr>
          <a:lstStyle/>
          <a:p>
            <a:pPr defTabSz="914400"/>
            <a:r>
              <a:rPr lang="en-US" sz="1600" b="1" u="sng" dirty="0" smtClean="0">
                <a:solidFill>
                  <a:prstClr val="white"/>
                </a:solidFill>
              </a:rPr>
              <a:t>Federal Resources Playbook for Registered Apprenticeship</a:t>
            </a:r>
          </a:p>
          <a:p>
            <a:pPr defTabSz="914400"/>
            <a:r>
              <a:rPr lang="en-US" sz="1600" dirty="0" smtClean="0">
                <a:solidFill>
                  <a:prstClr val="white"/>
                </a:solidFill>
              </a:rPr>
              <a:t>Guide to resources from the Departments of Labor, Education, Veterans Affairs, Agriculture, Transportation, and Housing and Urban Development to support Registered Apprenticeship </a:t>
            </a:r>
          </a:p>
          <a:p>
            <a:pPr defTabSz="914400"/>
            <a:r>
              <a:rPr lang="en-US" sz="1600" b="1" u="sng" dirty="0">
                <a:solidFill>
                  <a:prstClr val="white"/>
                </a:solidFill>
              </a:rPr>
              <a:t>http://</a:t>
            </a:r>
            <a:r>
              <a:rPr lang="en-US" sz="1600" b="1" u="sng" dirty="0" smtClean="0">
                <a:solidFill>
                  <a:prstClr val="white"/>
                </a:solidFill>
              </a:rPr>
              <a:t>www.doleta.gov/oa/federalresources/playbook.pdf</a:t>
            </a:r>
            <a:endParaRPr lang="en-US" sz="1600" b="1" dirty="0">
              <a:solidFill>
                <a:prstClr val="white"/>
              </a:solidFill>
            </a:endParaRPr>
          </a:p>
        </p:txBody>
      </p:sp>
      <p:sp>
        <p:nvSpPr>
          <p:cNvPr id="13" name="Rectangle 12"/>
          <p:cNvSpPr/>
          <p:nvPr/>
        </p:nvSpPr>
        <p:spPr>
          <a:xfrm>
            <a:off x="3260054" y="3851447"/>
            <a:ext cx="5579011" cy="1255604"/>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TextBox 13"/>
          <p:cNvSpPr txBox="1"/>
          <p:nvPr/>
        </p:nvSpPr>
        <p:spPr>
          <a:xfrm>
            <a:off x="3260056" y="3851444"/>
            <a:ext cx="5643107" cy="1077218"/>
          </a:xfrm>
          <a:prstGeom prst="rect">
            <a:avLst/>
          </a:prstGeom>
          <a:noFill/>
        </p:spPr>
        <p:txBody>
          <a:bodyPr wrap="square" rtlCol="0">
            <a:spAutoFit/>
          </a:bodyPr>
          <a:lstStyle/>
          <a:p>
            <a:pPr defTabSz="914400"/>
            <a:r>
              <a:rPr lang="en-US" sz="1600" b="1" u="sng" dirty="0" smtClean="0">
                <a:solidFill>
                  <a:prstClr val="white"/>
                </a:solidFill>
              </a:rPr>
              <a:t>DOL Registration Site</a:t>
            </a:r>
          </a:p>
          <a:p>
            <a:pPr defTabSz="914400"/>
            <a:r>
              <a:rPr lang="en-US" sz="1600" dirty="0" smtClean="0">
                <a:solidFill>
                  <a:prstClr val="white"/>
                </a:solidFill>
              </a:rPr>
              <a:t>An electronic apprenticeship standards builder that allows potential new sponsors to build and register their program online.</a:t>
            </a:r>
          </a:p>
          <a:p>
            <a:pPr defTabSz="914400"/>
            <a:r>
              <a:rPr lang="en-US" sz="1600" b="1" u="sng" dirty="0">
                <a:solidFill>
                  <a:prstClr val="white"/>
                </a:solidFill>
              </a:rPr>
              <a:t>http://www.doleta.gov/oa/registration/</a:t>
            </a:r>
            <a:endParaRPr lang="en-US" sz="1600" b="1" u="sng" dirty="0" smtClean="0">
              <a:solidFill>
                <a:prstClr val="white"/>
              </a:solidFill>
            </a:endParaRPr>
          </a:p>
        </p:txBody>
      </p:sp>
      <p:pic>
        <p:nvPicPr>
          <p:cNvPr id="15" name="Picture 14"/>
          <p:cNvPicPr/>
          <p:nvPr/>
        </p:nvPicPr>
        <p:blipFill rotWithShape="1">
          <a:blip r:embed="rId4"/>
          <a:srcRect l="13121" t="16267" r="13916" b="7347"/>
          <a:stretch/>
        </p:blipFill>
        <p:spPr bwMode="auto">
          <a:xfrm>
            <a:off x="28574" y="3817152"/>
            <a:ext cx="1690823" cy="132421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17" name="Picture 5" descr="C:\Users\qualter.michael\Desktop\Bann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284"/>
          <a:stretch/>
        </p:blipFill>
        <p:spPr bwMode="auto">
          <a:xfrm>
            <a:off x="1364378" y="5383241"/>
            <a:ext cx="1696814" cy="123798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3227996" y="5383239"/>
            <a:ext cx="5811617" cy="1255604"/>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TextBox 20"/>
          <p:cNvSpPr txBox="1"/>
          <p:nvPr/>
        </p:nvSpPr>
        <p:spPr>
          <a:xfrm>
            <a:off x="3260056" y="5392047"/>
            <a:ext cx="5643107" cy="1077218"/>
          </a:xfrm>
          <a:prstGeom prst="rect">
            <a:avLst/>
          </a:prstGeom>
          <a:noFill/>
        </p:spPr>
        <p:txBody>
          <a:bodyPr wrap="square" rtlCol="0">
            <a:spAutoFit/>
          </a:bodyPr>
          <a:lstStyle/>
          <a:p>
            <a:pPr defTabSz="914400"/>
            <a:r>
              <a:rPr lang="en-US" sz="1600" b="1" u="sng" dirty="0" smtClean="0">
                <a:solidFill>
                  <a:prstClr val="white"/>
                </a:solidFill>
              </a:rPr>
              <a:t>RACC Site</a:t>
            </a:r>
          </a:p>
          <a:p>
            <a:pPr defTabSz="914400"/>
            <a:r>
              <a:rPr lang="en-US" sz="1600" dirty="0" smtClean="0">
                <a:solidFill>
                  <a:prstClr val="white"/>
                </a:solidFill>
              </a:rPr>
              <a:t>Find information on becoming a RACC member and a database of college members and sponsors. </a:t>
            </a:r>
          </a:p>
          <a:p>
            <a:pPr defTabSz="914400"/>
            <a:r>
              <a:rPr lang="en-US" sz="1600" b="1" u="sng" dirty="0">
                <a:solidFill>
                  <a:prstClr val="white"/>
                </a:solidFill>
              </a:rPr>
              <a:t>https://www.doleta.gov/oa/racc.cfm</a:t>
            </a:r>
            <a:endParaRPr lang="en-US" sz="1600" b="1" u="sng" dirty="0" smtClean="0">
              <a:solidFill>
                <a:prstClr val="white"/>
              </a:solidFill>
            </a:endParaRPr>
          </a:p>
        </p:txBody>
      </p:sp>
      <p:sp>
        <p:nvSpPr>
          <p:cNvPr id="3" name="Slide Number Placeholder 2"/>
          <p:cNvSpPr>
            <a:spLocks noGrp="1"/>
          </p:cNvSpPr>
          <p:nvPr>
            <p:ph type="sldNum" sz="quarter" idx="12"/>
          </p:nvPr>
        </p:nvSpPr>
        <p:spPr/>
        <p:txBody>
          <a:bodyPr/>
          <a:lstStyle/>
          <a:p>
            <a:fld id="{8FF84E1F-8823-4BD1-89E5-0D4896F414BD}"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4143109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362"/>
            <a:ext cx="8496927" cy="773566"/>
          </a:xfrm>
        </p:spPr>
        <p:txBody>
          <a:bodyPr>
            <a:noAutofit/>
          </a:bodyPr>
          <a:lstStyle/>
          <a:p>
            <a:r>
              <a:rPr lang="en-US" b="0" dirty="0" smtClean="0">
                <a:solidFill>
                  <a:srgbClr val="FF0000"/>
                </a:solidFill>
              </a:rPr>
              <a:t>                                         </a:t>
            </a:r>
            <a:endParaRPr lang="en-US" b="0" dirty="0"/>
          </a:p>
        </p:txBody>
      </p:sp>
      <p:grpSp>
        <p:nvGrpSpPr>
          <p:cNvPr id="8" name="Group 7"/>
          <p:cNvGrpSpPr/>
          <p:nvPr/>
        </p:nvGrpSpPr>
        <p:grpSpPr>
          <a:xfrm>
            <a:off x="0" y="1146201"/>
            <a:ext cx="9144001" cy="1759386"/>
            <a:chOff x="0" y="609600"/>
            <a:chExt cx="9144001" cy="328708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9600"/>
              <a:ext cx="3429000" cy="1920544"/>
            </a:xfrm>
            <a:prstGeom prst="rect">
              <a:avLst/>
            </a:prstGeom>
          </p:spPr>
        </p:pic>
        <p:pic>
          <p:nvPicPr>
            <p:cNvPr id="10" name="Picture 2" descr="C:\Users\yamamoto.todd\AppData\Local\Microsoft\Windows\Temporary Internet Files\Content.IE5\KDJ7S1XS\MP900448479[1].jpg"/>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429001" y="632625"/>
              <a:ext cx="3352800" cy="18975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yamamoto.todd\AppData\Local\Microsoft\Windows\Temporary Internet Files\Content.IE5\KDJ7S1XS\MP900409629[1].jpg"/>
            <p:cNvPicPr>
              <a:picLocks noChangeAspect="1" noChangeArrowheads="1"/>
            </p:cNvPicPr>
            <p:nvPr/>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781801" y="690610"/>
              <a:ext cx="2362200" cy="1834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dvanced_Manufacturing_Jan_2014.pdf - Adobe Reade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0" y="2512389"/>
              <a:ext cx="2895600" cy="1384291"/>
            </a:xfrm>
            <a:prstGeom prst="rect">
              <a:avLst/>
            </a:prstGeom>
          </p:spPr>
        </p:pic>
        <p:pic>
          <p:nvPicPr>
            <p:cNvPr id="13" name="Picture 12" descr="Transportation_Jan_2014.pdf - Adobe Reader"/>
            <p:cNvPicPr>
              <a:picLocks noChangeAspect="1"/>
            </p:cNvPicPr>
            <p:nvPr/>
          </p:nvPicPr>
          <p:blipFill rotWithShape="1">
            <a:blip r:embed="rId10" cstate="email">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2895600" y="2499076"/>
              <a:ext cx="3405363" cy="1397603"/>
            </a:xfrm>
            <a:prstGeom prst="rect">
              <a:avLst/>
            </a:prstGeom>
          </p:spPr>
        </p:pic>
        <p:pic>
          <p:nvPicPr>
            <p:cNvPr id="14" name="Picture 13" descr="General_Outreach_Jan_2014.pdf - Adobe Reader"/>
            <p:cNvPicPr>
              <a:picLocks noChangeAspect="1"/>
            </p:cNvPicPr>
            <p:nvPr/>
          </p:nvPicPr>
          <p:blipFill rotWithShape="1">
            <a:blip r:embed="rId12" cstate="email">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a:stretch/>
          </p:blipFill>
          <p:spPr>
            <a:xfrm>
              <a:off x="6300963" y="2525377"/>
              <a:ext cx="2828981" cy="1371302"/>
            </a:xfrm>
            <a:prstGeom prst="rect">
              <a:avLst/>
            </a:prstGeom>
          </p:spPr>
        </p:pic>
      </p:grpSp>
      <p:pic>
        <p:nvPicPr>
          <p:cNvPr id="16" name="Picture 15" descr="department-of-labor1-592x405.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96827" y="5584744"/>
            <a:ext cx="1647174" cy="1126868"/>
          </a:xfrm>
          <a:prstGeom prst="rect">
            <a:avLst/>
          </a:prstGeom>
        </p:spPr>
      </p:pic>
      <p:sp>
        <p:nvSpPr>
          <p:cNvPr id="17" name="TextBox 16"/>
          <p:cNvSpPr txBox="1"/>
          <p:nvPr/>
        </p:nvSpPr>
        <p:spPr>
          <a:xfrm>
            <a:off x="1568980" y="2956667"/>
            <a:ext cx="7543800" cy="523220"/>
          </a:xfrm>
          <a:prstGeom prst="rect">
            <a:avLst/>
          </a:prstGeom>
          <a:solidFill>
            <a:schemeClr val="tx2"/>
          </a:solidFill>
        </p:spPr>
        <p:txBody>
          <a:bodyPr wrap="square" rtlCol="0">
            <a:spAutoFit/>
          </a:bodyPr>
          <a:lstStyle/>
          <a:p>
            <a:pPr algn="r"/>
            <a:r>
              <a:rPr lang="en-US" sz="2800" dirty="0">
                <a:solidFill>
                  <a:schemeClr val="bg1"/>
                </a:solidFill>
              </a:rPr>
              <a:t>a proven </a:t>
            </a:r>
            <a:r>
              <a:rPr lang="en-US" sz="2800" b="1" dirty="0">
                <a:solidFill>
                  <a:schemeClr val="bg1"/>
                </a:solidFill>
              </a:rPr>
              <a:t>Work Based Learning </a:t>
            </a:r>
            <a:r>
              <a:rPr lang="en-US" sz="2800" dirty="0">
                <a:solidFill>
                  <a:schemeClr val="bg1"/>
                </a:solidFill>
              </a:rPr>
              <a:t>approach</a:t>
            </a:r>
          </a:p>
        </p:txBody>
      </p:sp>
      <p:sp>
        <p:nvSpPr>
          <p:cNvPr id="3" name="Rectangle 2"/>
          <p:cNvSpPr/>
          <p:nvPr/>
        </p:nvSpPr>
        <p:spPr>
          <a:xfrm>
            <a:off x="4669358" y="3479887"/>
            <a:ext cx="4224885" cy="2308324"/>
          </a:xfrm>
          <a:prstGeom prst="rect">
            <a:avLst/>
          </a:prstGeom>
        </p:spPr>
        <p:txBody>
          <a:bodyPr wrap="square">
            <a:spAutoFit/>
          </a:bodyPr>
          <a:lstStyle/>
          <a:p>
            <a:r>
              <a:rPr lang="en-US" sz="2400" b="1" i="1" dirty="0" smtClean="0">
                <a:solidFill>
                  <a:srgbClr val="18376A"/>
                </a:solidFill>
                <a:latin typeface="Arial" panose="020B0604020202020204" pitchFamily="34" charset="0"/>
                <a:ea typeface="Times New Roman" charset="0"/>
                <a:cs typeface="Arial" panose="020B0604020202020204" pitchFamily="34" charset="0"/>
              </a:rPr>
              <a:t>Amy Firestone, Ph.D.</a:t>
            </a:r>
            <a:endParaRPr lang="en-US" sz="2400" dirty="0">
              <a:solidFill>
                <a:prstClr val="black"/>
              </a:solidFill>
              <a:latin typeface="Arial" panose="020B0604020202020204" pitchFamily="34" charset="0"/>
              <a:ea typeface="Times New Roman" charset="0"/>
              <a:cs typeface="Arial" panose="020B0604020202020204" pitchFamily="34" charset="0"/>
            </a:endParaRPr>
          </a:p>
          <a:p>
            <a:r>
              <a:rPr lang="en-US" sz="2400" dirty="0" smtClean="0">
                <a:solidFill>
                  <a:srgbClr val="18376A"/>
                </a:solidFill>
                <a:latin typeface="Arial" panose="020B0604020202020204" pitchFamily="34" charset="0"/>
                <a:ea typeface="Times New Roman" charset="0"/>
                <a:cs typeface="Arial" panose="020B0604020202020204" pitchFamily="34" charset="0"/>
              </a:rPr>
              <a:t>Program Analyst </a:t>
            </a:r>
            <a:endParaRPr lang="en-US" sz="2400" dirty="0">
              <a:solidFill>
                <a:prstClr val="black"/>
              </a:solidFill>
              <a:latin typeface="Arial" panose="020B0604020202020204" pitchFamily="34" charset="0"/>
              <a:ea typeface="Times New Roman" charset="0"/>
              <a:cs typeface="Arial" panose="020B0604020202020204" pitchFamily="34" charset="0"/>
            </a:endParaRPr>
          </a:p>
          <a:p>
            <a:r>
              <a:rPr lang="en-US" sz="2400" dirty="0" smtClean="0">
                <a:solidFill>
                  <a:srgbClr val="18376A"/>
                </a:solidFill>
                <a:latin typeface="Arial" panose="020B0604020202020204" pitchFamily="34" charset="0"/>
                <a:ea typeface="Times New Roman" charset="0"/>
                <a:cs typeface="Arial" panose="020B0604020202020204" pitchFamily="34" charset="0"/>
              </a:rPr>
              <a:t>Office </a:t>
            </a:r>
            <a:r>
              <a:rPr lang="en-US" sz="2400" dirty="0">
                <a:solidFill>
                  <a:srgbClr val="18376A"/>
                </a:solidFill>
                <a:latin typeface="Arial" panose="020B0604020202020204" pitchFamily="34" charset="0"/>
                <a:ea typeface="Times New Roman" charset="0"/>
                <a:cs typeface="Arial" panose="020B0604020202020204" pitchFamily="34" charset="0"/>
              </a:rPr>
              <a:t>of Apprenticeship</a:t>
            </a:r>
            <a:endParaRPr lang="en-US" sz="2400" dirty="0">
              <a:solidFill>
                <a:prstClr val="black"/>
              </a:solidFill>
              <a:latin typeface="Arial" panose="020B0604020202020204" pitchFamily="34" charset="0"/>
              <a:ea typeface="Times New Roman" charset="0"/>
              <a:cs typeface="Arial" panose="020B0604020202020204" pitchFamily="34" charset="0"/>
            </a:endParaRPr>
          </a:p>
          <a:p>
            <a:r>
              <a:rPr lang="en-US" altLang="en-US" sz="2400" dirty="0">
                <a:solidFill>
                  <a:schemeClr val="tx2"/>
                </a:solidFill>
                <a:latin typeface="Arial" panose="020B0604020202020204" pitchFamily="34" charset="0"/>
                <a:cs typeface="Arial" panose="020B0604020202020204" pitchFamily="34" charset="0"/>
              </a:rPr>
              <a:t>US Department of </a:t>
            </a:r>
            <a:r>
              <a:rPr lang="en-US" altLang="en-US" sz="2400" dirty="0" smtClean="0">
                <a:solidFill>
                  <a:schemeClr val="tx2"/>
                </a:solidFill>
                <a:latin typeface="Arial" panose="020B0604020202020204" pitchFamily="34" charset="0"/>
                <a:cs typeface="Arial" panose="020B0604020202020204" pitchFamily="34" charset="0"/>
              </a:rPr>
              <a:t>Labor</a:t>
            </a:r>
            <a:endParaRPr lang="it-IT" sz="2400" dirty="0" smtClean="0">
              <a:solidFill>
                <a:srgbClr val="18376A"/>
              </a:solidFill>
              <a:latin typeface="Arial" panose="020B0604020202020204" pitchFamily="34" charset="0"/>
              <a:ea typeface="Times New Roman" charset="0"/>
              <a:cs typeface="Arial" panose="020B0604020202020204" pitchFamily="34" charset="0"/>
            </a:endParaRPr>
          </a:p>
          <a:p>
            <a:r>
              <a:rPr lang="it-IT" sz="2400" dirty="0" smtClean="0">
                <a:solidFill>
                  <a:srgbClr val="18376A"/>
                </a:solidFill>
                <a:latin typeface="Arial" panose="020B0604020202020204" pitchFamily="34" charset="0"/>
                <a:ea typeface="Times New Roman" charset="0"/>
                <a:cs typeface="Arial" panose="020B0604020202020204" pitchFamily="34" charset="0"/>
              </a:rPr>
              <a:t>Phone</a:t>
            </a:r>
            <a:r>
              <a:rPr lang="it-IT" sz="2400" dirty="0">
                <a:solidFill>
                  <a:srgbClr val="18376A"/>
                </a:solidFill>
                <a:latin typeface="Arial" panose="020B0604020202020204" pitchFamily="34" charset="0"/>
                <a:ea typeface="Times New Roman" charset="0"/>
                <a:cs typeface="Arial" panose="020B0604020202020204" pitchFamily="34" charset="0"/>
              </a:rPr>
              <a:t>: </a:t>
            </a:r>
            <a:r>
              <a:rPr lang="it-IT" sz="2400" dirty="0" smtClean="0">
                <a:solidFill>
                  <a:srgbClr val="18376A"/>
                </a:solidFill>
                <a:latin typeface="Arial" panose="020B0604020202020204" pitchFamily="34" charset="0"/>
                <a:ea typeface="Times New Roman" charset="0"/>
                <a:cs typeface="Arial" panose="020B0604020202020204" pitchFamily="34" charset="0"/>
              </a:rPr>
              <a:t>202-693-3998</a:t>
            </a:r>
            <a:endParaRPr lang="it-IT" sz="2400" dirty="0">
              <a:solidFill>
                <a:prstClr val="black"/>
              </a:solidFill>
              <a:latin typeface="Arial" panose="020B0604020202020204" pitchFamily="34" charset="0"/>
              <a:ea typeface="Times New Roman" charset="0"/>
              <a:cs typeface="Arial" panose="020B0604020202020204" pitchFamily="34" charset="0"/>
            </a:endParaRPr>
          </a:p>
          <a:p>
            <a:r>
              <a:rPr lang="en-US" sz="2400" u="sng" dirty="0" smtClean="0">
                <a:solidFill>
                  <a:srgbClr val="0000FF"/>
                </a:solidFill>
                <a:latin typeface="Arial" panose="020B0604020202020204" pitchFamily="34" charset="0"/>
                <a:ea typeface="Times New Roman" charset="0"/>
                <a:cs typeface="Arial" panose="020B0604020202020204" pitchFamily="34" charset="0"/>
                <a:hlinkClick r:id="rId15"/>
              </a:rPr>
              <a:t>Firestone.amy@dol.gov</a:t>
            </a:r>
            <a:r>
              <a:rPr lang="en-US" sz="2400" u="sng" dirty="0" smtClean="0">
                <a:solidFill>
                  <a:srgbClr val="0000FF"/>
                </a:solidFill>
                <a:latin typeface="Arial" panose="020B0604020202020204" pitchFamily="34" charset="0"/>
                <a:ea typeface="Times New Roman" charset="0"/>
                <a:cs typeface="Arial" panose="020B0604020202020204" pitchFamily="34" charset="0"/>
              </a:rPr>
              <a:t> </a:t>
            </a:r>
            <a:endParaRPr lang="en-US" sz="2400" dirty="0">
              <a:latin typeface="Arial" panose="020B0604020202020204" pitchFamily="34" charset="0"/>
              <a:ea typeface="Times New Roman" charset="0"/>
              <a:cs typeface="Arial" panose="020B0604020202020204" pitchFamily="34" charset="0"/>
            </a:endParaRPr>
          </a:p>
        </p:txBody>
      </p:sp>
      <p:sp>
        <p:nvSpPr>
          <p:cNvPr id="15" name="TextBox 14"/>
          <p:cNvSpPr txBox="1"/>
          <p:nvPr/>
        </p:nvSpPr>
        <p:spPr>
          <a:xfrm>
            <a:off x="97736" y="455404"/>
            <a:ext cx="6348413" cy="584775"/>
          </a:xfrm>
          <a:prstGeom prst="rect">
            <a:avLst/>
          </a:prstGeom>
          <a:noFill/>
        </p:spPr>
        <p:txBody>
          <a:bodyPr wrap="square" rtlCol="0">
            <a:spAutoFit/>
          </a:bodyPr>
          <a:lstStyle/>
          <a:p>
            <a:r>
              <a:rPr lang="en-US" sz="3200" b="1" dirty="0" smtClean="0">
                <a:solidFill>
                  <a:prstClr val="white"/>
                </a:solidFill>
                <a:latin typeface="Arial" panose="020B0604020202020204" pitchFamily="34" charset="0"/>
                <a:cs typeface="Arial" panose="020B0604020202020204" pitchFamily="34" charset="0"/>
              </a:rPr>
              <a:t>Apprenticeship</a:t>
            </a:r>
            <a:r>
              <a:rPr lang="en-US" sz="3200" b="1" dirty="0" smtClean="0">
                <a:solidFill>
                  <a:srgbClr val="4F81BD">
                    <a:lumMod val="40000"/>
                    <a:lumOff val="60000"/>
                  </a:srgbClr>
                </a:solidFill>
                <a:latin typeface="Arial Black" panose="020B0A04020102020204" pitchFamily="34" charset="0"/>
                <a:cs typeface="Arial" panose="020B0604020202020204" pitchFamily="34" charset="0"/>
              </a:rPr>
              <a:t>USA</a:t>
            </a:r>
          </a:p>
        </p:txBody>
      </p:sp>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022" y="6481387"/>
            <a:ext cx="1511000" cy="363658"/>
          </a:xfrm>
          <a:prstGeom prst="rect">
            <a:avLst/>
          </a:prstGeom>
        </p:spPr>
      </p:pic>
    </p:spTree>
    <p:extLst>
      <p:ext uri="{BB962C8B-B14F-4D97-AF65-F5344CB8AC3E}">
        <p14:creationId xmlns:p14="http://schemas.microsoft.com/office/powerpoint/2010/main" val="291428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1590"/>
            <a:ext cx="9144000" cy="1017587"/>
          </a:xfrm>
          <a:noFill/>
        </p:spPr>
        <p:txBody>
          <a:bodyPr>
            <a:normAutofit/>
          </a:bodyPr>
          <a:lstStyle/>
          <a:p>
            <a:r>
              <a:rPr lang="en-US" sz="2800" dirty="0">
                <a:solidFill>
                  <a:schemeClr val="tx2"/>
                </a:solidFill>
                <a:latin typeface="Corbel" panose="020B0503020204020204" pitchFamily="34" charset="0"/>
              </a:rPr>
              <a:t>Apprenticeship</a:t>
            </a:r>
            <a:r>
              <a:rPr lang="en-US" sz="2800" b="1" dirty="0">
                <a:solidFill>
                  <a:schemeClr val="tx2"/>
                </a:solidFill>
                <a:latin typeface="Corbel" panose="020B0503020204020204" pitchFamily="34" charset="0"/>
              </a:rPr>
              <a:t>USA</a:t>
            </a:r>
            <a:r>
              <a:rPr lang="en-US" sz="2800" dirty="0">
                <a:solidFill>
                  <a:schemeClr val="tx2"/>
                </a:solidFill>
                <a:latin typeface="Corbel" panose="020B0503020204020204" pitchFamily="34" charset="0"/>
              </a:rPr>
              <a:t> has been a growing part of workforce development in the United States</a:t>
            </a:r>
          </a:p>
        </p:txBody>
      </p:sp>
      <p:pic>
        <p:nvPicPr>
          <p:cNvPr id="1028" name="Picture 4"/>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contrast="20000"/>
                    </a14:imgEffect>
                  </a14:imgLayer>
                </a14:imgProps>
              </a:ext>
              <a:ext uri="{28A0092B-C50C-407E-A947-70E740481C1C}">
                <a14:useLocalDpi xmlns:a14="http://schemas.microsoft.com/office/drawing/2010/main"/>
              </a:ext>
            </a:extLst>
          </a:blip>
          <a:stretch/>
        </p:blipFill>
        <p:spPr bwMode="auto">
          <a:xfrm>
            <a:off x="5679831" y="1267225"/>
            <a:ext cx="3431283" cy="1502020"/>
          </a:xfrm>
          <a:prstGeom prst="rect">
            <a:avLst/>
          </a:prstGeom>
          <a:solidFill>
            <a:srgbClr val="FFFFFF">
              <a:shade val="85000"/>
            </a:srgbClr>
          </a:solidFill>
          <a:ln w="88900" cap="sq">
            <a:noFill/>
            <a:miter lim="800000"/>
          </a:ln>
          <a:effectLst/>
          <a:extLst/>
        </p:spPr>
      </p:pic>
      <p:pic>
        <p:nvPicPr>
          <p:cNvPr id="18" name="Picture 1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110209" y="4813300"/>
            <a:ext cx="3063686" cy="959281"/>
          </a:xfrm>
          <a:prstGeom prst="rect">
            <a:avLst/>
          </a:prstGeom>
          <a:solidFill>
            <a:srgbClr val="FFFFFF">
              <a:shade val="85000"/>
            </a:srgbClr>
          </a:solidFill>
          <a:ln w="9525">
            <a:noFill/>
            <a:miter lim="800000"/>
            <a:headEnd/>
            <a:tailEnd/>
          </a:ln>
          <a:effectLst/>
          <a:extLst/>
        </p:spPr>
      </p:pic>
      <p:sp>
        <p:nvSpPr>
          <p:cNvPr id="3" name="Rectangle 2"/>
          <p:cNvSpPr/>
          <p:nvPr/>
        </p:nvSpPr>
        <p:spPr>
          <a:xfrm>
            <a:off x="2134128" y="5863551"/>
            <a:ext cx="6946372" cy="927180"/>
          </a:xfrm>
          <a:prstGeom prst="rect">
            <a:avLst/>
          </a:prstGeom>
          <a:gradFill flip="none" rotWithShape="1">
            <a:gsLst>
              <a:gs pos="1000">
                <a:schemeClr val="tx1">
                  <a:alpha val="0"/>
                </a:schemeClr>
              </a:gs>
              <a:gs pos="50000">
                <a:schemeClr val="tx1">
                  <a:lumMod val="85000"/>
                  <a:lumOff val="15000"/>
                </a:schemeClr>
              </a:gs>
            </a:gsLst>
            <a:lin ang="0" scaled="1"/>
            <a:tileRect/>
          </a:gra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3642052" y="5867400"/>
            <a:ext cx="4450090" cy="923330"/>
          </a:xfrm>
          <a:prstGeom prst="rect">
            <a:avLst/>
          </a:prstGeom>
          <a:noFill/>
        </p:spPr>
        <p:txBody>
          <a:bodyPr wrap="square" rtlCol="0">
            <a:spAutoFit/>
          </a:bodyPr>
          <a:lstStyle/>
          <a:p>
            <a:pPr algn="ctr">
              <a:lnSpc>
                <a:spcPct val="90000"/>
              </a:lnSpc>
            </a:pPr>
            <a:r>
              <a:rPr lang="en-US" sz="2400" dirty="0">
                <a:solidFill>
                  <a:schemeClr val="bg1"/>
                </a:solidFill>
                <a:latin typeface="Corbel" panose="020B0503020204020204" pitchFamily="34" charset="0"/>
              </a:rPr>
              <a:t>American Apprenticeship Grants</a:t>
            </a:r>
          </a:p>
          <a:p>
            <a:pPr algn="ctr">
              <a:lnSpc>
                <a:spcPct val="90000"/>
              </a:lnSpc>
            </a:pPr>
            <a:r>
              <a:rPr lang="en-US" sz="3600" b="1" dirty="0">
                <a:solidFill>
                  <a:schemeClr val="tx2">
                    <a:lumMod val="20000"/>
                    <a:lumOff val="80000"/>
                  </a:schemeClr>
                </a:solidFill>
                <a:latin typeface="Corbel" panose="020B0503020204020204" pitchFamily="34" charset="0"/>
              </a:rPr>
              <a:t>$175 Million</a:t>
            </a:r>
          </a:p>
        </p:txBody>
      </p:sp>
      <p:grpSp>
        <p:nvGrpSpPr>
          <p:cNvPr id="10" name="Group 9"/>
          <p:cNvGrpSpPr/>
          <p:nvPr/>
        </p:nvGrpSpPr>
        <p:grpSpPr>
          <a:xfrm>
            <a:off x="5400362" y="2908300"/>
            <a:ext cx="3652663" cy="2819400"/>
            <a:chOff x="5400362" y="2209800"/>
            <a:chExt cx="3743638" cy="2889621"/>
          </a:xfrm>
        </p:grpSpPr>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400362" y="2209800"/>
              <a:ext cx="3743637" cy="2889621"/>
            </a:xfrm>
            <a:prstGeom prst="rect">
              <a:avLst/>
            </a:prstGeom>
            <a:ln w="53975" cap="sq">
              <a:solidFill>
                <a:schemeClr val="tx1"/>
              </a:solidFill>
              <a:miter lim="800000"/>
            </a:ln>
            <a:effectLst/>
          </p:spPr>
        </p:pic>
        <p:grpSp>
          <p:nvGrpSpPr>
            <p:cNvPr id="9" name="Group 8"/>
            <p:cNvGrpSpPr/>
            <p:nvPr/>
          </p:nvGrpSpPr>
          <p:grpSpPr>
            <a:xfrm>
              <a:off x="5400364" y="4267200"/>
              <a:ext cx="3743636" cy="719172"/>
              <a:chOff x="5400364" y="4343400"/>
              <a:chExt cx="3743636" cy="719172"/>
            </a:xfrm>
          </p:grpSpPr>
          <p:grpSp>
            <p:nvGrpSpPr>
              <p:cNvPr id="13" name="Group 12"/>
              <p:cNvGrpSpPr/>
              <p:nvPr/>
            </p:nvGrpSpPr>
            <p:grpSpPr>
              <a:xfrm>
                <a:off x="5400364" y="4343400"/>
                <a:ext cx="3743636" cy="719172"/>
                <a:chOff x="2" y="5633159"/>
                <a:chExt cx="5257799" cy="652404"/>
              </a:xfrm>
            </p:grpSpPr>
            <p:sp>
              <p:nvSpPr>
                <p:cNvPr id="12" name="Rectangle 11"/>
                <p:cNvSpPr/>
                <p:nvPr/>
              </p:nvSpPr>
              <p:spPr>
                <a:xfrm>
                  <a:off x="2" y="5633159"/>
                  <a:ext cx="5257799" cy="652404"/>
                </a:xfrm>
                <a:prstGeom prst="rect">
                  <a:avLst/>
                </a:prstGeom>
                <a:solidFill>
                  <a:schemeClr val="tx1">
                    <a:alpha val="70000"/>
                  </a:schemeClr>
                </a:solidFill>
              </p:spPr>
              <p:txBody>
                <a:bodyPr wrap="square">
                  <a:noAutofit/>
                </a:bodyPr>
                <a:lstStyle/>
                <a:p>
                  <a:pPr algn="ctr"/>
                  <a:endParaRPr lang="en-US" sz="1600" b="1" dirty="0">
                    <a:solidFill>
                      <a:schemeClr val="bg1"/>
                    </a:solidFill>
                    <a:latin typeface="Corbel" panose="020B0503020204020204" pitchFamily="34" charset="0"/>
                  </a:endParaRPr>
                </a:p>
              </p:txBody>
            </p:sp>
            <p:cxnSp>
              <p:nvCxnSpPr>
                <p:cNvPr id="23" name="Straight Connector 22"/>
                <p:cNvCxnSpPr/>
                <p:nvPr/>
              </p:nvCxnSpPr>
              <p:spPr>
                <a:xfrm>
                  <a:off x="2368258" y="5710865"/>
                  <a:ext cx="0" cy="5486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5540676" y="4420073"/>
                <a:ext cx="1379220" cy="600164"/>
              </a:xfrm>
              <a:prstGeom prst="rect">
                <a:avLst/>
              </a:prstGeom>
              <a:noFill/>
            </p:spPr>
            <p:txBody>
              <a:bodyPr wrap="square" lIns="0" tIns="0" rIns="0" anchor="ctr">
                <a:spAutoFit/>
              </a:bodyPr>
              <a:lstStyle/>
              <a:p>
                <a:pPr algn="ctr">
                  <a:lnSpc>
                    <a:spcPct val="90000"/>
                  </a:lnSpc>
                </a:pPr>
                <a:r>
                  <a:rPr lang="en-US" sz="2000" b="1" dirty="0">
                    <a:solidFill>
                      <a:schemeClr val="bg1"/>
                    </a:solidFill>
                    <a:effectLst>
                      <a:outerShdw blurRad="101600" dist="38100" dir="8100000" algn="tr" rotWithShape="0">
                        <a:prstClr val="black">
                          <a:alpha val="40000"/>
                        </a:prstClr>
                      </a:outerShdw>
                    </a:effectLst>
                    <a:latin typeface="Corbel" panose="020B0503020204020204" pitchFamily="34" charset="0"/>
                  </a:rPr>
                  <a:t>FY 2016</a:t>
                </a:r>
                <a:br>
                  <a:rPr lang="en-US" sz="2000" b="1" dirty="0">
                    <a:solidFill>
                      <a:schemeClr val="bg1"/>
                    </a:solidFill>
                    <a:effectLst>
                      <a:outerShdw blurRad="101600" dist="38100" dir="8100000" algn="tr" rotWithShape="0">
                        <a:prstClr val="black">
                          <a:alpha val="40000"/>
                        </a:prstClr>
                      </a:outerShdw>
                    </a:effectLst>
                    <a:latin typeface="Corbel" panose="020B0503020204020204" pitchFamily="34" charset="0"/>
                  </a:rPr>
                </a:br>
                <a:r>
                  <a:rPr lang="en-US" sz="2000" b="1" dirty="0">
                    <a:solidFill>
                      <a:schemeClr val="bg1"/>
                    </a:solidFill>
                    <a:effectLst>
                      <a:outerShdw blurRad="101600" dist="38100" dir="8100000" algn="tr" rotWithShape="0">
                        <a:prstClr val="black">
                          <a:alpha val="40000"/>
                        </a:prstClr>
                      </a:outerShdw>
                    </a:effectLst>
                    <a:latin typeface="Corbel" panose="020B0503020204020204" pitchFamily="34" charset="0"/>
                  </a:rPr>
                  <a:t>Congress </a:t>
                </a:r>
              </a:p>
            </p:txBody>
          </p:sp>
          <p:sp>
            <p:nvSpPr>
              <p:cNvPr id="21" name="Rectangle 20"/>
              <p:cNvSpPr/>
              <p:nvPr/>
            </p:nvSpPr>
            <p:spPr>
              <a:xfrm>
                <a:off x="7156008" y="4419600"/>
                <a:ext cx="1920240" cy="538609"/>
              </a:xfrm>
              <a:prstGeom prst="rect">
                <a:avLst/>
              </a:prstGeom>
              <a:noFill/>
            </p:spPr>
            <p:txBody>
              <a:bodyPr wrap="square" lIns="0" tIns="0" rIns="0" anchor="ctr">
                <a:spAutoFit/>
              </a:bodyPr>
              <a:lstStyle/>
              <a:p>
                <a:pPr algn="ctr"/>
                <a:r>
                  <a:rPr lang="en-US" sz="1600" dirty="0">
                    <a:solidFill>
                      <a:schemeClr val="tx2">
                        <a:lumMod val="20000"/>
                        <a:lumOff val="80000"/>
                      </a:schemeClr>
                    </a:solidFill>
                    <a:effectLst>
                      <a:outerShdw blurRad="101600" dist="38100" dir="8100000" algn="tr" rotWithShape="0">
                        <a:prstClr val="black">
                          <a:alpha val="40000"/>
                        </a:prstClr>
                      </a:outerShdw>
                    </a:effectLst>
                    <a:latin typeface="Corbel" panose="020B0503020204020204" pitchFamily="34" charset="0"/>
                  </a:rPr>
                  <a:t>Invests</a:t>
                </a:r>
                <a:r>
                  <a:rPr lang="en-US" sz="1600" b="1" dirty="0">
                    <a:solidFill>
                      <a:schemeClr val="tx2">
                        <a:lumMod val="20000"/>
                        <a:lumOff val="80000"/>
                      </a:schemeClr>
                    </a:solidFill>
                    <a:effectLst>
                      <a:outerShdw blurRad="101600" dist="38100" dir="8100000" algn="tr" rotWithShape="0">
                        <a:prstClr val="black">
                          <a:alpha val="40000"/>
                        </a:prstClr>
                      </a:outerShdw>
                    </a:effectLst>
                    <a:latin typeface="Corbel" panose="020B0503020204020204" pitchFamily="34" charset="0"/>
                  </a:rPr>
                  <a:t>  $90 Million </a:t>
                </a:r>
                <a:br>
                  <a:rPr lang="en-US" sz="1600" b="1" dirty="0">
                    <a:solidFill>
                      <a:schemeClr val="tx2">
                        <a:lumMod val="20000"/>
                        <a:lumOff val="80000"/>
                      </a:schemeClr>
                    </a:solidFill>
                    <a:effectLst>
                      <a:outerShdw blurRad="101600" dist="38100" dir="8100000" algn="tr" rotWithShape="0">
                        <a:prstClr val="black">
                          <a:alpha val="40000"/>
                        </a:prstClr>
                      </a:outerShdw>
                    </a:effectLst>
                    <a:latin typeface="Corbel" panose="020B0503020204020204" pitchFamily="34" charset="0"/>
                  </a:rPr>
                </a:br>
                <a:r>
                  <a:rPr lang="en-US" sz="1600" dirty="0">
                    <a:solidFill>
                      <a:schemeClr val="tx2">
                        <a:lumMod val="20000"/>
                        <a:lumOff val="80000"/>
                      </a:schemeClr>
                    </a:solidFill>
                    <a:effectLst>
                      <a:outerShdw blurRad="101600" dist="38100" dir="8100000" algn="tr" rotWithShape="0">
                        <a:prstClr val="black">
                          <a:alpha val="40000"/>
                        </a:prstClr>
                      </a:outerShdw>
                    </a:effectLst>
                    <a:latin typeface="Corbel" panose="020B0503020204020204" pitchFamily="34" charset="0"/>
                  </a:rPr>
                  <a:t>in Apprenticeships</a:t>
                </a:r>
              </a:p>
            </p:txBody>
          </p:sp>
        </p:grpSp>
      </p:grpSp>
      <p:grpSp>
        <p:nvGrpSpPr>
          <p:cNvPr id="17" name="Group 16"/>
          <p:cNvGrpSpPr/>
          <p:nvPr/>
        </p:nvGrpSpPr>
        <p:grpSpPr>
          <a:xfrm>
            <a:off x="0" y="1305755"/>
            <a:ext cx="5628962" cy="3370642"/>
            <a:chOff x="0" y="1305755"/>
            <a:chExt cx="5628962" cy="3370642"/>
          </a:xfrm>
        </p:grpSpPr>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358" t="14658" r="5590"/>
            <a:stretch/>
          </p:blipFill>
          <p:spPr>
            <a:xfrm>
              <a:off x="57149" y="1305755"/>
              <a:ext cx="5571813" cy="3370642"/>
            </a:xfrm>
            <a:prstGeom prst="rect">
              <a:avLst/>
            </a:prstGeom>
            <a:solidFill>
              <a:srgbClr val="FFFFFF">
                <a:shade val="85000"/>
              </a:srgbClr>
            </a:solidFill>
            <a:ln w="53975" cap="sq">
              <a:solidFill>
                <a:schemeClr val="tx1"/>
              </a:solidFill>
              <a:miter lim="800000"/>
            </a:ln>
            <a:effectLst/>
          </p:spPr>
        </p:pic>
        <p:sp>
          <p:nvSpPr>
            <p:cNvPr id="22" name="Rectangle 21"/>
            <p:cNvSpPr/>
            <p:nvPr/>
          </p:nvSpPr>
          <p:spPr>
            <a:xfrm>
              <a:off x="0" y="1305755"/>
              <a:ext cx="2676568" cy="2432808"/>
            </a:xfrm>
            <a:prstGeom prst="rect">
              <a:avLst/>
            </a:prstGeom>
            <a:solidFill>
              <a:schemeClr val="accent1">
                <a:lumMod val="75000"/>
                <a:alpha val="80000"/>
              </a:schemeClr>
            </a:solidFill>
            <a:ln w="76200">
              <a:noFill/>
            </a:ln>
          </p:spPr>
          <p:txBody>
            <a:bodyPr wrap="square" lIns="137160" tIns="91440" bIns="91440" anchor="ctr">
              <a:noAutofit/>
            </a:bodyPr>
            <a:lstStyle/>
            <a:p>
              <a:pPr>
                <a:spcAft>
                  <a:spcPts val="600"/>
                </a:spcAft>
              </a:pPr>
              <a:r>
                <a:rPr lang="en-US" sz="1500" i="1" dirty="0">
                  <a:solidFill>
                    <a:schemeClr val="bg1"/>
                  </a:solidFill>
                  <a:effectLst>
                    <a:outerShdw blurRad="88900" dist="38100" dir="8100000" algn="tr" rotWithShape="0">
                      <a:schemeClr val="tx2">
                        <a:lumMod val="50000"/>
                        <a:alpha val="40000"/>
                      </a:schemeClr>
                    </a:outerShdw>
                  </a:effectLst>
                  <a:latin typeface="Corbel" panose="020B0503020204020204" pitchFamily="34" charset="0"/>
                </a:rPr>
                <a:t>Tonight, I'm also asking more businesses to follow the lead of companies like CVS and UPS, and offer more educational benefits and paid apprenticeships -- opportunities that give workers the chance to earn higher-paying jobs even if they don't have a higher education.</a:t>
              </a:r>
              <a:r>
                <a:rPr lang="en-US" sz="1500" dirty="0">
                  <a:solidFill>
                    <a:schemeClr val="bg1"/>
                  </a:solidFill>
                  <a:effectLst>
                    <a:outerShdw blurRad="88900" dist="38100" dir="8100000" algn="tr" rotWithShape="0">
                      <a:schemeClr val="tx2">
                        <a:lumMod val="50000"/>
                        <a:alpha val="40000"/>
                      </a:schemeClr>
                    </a:outerShdw>
                  </a:effectLst>
                  <a:latin typeface="Corbel" panose="020B0503020204020204" pitchFamily="34" charset="0"/>
                </a:rPr>
                <a:t> </a:t>
              </a:r>
            </a:p>
          </p:txBody>
        </p:sp>
        <p:sp>
          <p:nvSpPr>
            <p:cNvPr id="26" name="Rectangle 25"/>
            <p:cNvSpPr/>
            <p:nvPr/>
          </p:nvSpPr>
          <p:spPr>
            <a:xfrm>
              <a:off x="0" y="3733800"/>
              <a:ext cx="2676568" cy="940128"/>
            </a:xfrm>
            <a:prstGeom prst="rect">
              <a:avLst/>
            </a:prstGeom>
            <a:solidFill>
              <a:schemeClr val="tx2">
                <a:lumMod val="75000"/>
                <a:alpha val="70000"/>
              </a:schemeClr>
            </a:solidFill>
            <a:ln w="76200">
              <a:noFill/>
            </a:ln>
          </p:spPr>
          <p:txBody>
            <a:bodyPr wrap="square" lIns="137160" tIns="0" bIns="91440" anchor="ctr">
              <a:noAutofit/>
            </a:bodyPr>
            <a:lstStyle/>
            <a:p>
              <a:pPr>
                <a:lnSpc>
                  <a:spcPct val="90000"/>
                </a:lnSpc>
              </a:pPr>
              <a:r>
                <a:rPr lang="en-US" sz="1400" b="1" dirty="0">
                  <a:solidFill>
                    <a:schemeClr val="bg1"/>
                  </a:solidFill>
                  <a:effectLst>
                    <a:outerShdw blurRad="88900" dist="38100" dir="8100000" algn="tr" rotWithShape="0">
                      <a:schemeClr val="tx2">
                        <a:lumMod val="50000"/>
                        <a:alpha val="40000"/>
                      </a:schemeClr>
                    </a:outerShdw>
                  </a:effectLst>
                  <a:latin typeface="Corbel" panose="020B0503020204020204" pitchFamily="34" charset="0"/>
                </a:rPr>
                <a:t>– President Obama</a:t>
              </a:r>
            </a:p>
            <a:p>
              <a:pPr marL="274320">
                <a:lnSpc>
                  <a:spcPct val="90000"/>
                </a:lnSpc>
              </a:pPr>
              <a:r>
                <a:rPr lang="en-US" sz="1400" dirty="0">
                  <a:solidFill>
                    <a:schemeClr val="bg1"/>
                  </a:solidFill>
                  <a:effectLst>
                    <a:outerShdw blurRad="88900" dist="38100" dir="8100000" algn="tr" rotWithShape="0">
                      <a:schemeClr val="tx2">
                        <a:lumMod val="50000"/>
                        <a:alpha val="40000"/>
                      </a:schemeClr>
                    </a:outerShdw>
                  </a:effectLst>
                  <a:latin typeface="Corbel" panose="020B0503020204020204" pitchFamily="34" charset="0"/>
                </a:rPr>
                <a:t>State of the Union Address, January 20, 2015 </a:t>
              </a:r>
            </a:p>
          </p:txBody>
        </p:sp>
      </p:grpSp>
      <p:pic>
        <p:nvPicPr>
          <p:cNvPr id="15" name="Picture 3"/>
          <p:cNvPicPr>
            <a:picLocks noChangeAspect="1" noChangeArrowheads="1"/>
          </p:cNvPicPr>
          <p:nvPr/>
        </p:nvPicPr>
        <p:blipFill rotWithShape="1">
          <a:blip r:embed="rId10" cstate="screen">
            <a:extLst>
              <a:ext uri="{28A0092B-C50C-407E-A947-70E740481C1C}">
                <a14:useLocalDpi xmlns:a14="http://schemas.microsoft.com/office/drawing/2010/main"/>
              </a:ext>
            </a:extLst>
          </a:blip>
          <a:stretch/>
        </p:blipFill>
        <p:spPr bwMode="auto">
          <a:xfrm>
            <a:off x="362476" y="4576376"/>
            <a:ext cx="1441940" cy="1878389"/>
          </a:xfrm>
          <a:prstGeom prst="rect">
            <a:avLst/>
          </a:prstGeom>
          <a:solidFill>
            <a:srgbClr val="FFFFFF">
              <a:shade val="85000"/>
            </a:srgbClr>
          </a:solidFill>
          <a:ln w="88900" cap="sq">
            <a:solidFill>
              <a:srgbClr val="FFFFFF"/>
            </a:solidFill>
            <a:miter lim="800000"/>
          </a:ln>
          <a:effectLst>
            <a:outerShdw sx="102000" sy="102000" algn="ctr" rotWithShape="0">
              <a:prstClr val="black"/>
            </a:outerShdw>
          </a:effectLst>
          <a:extLst/>
        </p:spPr>
      </p:pic>
      <p:pic>
        <p:nvPicPr>
          <p:cNvPr id="28"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8050132" y="5891554"/>
            <a:ext cx="864846" cy="8648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5A86AB0-706C-4899-B082-F6FB1A0A513E}" type="slidenum">
              <a:rPr lang="en-US" smtClean="0"/>
              <a:t>3</a:t>
            </a:fld>
            <a:endParaRPr lang="en-US" dirty="0"/>
          </a:p>
        </p:txBody>
      </p:sp>
    </p:spTree>
    <p:extLst>
      <p:ext uri="{BB962C8B-B14F-4D97-AF65-F5344CB8AC3E}">
        <p14:creationId xmlns:p14="http://schemas.microsoft.com/office/powerpoint/2010/main" val="55006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0" y="1219200"/>
            <a:ext cx="9144000" cy="5137152"/>
          </a:xfrm>
          <a:prstGeom prst="rect">
            <a:avLst/>
          </a:prstGeom>
        </p:spPr>
      </p:pic>
      <p:sp>
        <p:nvSpPr>
          <p:cNvPr id="24" name="TextBox 23"/>
          <p:cNvSpPr txBox="1"/>
          <p:nvPr/>
        </p:nvSpPr>
        <p:spPr>
          <a:xfrm>
            <a:off x="0" y="1508517"/>
            <a:ext cx="9144000" cy="4825839"/>
          </a:xfrm>
          <a:custGeom>
            <a:avLst/>
            <a:gdLst>
              <a:gd name="connsiteX0" fmla="*/ 0 w 9144000"/>
              <a:gd name="connsiteY0" fmla="*/ 0 h 2212944"/>
              <a:gd name="connsiteX1" fmla="*/ 9144000 w 9144000"/>
              <a:gd name="connsiteY1" fmla="*/ 0 h 2212944"/>
              <a:gd name="connsiteX2" fmla="*/ 9144000 w 9144000"/>
              <a:gd name="connsiteY2" fmla="*/ 2212944 h 2212944"/>
              <a:gd name="connsiteX3" fmla="*/ 0 w 9144000"/>
              <a:gd name="connsiteY3" fmla="*/ 2212944 h 2212944"/>
              <a:gd name="connsiteX4" fmla="*/ 0 w 9144000"/>
              <a:gd name="connsiteY4" fmla="*/ 0 h 2212944"/>
              <a:gd name="connsiteX0" fmla="*/ 12700 w 9156700"/>
              <a:gd name="connsiteY0" fmla="*/ 0 h 4778344"/>
              <a:gd name="connsiteX1" fmla="*/ 9156700 w 9156700"/>
              <a:gd name="connsiteY1" fmla="*/ 0 h 4778344"/>
              <a:gd name="connsiteX2" fmla="*/ 9156700 w 9156700"/>
              <a:gd name="connsiteY2" fmla="*/ 2212944 h 4778344"/>
              <a:gd name="connsiteX3" fmla="*/ 0 w 9156700"/>
              <a:gd name="connsiteY3" fmla="*/ 4778344 h 4778344"/>
              <a:gd name="connsiteX4" fmla="*/ 12700 w 9156700"/>
              <a:gd name="connsiteY4" fmla="*/ 0 h 4778344"/>
              <a:gd name="connsiteX0" fmla="*/ 1221 w 9157921"/>
              <a:gd name="connsiteY0" fmla="*/ 2057400 h 4778344"/>
              <a:gd name="connsiteX1" fmla="*/ 9157921 w 9157921"/>
              <a:gd name="connsiteY1" fmla="*/ 0 h 4778344"/>
              <a:gd name="connsiteX2" fmla="*/ 9157921 w 9157921"/>
              <a:gd name="connsiteY2" fmla="*/ 2212944 h 4778344"/>
              <a:gd name="connsiteX3" fmla="*/ 1221 w 9157921"/>
              <a:gd name="connsiteY3" fmla="*/ 4778344 h 4778344"/>
              <a:gd name="connsiteX4" fmla="*/ 1221 w 9157921"/>
              <a:gd name="connsiteY4" fmla="*/ 2057400 h 4778344"/>
              <a:gd name="connsiteX0" fmla="*/ 1221 w 9157921"/>
              <a:gd name="connsiteY0" fmla="*/ 2286000 h 5006944"/>
              <a:gd name="connsiteX1" fmla="*/ 9157921 w 9157921"/>
              <a:gd name="connsiteY1" fmla="*/ 0 h 5006944"/>
              <a:gd name="connsiteX2" fmla="*/ 9157921 w 9157921"/>
              <a:gd name="connsiteY2" fmla="*/ 2441544 h 5006944"/>
              <a:gd name="connsiteX3" fmla="*/ 1221 w 9157921"/>
              <a:gd name="connsiteY3" fmla="*/ 5006944 h 5006944"/>
              <a:gd name="connsiteX4" fmla="*/ 1221 w 9157921"/>
              <a:gd name="connsiteY4" fmla="*/ 2286000 h 5006944"/>
              <a:gd name="connsiteX0" fmla="*/ 1221 w 9157921"/>
              <a:gd name="connsiteY0" fmla="*/ 2286000 h 5006944"/>
              <a:gd name="connsiteX1" fmla="*/ 7354522 w 9157921"/>
              <a:gd name="connsiteY1" fmla="*/ 447805 h 5006944"/>
              <a:gd name="connsiteX2" fmla="*/ 9157921 w 9157921"/>
              <a:gd name="connsiteY2" fmla="*/ 0 h 5006944"/>
              <a:gd name="connsiteX3" fmla="*/ 9157921 w 9157921"/>
              <a:gd name="connsiteY3" fmla="*/ 2441544 h 5006944"/>
              <a:gd name="connsiteX4" fmla="*/ 1221 w 9157921"/>
              <a:gd name="connsiteY4" fmla="*/ 5006944 h 5006944"/>
              <a:gd name="connsiteX5" fmla="*/ 1221 w 9157921"/>
              <a:gd name="connsiteY5" fmla="*/ 2286000 h 5006944"/>
              <a:gd name="connsiteX0" fmla="*/ 1221 w 9157921"/>
              <a:gd name="connsiteY0" fmla="*/ 2286000 h 5006944"/>
              <a:gd name="connsiteX1" fmla="*/ 7418022 w 9157921"/>
              <a:gd name="connsiteY1" fmla="*/ 3305 h 5006944"/>
              <a:gd name="connsiteX2" fmla="*/ 9157921 w 9157921"/>
              <a:gd name="connsiteY2" fmla="*/ 0 h 5006944"/>
              <a:gd name="connsiteX3" fmla="*/ 9157921 w 9157921"/>
              <a:gd name="connsiteY3" fmla="*/ 2441544 h 5006944"/>
              <a:gd name="connsiteX4" fmla="*/ 1221 w 9157921"/>
              <a:gd name="connsiteY4" fmla="*/ 5006944 h 5006944"/>
              <a:gd name="connsiteX5" fmla="*/ 1221 w 9157921"/>
              <a:gd name="connsiteY5" fmla="*/ 2286000 h 5006944"/>
              <a:gd name="connsiteX0" fmla="*/ 1221 w 9157921"/>
              <a:gd name="connsiteY0" fmla="*/ 2286000 h 5006944"/>
              <a:gd name="connsiteX1" fmla="*/ 7418022 w 9157921"/>
              <a:gd name="connsiteY1" fmla="*/ 3305 h 5006944"/>
              <a:gd name="connsiteX2" fmla="*/ 9157921 w 9157921"/>
              <a:gd name="connsiteY2" fmla="*/ 0 h 5006944"/>
              <a:gd name="connsiteX3" fmla="*/ 9157921 w 9157921"/>
              <a:gd name="connsiteY3" fmla="*/ 2441544 h 5006944"/>
              <a:gd name="connsiteX4" fmla="*/ 1576022 w 9157921"/>
              <a:gd name="connsiteY4" fmla="*/ 4537205 h 5006944"/>
              <a:gd name="connsiteX5" fmla="*/ 1221 w 9157921"/>
              <a:gd name="connsiteY5" fmla="*/ 5006944 h 5006944"/>
              <a:gd name="connsiteX6" fmla="*/ 1221 w 9157921"/>
              <a:gd name="connsiteY6" fmla="*/ 2286000 h 5006944"/>
              <a:gd name="connsiteX0" fmla="*/ 1221 w 9157921"/>
              <a:gd name="connsiteY0" fmla="*/ 2286000 h 5096005"/>
              <a:gd name="connsiteX1" fmla="*/ 7418022 w 9157921"/>
              <a:gd name="connsiteY1" fmla="*/ 3305 h 5096005"/>
              <a:gd name="connsiteX2" fmla="*/ 9157921 w 9157921"/>
              <a:gd name="connsiteY2" fmla="*/ 0 h 5096005"/>
              <a:gd name="connsiteX3" fmla="*/ 9157921 w 9157921"/>
              <a:gd name="connsiteY3" fmla="*/ 2441544 h 5096005"/>
              <a:gd name="connsiteX4" fmla="*/ 1715722 w 9157921"/>
              <a:gd name="connsiteY4" fmla="*/ 5096005 h 5096005"/>
              <a:gd name="connsiteX5" fmla="*/ 1221 w 9157921"/>
              <a:gd name="connsiteY5" fmla="*/ 5006944 h 5096005"/>
              <a:gd name="connsiteX6" fmla="*/ 1221 w 9157921"/>
              <a:gd name="connsiteY6" fmla="*/ 2286000 h 5096005"/>
              <a:gd name="connsiteX0" fmla="*/ 368 w 9157068"/>
              <a:gd name="connsiteY0" fmla="*/ 2286000 h 5121244"/>
              <a:gd name="connsiteX1" fmla="*/ 7417169 w 9157068"/>
              <a:gd name="connsiteY1" fmla="*/ 3305 h 5121244"/>
              <a:gd name="connsiteX2" fmla="*/ 9157068 w 9157068"/>
              <a:gd name="connsiteY2" fmla="*/ 0 h 5121244"/>
              <a:gd name="connsiteX3" fmla="*/ 9157068 w 9157068"/>
              <a:gd name="connsiteY3" fmla="*/ 2441544 h 5121244"/>
              <a:gd name="connsiteX4" fmla="*/ 1714869 w 9157068"/>
              <a:gd name="connsiteY4" fmla="*/ 5096005 h 5121244"/>
              <a:gd name="connsiteX5" fmla="*/ 25768 w 9157068"/>
              <a:gd name="connsiteY5" fmla="*/ 5121244 h 5121244"/>
              <a:gd name="connsiteX6" fmla="*/ 368 w 9157068"/>
              <a:gd name="connsiteY6" fmla="*/ 2286000 h 5121244"/>
              <a:gd name="connsiteX0" fmla="*/ 769 w 9157469"/>
              <a:gd name="connsiteY0" fmla="*/ 2286000 h 5121244"/>
              <a:gd name="connsiteX1" fmla="*/ 7417570 w 9157469"/>
              <a:gd name="connsiteY1" fmla="*/ 3305 h 5121244"/>
              <a:gd name="connsiteX2" fmla="*/ 9157469 w 9157469"/>
              <a:gd name="connsiteY2" fmla="*/ 0 h 5121244"/>
              <a:gd name="connsiteX3" fmla="*/ 9157469 w 9157469"/>
              <a:gd name="connsiteY3" fmla="*/ 2441544 h 5121244"/>
              <a:gd name="connsiteX4" fmla="*/ 1715270 w 9157469"/>
              <a:gd name="connsiteY4" fmla="*/ 5096005 h 5121244"/>
              <a:gd name="connsiteX5" fmla="*/ 7119 w 9157469"/>
              <a:gd name="connsiteY5" fmla="*/ 5121244 h 5121244"/>
              <a:gd name="connsiteX6" fmla="*/ 769 w 9157469"/>
              <a:gd name="connsiteY6" fmla="*/ 2286000 h 5121244"/>
              <a:gd name="connsiteX0" fmla="*/ 769 w 9157469"/>
              <a:gd name="connsiteY0" fmla="*/ 2286000 h 5121244"/>
              <a:gd name="connsiteX1" fmla="*/ 7417570 w 9157469"/>
              <a:gd name="connsiteY1" fmla="*/ 3305 h 5121244"/>
              <a:gd name="connsiteX2" fmla="*/ 9157469 w 9157469"/>
              <a:gd name="connsiteY2" fmla="*/ 0 h 5121244"/>
              <a:gd name="connsiteX3" fmla="*/ 9157469 w 9157469"/>
              <a:gd name="connsiteY3" fmla="*/ 2441544 h 5121244"/>
              <a:gd name="connsiteX4" fmla="*/ 1721620 w 9157469"/>
              <a:gd name="connsiteY4" fmla="*/ 5108705 h 5121244"/>
              <a:gd name="connsiteX5" fmla="*/ 7119 w 9157469"/>
              <a:gd name="connsiteY5" fmla="*/ 5121244 h 5121244"/>
              <a:gd name="connsiteX6" fmla="*/ 769 w 9157469"/>
              <a:gd name="connsiteY6" fmla="*/ 2286000 h 5121244"/>
              <a:gd name="connsiteX0" fmla="*/ 769 w 9157469"/>
              <a:gd name="connsiteY0" fmla="*/ 2295395 h 5130639"/>
              <a:gd name="connsiteX1" fmla="*/ 7138170 w 9157469"/>
              <a:gd name="connsiteY1" fmla="*/ 0 h 5130639"/>
              <a:gd name="connsiteX2" fmla="*/ 9157469 w 9157469"/>
              <a:gd name="connsiteY2" fmla="*/ 9395 h 5130639"/>
              <a:gd name="connsiteX3" fmla="*/ 9157469 w 9157469"/>
              <a:gd name="connsiteY3" fmla="*/ 2450939 h 5130639"/>
              <a:gd name="connsiteX4" fmla="*/ 1721620 w 9157469"/>
              <a:gd name="connsiteY4" fmla="*/ 5118100 h 5130639"/>
              <a:gd name="connsiteX5" fmla="*/ 7119 w 9157469"/>
              <a:gd name="connsiteY5" fmla="*/ 5130639 h 5130639"/>
              <a:gd name="connsiteX6" fmla="*/ 769 w 9157469"/>
              <a:gd name="connsiteY6" fmla="*/ 2295395 h 5130639"/>
              <a:gd name="connsiteX0" fmla="*/ 769 w 9157469"/>
              <a:gd name="connsiteY0" fmla="*/ 2295395 h 5130639"/>
              <a:gd name="connsiteX1" fmla="*/ 6871470 w 9157469"/>
              <a:gd name="connsiteY1" fmla="*/ 0 h 5130639"/>
              <a:gd name="connsiteX2" fmla="*/ 9157469 w 9157469"/>
              <a:gd name="connsiteY2" fmla="*/ 9395 h 5130639"/>
              <a:gd name="connsiteX3" fmla="*/ 9157469 w 9157469"/>
              <a:gd name="connsiteY3" fmla="*/ 2450939 h 5130639"/>
              <a:gd name="connsiteX4" fmla="*/ 1721620 w 9157469"/>
              <a:gd name="connsiteY4" fmla="*/ 5118100 h 5130639"/>
              <a:gd name="connsiteX5" fmla="*/ 7119 w 9157469"/>
              <a:gd name="connsiteY5" fmla="*/ 5130639 h 5130639"/>
              <a:gd name="connsiteX6" fmla="*/ 769 w 9157469"/>
              <a:gd name="connsiteY6" fmla="*/ 2295395 h 513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7469" h="5130639">
                <a:moveTo>
                  <a:pt x="769" y="2295395"/>
                </a:moveTo>
                <a:lnTo>
                  <a:pt x="6871470" y="0"/>
                </a:lnTo>
                <a:lnTo>
                  <a:pt x="9157469" y="9395"/>
                </a:lnTo>
                <a:lnTo>
                  <a:pt x="9157469" y="2450939"/>
                </a:lnTo>
                <a:lnTo>
                  <a:pt x="1721620" y="5118100"/>
                </a:lnTo>
                <a:lnTo>
                  <a:pt x="7119" y="5130639"/>
                </a:lnTo>
                <a:cubicBezTo>
                  <a:pt x="11352" y="3537858"/>
                  <a:pt x="-3464" y="3888176"/>
                  <a:pt x="769" y="2295395"/>
                </a:cubicBezTo>
                <a:close/>
              </a:path>
            </a:pathLst>
          </a:custGeom>
          <a:solidFill>
            <a:schemeClr val="tx2">
              <a:alpha val="50000"/>
            </a:schemeClr>
          </a:solidFill>
        </p:spPr>
        <p:txBody>
          <a:bodyPr wrap="square" rtlCol="0">
            <a:noAutofit/>
          </a:bodyPr>
          <a:lstStyle/>
          <a:p>
            <a:pPr algn="ctr" defTabSz="914400"/>
            <a:endParaRPr lang="en-US" sz="3600" b="1" dirty="0">
              <a:solidFill>
                <a:prstClr val="white"/>
              </a:solidFill>
              <a:latin typeface="Corbel" panose="020B0503020204020204" pitchFamily="34" charset="0"/>
            </a:endParaRPr>
          </a:p>
        </p:txBody>
      </p:sp>
      <p:cxnSp>
        <p:nvCxnSpPr>
          <p:cNvPr id="15" name="Straight Connector 14"/>
          <p:cNvCxnSpPr/>
          <p:nvPr/>
        </p:nvCxnSpPr>
        <p:spPr>
          <a:xfrm flipV="1">
            <a:off x="0" y="4653957"/>
            <a:ext cx="5313408" cy="1213443"/>
          </a:xfrm>
          <a:prstGeom prst="line">
            <a:avLst/>
          </a:prstGeom>
          <a:ln w="635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381000"/>
            <a:ext cx="9144000" cy="838200"/>
          </a:xfrm>
        </p:spPr>
        <p:txBody>
          <a:bodyPr>
            <a:normAutofit/>
          </a:bodyPr>
          <a:lstStyle/>
          <a:p>
            <a:pPr algn="ctr"/>
            <a:r>
              <a:rPr lang="en-US" sz="3200" b="1" dirty="0" smtClean="0">
                <a:latin typeface="Corbel" panose="020B0503020204020204" pitchFamily="34" charset="0"/>
                <a:ea typeface="Segoe UI" panose="020B0502040204020203" pitchFamily="34" charset="0"/>
                <a:cs typeface="Segoe UI" panose="020B0502040204020203" pitchFamily="34" charset="0"/>
              </a:rPr>
              <a:t>ApprenticeshipUSA </a:t>
            </a:r>
            <a:r>
              <a:rPr lang="en-US" sz="3200" b="1" dirty="0">
                <a:latin typeface="Corbel" panose="020B0503020204020204" pitchFamily="34" charset="0"/>
                <a:ea typeface="Segoe UI" panose="020B0502040204020203" pitchFamily="34" charset="0"/>
                <a:cs typeface="Segoe UI" panose="020B0502040204020203" pitchFamily="34" charset="0"/>
              </a:rPr>
              <a:t>continues to </a:t>
            </a:r>
            <a:r>
              <a:rPr lang="en-US" sz="3200" b="1" dirty="0" smtClean="0">
                <a:latin typeface="Corbel" panose="020B0503020204020204" pitchFamily="34" charset="0"/>
                <a:ea typeface="Segoe UI" panose="020B0502040204020203" pitchFamily="34" charset="0"/>
                <a:cs typeface="Segoe UI" panose="020B0502040204020203" pitchFamily="34" charset="0"/>
              </a:rPr>
              <a:t>grow</a:t>
            </a:r>
            <a:endParaRPr lang="en-US" sz="3200" b="1" dirty="0">
              <a:latin typeface="Corbel" panose="020B0503020204020204" pitchFamily="34" charset="0"/>
              <a:ea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2"/>
          </p:nvPr>
        </p:nvSpPr>
        <p:spPr/>
        <p:txBody>
          <a:bodyPr/>
          <a:lstStyle/>
          <a:p>
            <a:fld id="{8FF84E1F-8823-4BD1-89E5-0D4896F414BD}" type="slidenum">
              <a:rPr lang="en-US" smtClean="0">
                <a:solidFill>
                  <a:prstClr val="black">
                    <a:tint val="75000"/>
                  </a:prstClr>
                </a:solidFill>
              </a:rPr>
              <a:pPr/>
              <a:t>4</a:t>
            </a:fld>
            <a:endParaRPr lang="en-US" dirty="0">
              <a:solidFill>
                <a:prstClr val="black">
                  <a:tint val="75000"/>
                </a:prstClr>
              </a:solidFill>
            </a:endParaRPr>
          </a:p>
        </p:txBody>
      </p:sp>
      <p:sp>
        <p:nvSpPr>
          <p:cNvPr id="8" name="Oval 7"/>
          <p:cNvSpPr/>
          <p:nvPr/>
        </p:nvSpPr>
        <p:spPr>
          <a:xfrm>
            <a:off x="887756" y="5447470"/>
            <a:ext cx="381000" cy="398063"/>
          </a:xfrm>
          <a:prstGeom prst="ellipse">
            <a:avLst/>
          </a:prstGeom>
          <a:solidFill>
            <a:schemeClr val="accent1">
              <a:lumMod val="20000"/>
              <a:lumOff val="80000"/>
            </a:schemeClr>
          </a:solidFill>
          <a:ln w="635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Oval 9"/>
          <p:cNvSpPr/>
          <p:nvPr/>
        </p:nvSpPr>
        <p:spPr>
          <a:xfrm>
            <a:off x="8305800" y="2311957"/>
            <a:ext cx="381000" cy="398063"/>
          </a:xfrm>
          <a:prstGeom prst="ellipse">
            <a:avLst/>
          </a:prstGeom>
          <a:solidFill>
            <a:schemeClr val="accent1">
              <a:lumMod val="20000"/>
              <a:lumOff val="80000"/>
            </a:schemeClr>
          </a:solidFill>
          <a:ln w="635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11" name="Straight Connector 10"/>
          <p:cNvCxnSpPr/>
          <p:nvPr/>
        </p:nvCxnSpPr>
        <p:spPr>
          <a:xfrm flipV="1">
            <a:off x="5257800" y="2710009"/>
            <a:ext cx="3048000" cy="1965003"/>
          </a:xfrm>
          <a:prstGeom prst="line">
            <a:avLst/>
          </a:prstGeom>
          <a:ln w="635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585846" y="4164207"/>
            <a:ext cx="381000" cy="398063"/>
          </a:xfrm>
          <a:prstGeom prst="ellipse">
            <a:avLst/>
          </a:prstGeom>
          <a:solidFill>
            <a:schemeClr val="accent1">
              <a:lumMod val="20000"/>
              <a:lumOff val="80000"/>
            </a:schemeClr>
          </a:solidFill>
          <a:ln w="635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TextBox 13"/>
          <p:cNvSpPr txBox="1"/>
          <p:nvPr/>
        </p:nvSpPr>
        <p:spPr>
          <a:xfrm>
            <a:off x="5967822" y="1524000"/>
            <a:ext cx="3176178" cy="707886"/>
          </a:xfrm>
          <a:prstGeom prst="rect">
            <a:avLst/>
          </a:prstGeom>
          <a:noFill/>
        </p:spPr>
        <p:txBody>
          <a:bodyPr wrap="square" rtlCol="0">
            <a:spAutoFit/>
          </a:bodyPr>
          <a:lstStyle/>
          <a:p>
            <a:pPr algn="r" defTabSz="914400"/>
            <a:r>
              <a:rPr lang="en-US" sz="4000" b="1" dirty="0" smtClean="0">
                <a:solidFill>
                  <a:srgbClr val="4F81BD">
                    <a:lumMod val="60000"/>
                    <a:lumOff val="40000"/>
                  </a:srgbClr>
                </a:solidFill>
                <a:latin typeface="Kartika" panose="02020503030404060203" pitchFamily="18" charset="0"/>
                <a:cs typeface="Kartika" panose="02020503030404060203" pitchFamily="18" charset="0"/>
              </a:rPr>
              <a:t>750,000</a:t>
            </a:r>
          </a:p>
        </p:txBody>
      </p:sp>
      <p:sp>
        <p:nvSpPr>
          <p:cNvPr id="16" name="TextBox 15"/>
          <p:cNvSpPr txBox="1"/>
          <p:nvPr/>
        </p:nvSpPr>
        <p:spPr>
          <a:xfrm>
            <a:off x="-82230" y="4675009"/>
            <a:ext cx="2320971" cy="707886"/>
          </a:xfrm>
          <a:prstGeom prst="rect">
            <a:avLst/>
          </a:prstGeom>
          <a:noFill/>
        </p:spPr>
        <p:txBody>
          <a:bodyPr wrap="square" rtlCol="0">
            <a:spAutoFit/>
          </a:bodyPr>
          <a:lstStyle/>
          <a:p>
            <a:pPr algn="ctr"/>
            <a:r>
              <a:rPr lang="en-US" sz="4000" b="1" dirty="0" smtClean="0">
                <a:solidFill>
                  <a:srgbClr val="4F81BD">
                    <a:lumMod val="60000"/>
                    <a:lumOff val="40000"/>
                  </a:srgbClr>
                </a:solidFill>
                <a:latin typeface="Kartika" panose="02020503030404060203" pitchFamily="18" charset="0"/>
                <a:cs typeface="Kartika" panose="02020503030404060203" pitchFamily="18" charset="0"/>
              </a:rPr>
              <a:t>375,000</a:t>
            </a:r>
          </a:p>
        </p:txBody>
      </p:sp>
      <p:sp>
        <p:nvSpPr>
          <p:cNvPr id="19" name="TextBox 18"/>
          <p:cNvSpPr txBox="1"/>
          <p:nvPr/>
        </p:nvSpPr>
        <p:spPr>
          <a:xfrm>
            <a:off x="2656704" y="2763978"/>
            <a:ext cx="3911368" cy="1107996"/>
          </a:xfrm>
          <a:prstGeom prst="rect">
            <a:avLst/>
          </a:prstGeom>
          <a:noFill/>
        </p:spPr>
        <p:txBody>
          <a:bodyPr wrap="square" rtlCol="0">
            <a:spAutoFit/>
          </a:bodyPr>
          <a:lstStyle/>
          <a:p>
            <a:pPr algn="r" defTabSz="914400"/>
            <a:r>
              <a:rPr lang="en-US" sz="6600" b="1" dirty="0" smtClean="0">
                <a:solidFill>
                  <a:srgbClr val="FFFF00"/>
                </a:solidFill>
                <a:latin typeface="Kartika" panose="02020503030404060203" pitchFamily="18" charset="0"/>
                <a:cs typeface="Kartika" panose="02020503030404060203" pitchFamily="18" charset="0"/>
              </a:rPr>
              <a:t>500,000</a:t>
            </a:r>
            <a:endParaRPr lang="en-US" sz="6600" b="1" dirty="0">
              <a:solidFill>
                <a:srgbClr val="FFFF00"/>
              </a:solidFill>
              <a:latin typeface="Kartika" panose="02020503030404060203" pitchFamily="18" charset="0"/>
              <a:cs typeface="Kartika" panose="02020503030404060203" pitchFamily="18" charset="0"/>
            </a:endParaRPr>
          </a:p>
        </p:txBody>
      </p:sp>
      <p:sp>
        <p:nvSpPr>
          <p:cNvPr id="21" name="TextBox 20"/>
          <p:cNvSpPr txBox="1"/>
          <p:nvPr/>
        </p:nvSpPr>
        <p:spPr>
          <a:xfrm>
            <a:off x="2656704" y="3728381"/>
            <a:ext cx="3483841" cy="307777"/>
          </a:xfrm>
          <a:prstGeom prst="rect">
            <a:avLst/>
          </a:prstGeom>
          <a:noFill/>
        </p:spPr>
        <p:txBody>
          <a:bodyPr wrap="square" rtlCol="0">
            <a:spAutoFit/>
          </a:bodyPr>
          <a:lstStyle/>
          <a:p>
            <a:pPr algn="r" defTabSz="914400"/>
            <a:r>
              <a:rPr lang="en-US" sz="1400" b="1" dirty="0" smtClean="0">
                <a:solidFill>
                  <a:srgbClr val="FFFF00"/>
                </a:solidFill>
                <a:latin typeface="Kartika" panose="02020503030404060203" pitchFamily="18" charset="0"/>
                <a:cs typeface="Kartika" panose="02020503030404060203" pitchFamily="18" charset="0"/>
              </a:rPr>
              <a:t>FY </a:t>
            </a:r>
            <a:r>
              <a:rPr lang="en-US" sz="1400" b="1" dirty="0" smtClean="0">
                <a:solidFill>
                  <a:srgbClr val="FFFF00"/>
                </a:solidFill>
                <a:latin typeface="Kartika" panose="02020503030404060203" pitchFamily="18" charset="0"/>
                <a:cs typeface="Kartika" panose="02020503030404060203" pitchFamily="18" charset="0"/>
              </a:rPr>
              <a:t>16</a:t>
            </a:r>
            <a:endParaRPr lang="en-US" sz="1400" b="1" dirty="0" smtClean="0">
              <a:solidFill>
                <a:srgbClr val="FFFF00"/>
              </a:solidFill>
              <a:latin typeface="Kartika" panose="02020503030404060203" pitchFamily="18" charset="0"/>
              <a:cs typeface="Kartika" panose="02020503030404060203" pitchFamily="18" charset="0"/>
            </a:endParaRPr>
          </a:p>
        </p:txBody>
      </p:sp>
    </p:spTree>
    <p:extLst>
      <p:ext uri="{BB962C8B-B14F-4D97-AF65-F5344CB8AC3E}">
        <p14:creationId xmlns:p14="http://schemas.microsoft.com/office/powerpoint/2010/main" val="1985180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437" y="359517"/>
            <a:ext cx="8229600" cy="808039"/>
          </a:xfrm>
        </p:spPr>
        <p:txBody>
          <a:bodyPr>
            <a:normAutofit fontScale="90000"/>
          </a:bodyPr>
          <a:lstStyle/>
          <a:p>
            <a:pPr algn="ctr"/>
            <a:r>
              <a:rPr lang="en-US" sz="3100" dirty="0" err="1">
                <a:latin typeface="Corbel" panose="020B0503020204020204" pitchFamily="34" charset="0"/>
              </a:rPr>
              <a:t>ApprenticeshipUSA</a:t>
            </a:r>
            <a:r>
              <a:rPr lang="en-US" sz="3100" dirty="0">
                <a:latin typeface="Corbel" panose="020B0503020204020204" pitchFamily="34" charset="0"/>
              </a:rPr>
              <a:t> Funding Opportunity Update</a:t>
            </a:r>
          </a:p>
        </p:txBody>
      </p:sp>
      <p:sp>
        <p:nvSpPr>
          <p:cNvPr id="3" name="Slide Number Placeholder 2"/>
          <p:cNvSpPr>
            <a:spLocks noGrp="1"/>
          </p:cNvSpPr>
          <p:nvPr>
            <p:ph type="sldNum" sz="quarter" idx="12"/>
          </p:nvPr>
        </p:nvSpPr>
        <p:spPr/>
        <p:txBody>
          <a:bodyPr/>
          <a:lstStyle/>
          <a:p>
            <a:fld id="{CF85B0EA-F899-4168-B254-BB823BE8CE8F}" type="slidenum">
              <a:rPr lang="en-US" altLang="en-US" smtClean="0"/>
              <a:pPr/>
              <a:t>5</a:t>
            </a:fld>
            <a:endParaRPr lang="en-US" altLang="en-US" dirty="0"/>
          </a:p>
        </p:txBody>
      </p:sp>
      <p:sp>
        <p:nvSpPr>
          <p:cNvPr id="4" name="Rectangle 3"/>
          <p:cNvSpPr/>
          <p:nvPr/>
        </p:nvSpPr>
        <p:spPr>
          <a:xfrm>
            <a:off x="0" y="1524260"/>
            <a:ext cx="8962845" cy="4832092"/>
          </a:xfrm>
          <a:prstGeom prst="rect">
            <a:avLst/>
          </a:prstGeom>
        </p:spPr>
        <p:txBody>
          <a:bodyPr wrap="square">
            <a:spAutoFit/>
          </a:bodyPr>
          <a:lstStyle/>
          <a:p>
            <a:pPr marL="457200" indent="-457200" defTabSz="914400">
              <a:buFont typeface="Arial" panose="020B0604020202020204" pitchFamily="34" charset="0"/>
              <a:buChar char="•"/>
            </a:pPr>
            <a:r>
              <a:rPr lang="en-US" sz="2800" dirty="0">
                <a:solidFill>
                  <a:srgbClr val="FF0000"/>
                </a:solidFill>
                <a:latin typeface="Arial"/>
              </a:rPr>
              <a:t>$10.4 million in </a:t>
            </a:r>
            <a:r>
              <a:rPr lang="en-US" sz="2800" dirty="0" err="1">
                <a:solidFill>
                  <a:srgbClr val="FF0000"/>
                </a:solidFill>
                <a:latin typeface="Arial"/>
              </a:rPr>
              <a:t>Apprenticeship</a:t>
            </a:r>
            <a:r>
              <a:rPr lang="en-US" sz="2800" b="1" dirty="0" err="1">
                <a:solidFill>
                  <a:srgbClr val="FF0000"/>
                </a:solidFill>
                <a:latin typeface="Arial"/>
              </a:rPr>
              <a:t>USA</a:t>
            </a:r>
            <a:r>
              <a:rPr lang="en-US" sz="2800" dirty="0">
                <a:solidFill>
                  <a:srgbClr val="FF0000"/>
                </a:solidFill>
                <a:latin typeface="Arial"/>
              </a:rPr>
              <a:t> State Accelerator Grants – Awards announced June 2</a:t>
            </a:r>
            <a:r>
              <a:rPr lang="en-US" sz="2800" dirty="0" smtClean="0">
                <a:solidFill>
                  <a:srgbClr val="FF0000"/>
                </a:solidFill>
                <a:latin typeface="Arial"/>
              </a:rPr>
              <a:t>.</a:t>
            </a:r>
          </a:p>
          <a:p>
            <a:pPr marL="457200" indent="-457200" defTabSz="914400">
              <a:buFont typeface="Arial" panose="020B0604020202020204" pitchFamily="34" charset="0"/>
              <a:buChar char="•"/>
            </a:pPr>
            <a:endParaRPr lang="en-US" sz="2800" dirty="0">
              <a:solidFill>
                <a:srgbClr val="FF0000"/>
              </a:solidFill>
            </a:endParaRPr>
          </a:p>
          <a:p>
            <a:pPr marL="457200" indent="-457200" defTabSz="914400">
              <a:buFont typeface="Arial" panose="020B0604020202020204" pitchFamily="34" charset="0"/>
              <a:buChar char="•"/>
            </a:pPr>
            <a:r>
              <a:rPr lang="en-US" sz="2800" dirty="0">
                <a:solidFill>
                  <a:srgbClr val="FF0000"/>
                </a:solidFill>
                <a:latin typeface="Arial"/>
              </a:rPr>
              <a:t>$50.5m Apprenticeship Expansion Grant FOA announced June 22 - </a:t>
            </a:r>
            <a:r>
              <a:rPr lang="en-US" sz="2800" dirty="0" smtClean="0">
                <a:solidFill>
                  <a:srgbClr val="FF0000"/>
                </a:solidFill>
                <a:latin typeface="Arial"/>
              </a:rPr>
              <a:t>closed </a:t>
            </a:r>
            <a:r>
              <a:rPr lang="en-US" sz="2800" dirty="0">
                <a:solidFill>
                  <a:srgbClr val="FF0000"/>
                </a:solidFill>
                <a:latin typeface="Arial"/>
              </a:rPr>
              <a:t>September 7. </a:t>
            </a:r>
            <a:endParaRPr lang="en-US" sz="2800" dirty="0" smtClean="0">
              <a:solidFill>
                <a:srgbClr val="FF0000"/>
              </a:solidFill>
              <a:latin typeface="Arial"/>
            </a:endParaRPr>
          </a:p>
          <a:p>
            <a:pPr defTabSz="914400"/>
            <a:endParaRPr lang="en-US" sz="2800" dirty="0">
              <a:solidFill>
                <a:srgbClr val="FF0000"/>
              </a:solidFill>
            </a:endParaRPr>
          </a:p>
          <a:p>
            <a:pPr marL="457200" indent="-457200" defTabSz="914400">
              <a:buFont typeface="Arial" panose="020B0604020202020204" pitchFamily="34" charset="0"/>
              <a:buChar char="•"/>
            </a:pPr>
            <a:r>
              <a:rPr lang="en-US" sz="2800" dirty="0">
                <a:solidFill>
                  <a:prstClr val="black"/>
                </a:solidFill>
                <a:latin typeface="Arial"/>
              </a:rPr>
              <a:t>National Industry Partners RFP ($14.5m</a:t>
            </a:r>
            <a:r>
              <a:rPr lang="en-US" sz="2800" dirty="0" smtClean="0">
                <a:solidFill>
                  <a:prstClr val="black"/>
                </a:solidFill>
                <a:latin typeface="Arial"/>
              </a:rPr>
              <a:t>)– Awards announced September 21. </a:t>
            </a:r>
            <a:endParaRPr lang="en-US" sz="2800" dirty="0" smtClean="0">
              <a:solidFill>
                <a:prstClr val="black"/>
              </a:solidFill>
              <a:latin typeface="Arial"/>
            </a:endParaRPr>
          </a:p>
          <a:p>
            <a:pPr marL="457200" indent="-457200" defTabSz="914400">
              <a:buFont typeface="Arial" panose="020B0604020202020204" pitchFamily="34" charset="0"/>
              <a:buChar char="•"/>
            </a:pPr>
            <a:endParaRPr lang="en-US" sz="2800" dirty="0">
              <a:solidFill>
                <a:prstClr val="black"/>
              </a:solidFill>
            </a:endParaRPr>
          </a:p>
          <a:p>
            <a:pPr marL="457200" indent="-457200" defTabSz="914400">
              <a:buFont typeface="Arial" panose="020B0604020202020204" pitchFamily="34" charset="0"/>
              <a:buChar char="•"/>
            </a:pPr>
            <a:r>
              <a:rPr lang="en-US" sz="2800" dirty="0">
                <a:solidFill>
                  <a:prstClr val="black"/>
                </a:solidFill>
                <a:latin typeface="Arial"/>
              </a:rPr>
              <a:t>National Equity Partners Contract ($</a:t>
            </a:r>
            <a:r>
              <a:rPr lang="en-US" sz="2800" dirty="0">
                <a:solidFill>
                  <a:prstClr val="black"/>
                </a:solidFill>
                <a:latin typeface="Arial"/>
              </a:rPr>
              <a:t>6.5m</a:t>
            </a:r>
            <a:r>
              <a:rPr lang="en-US" sz="2800" dirty="0" smtClean="0">
                <a:solidFill>
                  <a:prstClr val="black"/>
                </a:solidFill>
                <a:latin typeface="Arial"/>
              </a:rPr>
              <a:t>)– Awards </a:t>
            </a:r>
            <a:r>
              <a:rPr lang="en-US" sz="2800" dirty="0">
                <a:solidFill>
                  <a:prstClr val="black"/>
                </a:solidFill>
                <a:latin typeface="Arial"/>
              </a:rPr>
              <a:t>announced September 21. </a:t>
            </a:r>
          </a:p>
        </p:txBody>
      </p:sp>
    </p:spTree>
    <p:extLst>
      <p:ext uri="{BB962C8B-B14F-4D97-AF65-F5344CB8AC3E}">
        <p14:creationId xmlns:p14="http://schemas.microsoft.com/office/powerpoint/2010/main" val="2817665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405" y="386555"/>
            <a:ext cx="9116736" cy="808039"/>
          </a:xfrm>
        </p:spPr>
        <p:txBody>
          <a:bodyPr>
            <a:noAutofit/>
          </a:bodyPr>
          <a:lstStyle/>
          <a:p>
            <a:pPr algn="ctr"/>
            <a:r>
              <a:rPr lang="en-US" altLang="en-US" sz="3200" dirty="0" smtClean="0">
                <a:ln w="12700">
                  <a:noFill/>
                  <a:prstDash val="solid"/>
                </a:ln>
                <a:latin typeface="Segoe UI" panose="020B0502040204020203" pitchFamily="34" charset="0"/>
                <a:ea typeface="Segoe UI" panose="020B0502040204020203" pitchFamily="34" charset="0"/>
                <a:cs typeface="Segoe UI" panose="020B0502040204020203" pitchFamily="34" charset="0"/>
              </a:rPr>
              <a:t> </a:t>
            </a:r>
            <a:r>
              <a:rPr lang="en-US" altLang="en-US" sz="3200" dirty="0" smtClean="0">
                <a:ln w="12700">
                  <a:noFill/>
                  <a:prstDash val="solid"/>
                </a:ln>
                <a:latin typeface="Corbel" panose="020B0503020204020204" pitchFamily="34" charset="0"/>
                <a:ea typeface="Segoe UI" panose="020B0502040204020203" pitchFamily="34" charset="0"/>
                <a:cs typeface="Segoe UI" panose="020B0502040204020203" pitchFamily="34" charset="0"/>
              </a:rPr>
              <a:t>SEAs Established In Key </a:t>
            </a:r>
            <a:r>
              <a:rPr lang="en-US" altLang="en-US" sz="3200" dirty="0">
                <a:ln w="12700">
                  <a:noFill/>
                  <a:prstDash val="solid"/>
                </a:ln>
                <a:latin typeface="Corbel" panose="020B0503020204020204" pitchFamily="34" charset="0"/>
                <a:ea typeface="Segoe UI" panose="020B0502040204020203" pitchFamily="34" charset="0"/>
                <a:cs typeface="Segoe UI" panose="020B0502040204020203" pitchFamily="34" charset="0"/>
              </a:rPr>
              <a:t>Industry Sectors</a:t>
            </a:r>
            <a:endParaRPr lang="en-US" sz="3200" dirty="0">
              <a:ln w="12700">
                <a:noFill/>
                <a:prstDash val="solid"/>
              </a:ln>
              <a:latin typeface="Corbel" panose="020B0503020204020204" pitchFamily="34" charset="0"/>
              <a:ea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a:xfrm>
            <a:off x="6400800" y="6416676"/>
            <a:ext cx="2133600" cy="365125"/>
          </a:xfrm>
        </p:spPr>
        <p:txBody>
          <a:bodyPr/>
          <a:lstStyle/>
          <a:p>
            <a:fld id="{7F951FB2-FF4F-467D-949B-FBDF6036DA14}" type="slidenum">
              <a:rPr lang="en-US" smtClean="0"/>
              <a:pPr/>
              <a:t>6</a:t>
            </a:fld>
            <a:endParaRPr lang="en-US" dirty="0"/>
          </a:p>
        </p:txBody>
      </p:sp>
      <p:pic>
        <p:nvPicPr>
          <p:cNvPr id="4" name="Picture 2" descr="C:\Users\yamamoto.todd\AppData\Local\Microsoft\Windows\Temporary Internet Files\Content.IE5\NAK8BM5T\MC900349411[1].wmf"/>
          <p:cNvPicPr>
            <a:picLocks noChangeAspect="1" noChangeArrowheads="1"/>
          </p:cNvPicPr>
          <p:nvPr/>
        </p:nvPicPr>
        <p:blipFill>
          <a:blip r:embed="rId2" cstate="screen">
            <a:grayscl/>
            <a:extLst>
              <a:ext uri="{28A0092B-C50C-407E-A947-70E740481C1C}">
                <a14:useLocalDpi xmlns:a14="http://schemas.microsoft.com/office/drawing/2010/main"/>
              </a:ext>
            </a:extLst>
          </a:blip>
          <a:srcRect/>
          <a:stretch>
            <a:fillRect/>
          </a:stretch>
        </p:blipFill>
        <p:spPr bwMode="auto">
          <a:xfrm>
            <a:off x="378297" y="1230253"/>
            <a:ext cx="8156812" cy="524674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7239016" y="3798152"/>
            <a:ext cx="1866759" cy="722757"/>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01600" h="25400"/>
          </a:sp3d>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spcAft>
                <a:spcPts val="600"/>
              </a:spcAft>
            </a:pPr>
            <a:r>
              <a:rPr lang="en-US" sz="2000" b="1" dirty="0">
                <a:ln w="3175">
                  <a:noFill/>
                </a:ln>
                <a:solidFill>
                  <a:prstClr val="white"/>
                </a:solidFill>
              </a:rPr>
              <a:t>Public Service</a:t>
            </a:r>
          </a:p>
          <a:p>
            <a:pPr algn="ctr">
              <a:lnSpc>
                <a:spcPct val="90000"/>
              </a:lnSpc>
            </a:pPr>
            <a:r>
              <a:rPr lang="en-US" sz="1600" i="1" dirty="0">
                <a:solidFill>
                  <a:prstClr val="white">
                    <a:lumMod val="95000"/>
                  </a:prstClr>
                </a:solidFill>
              </a:rPr>
              <a:t>Washington, DC</a:t>
            </a:r>
          </a:p>
        </p:txBody>
      </p:sp>
      <p:sp>
        <p:nvSpPr>
          <p:cNvPr id="19" name="Oval 18"/>
          <p:cNvSpPr/>
          <p:nvPr/>
        </p:nvSpPr>
        <p:spPr>
          <a:xfrm>
            <a:off x="1752600" y="4132792"/>
            <a:ext cx="104014" cy="104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Oval 19"/>
          <p:cNvSpPr/>
          <p:nvPr/>
        </p:nvSpPr>
        <p:spPr>
          <a:xfrm>
            <a:off x="6122065" y="3639552"/>
            <a:ext cx="104014" cy="104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Oval 20"/>
          <p:cNvSpPr/>
          <p:nvPr/>
        </p:nvSpPr>
        <p:spPr>
          <a:xfrm>
            <a:off x="5128884" y="5207701"/>
            <a:ext cx="104014" cy="104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Oval 21"/>
          <p:cNvSpPr/>
          <p:nvPr/>
        </p:nvSpPr>
        <p:spPr>
          <a:xfrm>
            <a:off x="7074363" y="4714765"/>
            <a:ext cx="104014" cy="104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Oval 22"/>
          <p:cNvSpPr/>
          <p:nvPr/>
        </p:nvSpPr>
        <p:spPr>
          <a:xfrm>
            <a:off x="7841231" y="3614846"/>
            <a:ext cx="104014" cy="104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Oval 23"/>
          <p:cNvSpPr/>
          <p:nvPr/>
        </p:nvSpPr>
        <p:spPr>
          <a:xfrm>
            <a:off x="8093627" y="3131515"/>
            <a:ext cx="104014" cy="104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Rounded Rectangular Callout 9"/>
          <p:cNvSpPr/>
          <p:nvPr/>
        </p:nvSpPr>
        <p:spPr>
          <a:xfrm>
            <a:off x="7174174" y="1361313"/>
            <a:ext cx="1922060" cy="618459"/>
          </a:xfrm>
          <a:prstGeom prst="wedgeRoundRectCallout">
            <a:avLst>
              <a:gd name="adj1" fmla="val 1466"/>
              <a:gd name="adj2" fmla="val 245774"/>
              <a:gd name="adj3" fmla="val 16667"/>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01600" h="25400"/>
          </a:sp3d>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000" b="1" dirty="0">
                <a:ln w="3175">
                  <a:solidFill>
                    <a:prstClr val="white"/>
                  </a:solidFill>
                </a:ln>
                <a:solidFill>
                  <a:prstClr val="white"/>
                </a:solidFill>
              </a:rPr>
              <a:t>Healthcare</a:t>
            </a:r>
          </a:p>
          <a:p>
            <a:pPr algn="ctr">
              <a:lnSpc>
                <a:spcPct val="90000"/>
              </a:lnSpc>
            </a:pPr>
            <a:r>
              <a:rPr lang="en-US" sz="1600" i="1" dirty="0">
                <a:solidFill>
                  <a:prstClr val="white"/>
                </a:solidFill>
              </a:rPr>
              <a:t>Boston, MA</a:t>
            </a:r>
          </a:p>
        </p:txBody>
      </p:sp>
      <p:sp>
        <p:nvSpPr>
          <p:cNvPr id="11" name="Rounded Rectangular Callout 10"/>
          <p:cNvSpPr/>
          <p:nvPr/>
        </p:nvSpPr>
        <p:spPr>
          <a:xfrm>
            <a:off x="6226079" y="2309057"/>
            <a:ext cx="1922060" cy="683575"/>
          </a:xfrm>
          <a:prstGeom prst="wedgeRoundRectCallout">
            <a:avLst>
              <a:gd name="adj1" fmla="val 37643"/>
              <a:gd name="adj2" fmla="val 153001"/>
              <a:gd name="adj3" fmla="val 16667"/>
            </a:avLst>
          </a:prstGeom>
          <a:solidFill>
            <a:srgbClr val="F6882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01600" h="25400"/>
          </a:sp3d>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spcAft>
                <a:spcPts val="600"/>
              </a:spcAft>
            </a:pPr>
            <a:r>
              <a:rPr lang="en-US" sz="2000" b="1" dirty="0">
                <a:ln w="3175">
                  <a:noFill/>
                </a:ln>
                <a:solidFill>
                  <a:prstClr val="white"/>
                </a:solidFill>
              </a:rPr>
              <a:t>Construction</a:t>
            </a:r>
          </a:p>
          <a:p>
            <a:pPr algn="ctr">
              <a:lnSpc>
                <a:spcPct val="90000"/>
              </a:lnSpc>
            </a:pPr>
            <a:r>
              <a:rPr lang="en-US" sz="1600" i="1" dirty="0">
                <a:solidFill>
                  <a:prstClr val="white">
                    <a:lumMod val="95000"/>
                  </a:prstClr>
                </a:solidFill>
              </a:rPr>
              <a:t>Philadelphia, PA</a:t>
            </a:r>
          </a:p>
        </p:txBody>
      </p:sp>
      <p:sp>
        <p:nvSpPr>
          <p:cNvPr id="13" name="Rounded Rectangular Callout 12"/>
          <p:cNvSpPr/>
          <p:nvPr/>
        </p:nvSpPr>
        <p:spPr>
          <a:xfrm>
            <a:off x="5715000" y="5452189"/>
            <a:ext cx="3276600" cy="753991"/>
          </a:xfrm>
          <a:prstGeom prst="wedgeRoundRectCallout">
            <a:avLst>
              <a:gd name="adj1" fmla="val -6470"/>
              <a:gd name="adj2" fmla="val -140691"/>
              <a:gd name="adj3" fmla="val 16667"/>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01600" h="25400"/>
          </a:sp3d>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spcAft>
                <a:spcPts val="600"/>
              </a:spcAft>
            </a:pPr>
            <a:r>
              <a:rPr lang="en-US" sz="2000" b="1" dirty="0">
                <a:ln w="3175">
                  <a:noFill/>
                </a:ln>
                <a:solidFill>
                  <a:prstClr val="white"/>
                </a:solidFill>
              </a:rPr>
              <a:t>Transportation and Logistics</a:t>
            </a:r>
          </a:p>
          <a:p>
            <a:pPr algn="ctr">
              <a:lnSpc>
                <a:spcPct val="90000"/>
              </a:lnSpc>
            </a:pPr>
            <a:r>
              <a:rPr lang="en-US" sz="1600" i="1" dirty="0">
                <a:solidFill>
                  <a:prstClr val="white">
                    <a:lumMod val="95000"/>
                  </a:prstClr>
                </a:solidFill>
              </a:rPr>
              <a:t>Atlanta, GA</a:t>
            </a:r>
          </a:p>
        </p:txBody>
      </p:sp>
      <p:sp>
        <p:nvSpPr>
          <p:cNvPr id="14" name="Rounded Rectangular Callout 13"/>
          <p:cNvSpPr/>
          <p:nvPr/>
        </p:nvSpPr>
        <p:spPr>
          <a:xfrm>
            <a:off x="3860578" y="4292309"/>
            <a:ext cx="1956415" cy="738451"/>
          </a:xfrm>
          <a:prstGeom prst="wedgeRoundRectCallout">
            <a:avLst>
              <a:gd name="adj1" fmla="val 17142"/>
              <a:gd name="adj2" fmla="val 80443"/>
              <a:gd name="adj3" fmla="val 16667"/>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01600" h="25400"/>
          </a:sp3d>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spcAft>
                <a:spcPts val="600"/>
              </a:spcAft>
            </a:pPr>
            <a:r>
              <a:rPr lang="en-US" sz="2000" b="1" dirty="0">
                <a:ln w="3175">
                  <a:noFill/>
                </a:ln>
                <a:solidFill>
                  <a:prstClr val="white"/>
                </a:solidFill>
              </a:rPr>
              <a:t>Energy</a:t>
            </a:r>
          </a:p>
          <a:p>
            <a:pPr algn="ctr">
              <a:lnSpc>
                <a:spcPct val="90000"/>
              </a:lnSpc>
            </a:pPr>
            <a:r>
              <a:rPr lang="en-US" sz="1600" i="1" dirty="0">
                <a:solidFill>
                  <a:prstClr val="white">
                    <a:lumMod val="95000"/>
                  </a:prstClr>
                </a:solidFill>
              </a:rPr>
              <a:t>Dallas, TX</a:t>
            </a:r>
          </a:p>
        </p:txBody>
      </p:sp>
      <p:sp>
        <p:nvSpPr>
          <p:cNvPr id="15" name="Rounded Rectangular Callout 14"/>
          <p:cNvSpPr/>
          <p:nvPr/>
        </p:nvSpPr>
        <p:spPr>
          <a:xfrm>
            <a:off x="3048000" y="2615921"/>
            <a:ext cx="2971800" cy="760825"/>
          </a:xfrm>
          <a:prstGeom prst="wedgeRoundRectCallout">
            <a:avLst>
              <a:gd name="adj1" fmla="val 55238"/>
              <a:gd name="adj2" fmla="val 88196"/>
              <a:gd name="adj3" fmla="val 16667"/>
            </a:avLst>
          </a:prstGeom>
          <a:solidFill>
            <a:srgbClr val="17A29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01600" h="25400"/>
          </a:sp3d>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spcAft>
                <a:spcPts val="600"/>
              </a:spcAft>
            </a:pPr>
            <a:r>
              <a:rPr lang="en-US" sz="2000" b="1" dirty="0">
                <a:ln w="3175">
                  <a:noFill/>
                </a:ln>
                <a:solidFill>
                  <a:prstClr val="white"/>
                </a:solidFill>
              </a:rPr>
              <a:t>Advanced </a:t>
            </a:r>
            <a:r>
              <a:rPr lang="en-US" sz="2000" b="1" dirty="0" smtClean="0">
                <a:ln w="3175">
                  <a:noFill/>
                </a:ln>
                <a:solidFill>
                  <a:prstClr val="white"/>
                </a:solidFill>
              </a:rPr>
              <a:t>Manufacturing</a:t>
            </a:r>
          </a:p>
          <a:p>
            <a:pPr algn="ctr">
              <a:lnSpc>
                <a:spcPct val="90000"/>
              </a:lnSpc>
            </a:pPr>
            <a:r>
              <a:rPr lang="en-US" sz="1600" i="1" dirty="0" smtClean="0">
                <a:solidFill>
                  <a:prstClr val="white">
                    <a:lumMod val="95000"/>
                  </a:prstClr>
                </a:solidFill>
              </a:rPr>
              <a:t>Chicago</a:t>
            </a:r>
            <a:r>
              <a:rPr lang="en-US" sz="1600" i="1" dirty="0">
                <a:solidFill>
                  <a:prstClr val="white">
                    <a:lumMod val="95000"/>
                  </a:prstClr>
                </a:solidFill>
              </a:rPr>
              <a:t>, IL</a:t>
            </a:r>
          </a:p>
        </p:txBody>
      </p:sp>
      <p:sp>
        <p:nvSpPr>
          <p:cNvPr id="16" name="Rounded Rectangular Callout 15"/>
          <p:cNvSpPr/>
          <p:nvPr/>
        </p:nvSpPr>
        <p:spPr>
          <a:xfrm>
            <a:off x="44414" y="2225385"/>
            <a:ext cx="2832145" cy="1316443"/>
          </a:xfrm>
          <a:prstGeom prst="wedgeRoundRectCallout">
            <a:avLst>
              <a:gd name="adj1" fmla="val 12579"/>
              <a:gd name="adj2" fmla="val 98581"/>
              <a:gd name="adj3" fmla="val 16667"/>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01600" h="25400"/>
          </a:sp3d>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spcAft>
                <a:spcPts val="600"/>
              </a:spcAft>
            </a:pPr>
            <a:r>
              <a:rPr lang="en-US" sz="2000" b="1" dirty="0">
                <a:ln w="0">
                  <a:noFill/>
                </a:ln>
                <a:solidFill>
                  <a:prstClr val="white"/>
                </a:solidFill>
              </a:rPr>
              <a:t>Information and Communication Technologies (ICT)</a:t>
            </a:r>
          </a:p>
          <a:p>
            <a:pPr algn="ctr">
              <a:lnSpc>
                <a:spcPct val="90000"/>
              </a:lnSpc>
            </a:pPr>
            <a:r>
              <a:rPr lang="en-US" sz="1600" i="1" dirty="0">
                <a:ln w="0">
                  <a:noFill/>
                </a:ln>
                <a:solidFill>
                  <a:prstClr val="white"/>
                </a:solidFill>
              </a:rPr>
              <a:t>San Francisco, CA</a:t>
            </a:r>
          </a:p>
        </p:txBody>
      </p:sp>
    </p:spTree>
    <p:extLst>
      <p:ext uri="{BB962C8B-B14F-4D97-AF65-F5344CB8AC3E}">
        <p14:creationId xmlns:p14="http://schemas.microsoft.com/office/powerpoint/2010/main" val="5793910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47800"/>
            <a:ext cx="9140536" cy="2383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title"/>
          </p:nvPr>
        </p:nvSpPr>
        <p:spPr>
          <a:xfrm>
            <a:off x="3818" y="381011"/>
            <a:ext cx="9116736" cy="808039"/>
          </a:xfrm>
        </p:spPr>
        <p:txBody>
          <a:bodyPr>
            <a:normAutofit/>
          </a:bodyPr>
          <a:lstStyle/>
          <a:p>
            <a:pPr algn="ctr"/>
            <a:r>
              <a:rPr lang="en-US" sz="2800" u="sng" dirty="0">
                <a:latin typeface="Corbel" panose="020B0503020204020204" pitchFamily="34" charset="0"/>
                <a:ea typeface="Segoe UI" panose="020B0502040204020203" pitchFamily="34" charset="0"/>
                <a:cs typeface="Segoe UI" panose="020B0502040204020203" pitchFamily="34" charset="0"/>
              </a:rPr>
              <a:t>L</a:t>
            </a:r>
            <a:r>
              <a:rPr lang="en-US" sz="1800" dirty="0">
                <a:latin typeface="Corbel" panose="020B0503020204020204" pitchFamily="34" charset="0"/>
                <a:ea typeface="Segoe UI" panose="020B0502040204020203" pitchFamily="34" charset="0"/>
                <a:cs typeface="Segoe UI" panose="020B0502040204020203" pitchFamily="34" charset="0"/>
              </a:rPr>
              <a:t>eader of </a:t>
            </a:r>
            <a:r>
              <a:rPr lang="en-US" sz="2800" u="sng" dirty="0">
                <a:latin typeface="Corbel" panose="020B0503020204020204" pitchFamily="34" charset="0"/>
                <a:ea typeface="Segoe UI" panose="020B0502040204020203" pitchFamily="34" charset="0"/>
                <a:cs typeface="Segoe UI" panose="020B0502040204020203" pitchFamily="34" charset="0"/>
              </a:rPr>
              <a:t>E</a:t>
            </a:r>
            <a:r>
              <a:rPr lang="en-US" sz="1800" dirty="0">
                <a:latin typeface="Corbel" panose="020B0503020204020204" pitchFamily="34" charset="0"/>
                <a:ea typeface="Segoe UI" panose="020B0502040204020203" pitchFamily="34" charset="0"/>
                <a:cs typeface="Segoe UI" panose="020B0502040204020203" pitchFamily="34" charset="0"/>
              </a:rPr>
              <a:t>xcellence in </a:t>
            </a:r>
            <a:r>
              <a:rPr lang="en-US" sz="2800" u="sng" dirty="0">
                <a:latin typeface="Corbel" panose="020B0503020204020204" pitchFamily="34" charset="0"/>
                <a:ea typeface="Segoe UI" panose="020B0502040204020203" pitchFamily="34" charset="0"/>
                <a:cs typeface="Segoe UI" panose="020B0502040204020203" pitchFamily="34" charset="0"/>
              </a:rPr>
              <a:t>A</a:t>
            </a:r>
            <a:r>
              <a:rPr lang="en-US" sz="1800" dirty="0">
                <a:latin typeface="Corbel" panose="020B0503020204020204" pitchFamily="34" charset="0"/>
                <a:ea typeface="Segoe UI" panose="020B0502040204020203" pitchFamily="34" charset="0"/>
                <a:cs typeface="Segoe UI" panose="020B0502040204020203" pitchFamily="34" charset="0"/>
              </a:rPr>
              <a:t>pprenticeship </a:t>
            </a:r>
            <a:r>
              <a:rPr lang="en-US" sz="2800" u="sng" dirty="0">
                <a:latin typeface="Corbel" panose="020B0503020204020204" pitchFamily="34" charset="0"/>
                <a:ea typeface="Segoe UI" panose="020B0502040204020203" pitchFamily="34" charset="0"/>
                <a:cs typeface="Segoe UI" panose="020B0502040204020203" pitchFamily="34" charset="0"/>
              </a:rPr>
              <a:t>D</a:t>
            </a:r>
            <a:r>
              <a:rPr lang="en-US" sz="1800" dirty="0">
                <a:latin typeface="Corbel" panose="020B0503020204020204" pitchFamily="34" charset="0"/>
                <a:ea typeface="Segoe UI" panose="020B0502040204020203" pitchFamily="34" charset="0"/>
                <a:cs typeface="Segoe UI" panose="020B0502040204020203" pitchFamily="34" charset="0"/>
              </a:rPr>
              <a:t>evelopment, </a:t>
            </a:r>
            <a:r>
              <a:rPr lang="en-US" sz="2800" u="sng" dirty="0">
                <a:latin typeface="Corbel" panose="020B0503020204020204" pitchFamily="34" charset="0"/>
                <a:ea typeface="Segoe UI" panose="020B0502040204020203" pitchFamily="34" charset="0"/>
                <a:cs typeface="Segoe UI" panose="020B0502040204020203" pitchFamily="34" charset="0"/>
              </a:rPr>
              <a:t>E</a:t>
            </a:r>
            <a:r>
              <a:rPr lang="en-US" sz="1800" dirty="0">
                <a:latin typeface="Corbel" panose="020B0503020204020204" pitchFamily="34" charset="0"/>
                <a:ea typeface="Segoe UI" panose="020B0502040204020203" pitchFamily="34" charset="0"/>
                <a:cs typeface="Segoe UI" panose="020B0502040204020203" pitchFamily="34" charset="0"/>
              </a:rPr>
              <a:t>ducation and </a:t>
            </a:r>
            <a:r>
              <a:rPr lang="en-US" sz="2800" u="sng" dirty="0" smtClean="0">
                <a:latin typeface="Corbel" panose="020B0503020204020204" pitchFamily="34" charset="0"/>
                <a:ea typeface="Segoe UI" panose="020B0502040204020203" pitchFamily="34" charset="0"/>
                <a:cs typeface="Segoe UI" panose="020B0502040204020203" pitchFamily="34" charset="0"/>
              </a:rPr>
              <a:t>R</a:t>
            </a:r>
            <a:r>
              <a:rPr lang="en-US" sz="1800" dirty="0" smtClean="0">
                <a:latin typeface="Corbel" panose="020B0503020204020204" pitchFamily="34" charset="0"/>
                <a:ea typeface="Segoe UI" panose="020B0502040204020203" pitchFamily="34" charset="0"/>
                <a:cs typeface="Segoe UI" panose="020B0502040204020203" pitchFamily="34" charset="0"/>
              </a:rPr>
              <a:t>esearch</a:t>
            </a:r>
            <a:endParaRPr lang="en-US" sz="1800" dirty="0">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CF85B0EA-F899-4168-B254-BB823BE8CE8F}" type="slidenum">
              <a:rPr lang="en-US" altLang="en-US" smtClean="0"/>
              <a:pPr/>
              <a:t>7</a:t>
            </a:fld>
            <a:endParaRPr lang="en-US" altLang="en-US" dirty="0"/>
          </a:p>
        </p:txBody>
      </p:sp>
      <p:sp>
        <p:nvSpPr>
          <p:cNvPr id="9" name="TextBox 8"/>
          <p:cNvSpPr txBox="1"/>
          <p:nvPr/>
        </p:nvSpPr>
        <p:spPr>
          <a:xfrm>
            <a:off x="3754599" y="1676400"/>
            <a:ext cx="5385955" cy="1815882"/>
          </a:xfrm>
          <a:prstGeom prst="rect">
            <a:avLst/>
          </a:prstGeom>
          <a:noFill/>
        </p:spPr>
        <p:txBody>
          <a:bodyPr wrap="square" rtlCol="0">
            <a:spAutoFit/>
          </a:bodyPr>
          <a:lstStyle/>
          <a:p>
            <a:pPr algn="ctr" defTabSz="914400"/>
            <a:r>
              <a:rPr lang="en-US" sz="2800" b="1" dirty="0" smtClean="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Companies</a:t>
            </a:r>
            <a:r>
              <a:rPr lang="en-US" sz="2800" b="1"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and organizations advocating and supporting the growth of Registered Apprenticeship  </a:t>
            </a:r>
            <a:endParaRPr lang="en-US" sz="2800" b="1"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 name="Picture 9" descr="U.S. Department of Labor — Apprenticeship — Leader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5411" y="4072545"/>
            <a:ext cx="3594151" cy="1151675"/>
          </a:xfrm>
          <a:prstGeom prst="rect">
            <a:avLst/>
          </a:prstGeom>
        </p:spPr>
      </p:pic>
      <p:pic>
        <p:nvPicPr>
          <p:cNvPr id="11" name="Picture 10" descr="U.S. Department of Labor — Apprenticeship — Leader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5411" y="5148019"/>
            <a:ext cx="3594151" cy="1218516"/>
          </a:xfrm>
          <a:prstGeom prst="rect">
            <a:avLst/>
          </a:prstGeom>
        </p:spPr>
      </p:pic>
      <p:pic>
        <p:nvPicPr>
          <p:cNvPr id="12" name="Picture 11" descr="U.S. Department of Labor — Apprenticeship — Leaders - Mozilla Firefox"/>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1018" y="4072544"/>
            <a:ext cx="3113447" cy="1129400"/>
          </a:xfrm>
          <a:prstGeom prst="rect">
            <a:avLst/>
          </a:prstGeom>
        </p:spPr>
      </p:pic>
      <p:pic>
        <p:nvPicPr>
          <p:cNvPr id="13" name="Picture 12" descr="U.S. Department of Labor — Apprenticeship — Leaders - Mozilla Firefox"/>
          <p:cNvPicPr>
            <a:picLocks noChangeAspect="1"/>
          </p:cNvPicPr>
          <p:nvPr/>
        </p:nvPicPr>
        <p:blipFill rotWithShape="1">
          <a:blip r:embed="rId6" cstate="screen">
            <a:extLst>
              <a:ext uri="{28A0092B-C50C-407E-A947-70E740481C1C}">
                <a14:useLocalDpi xmlns:a14="http://schemas.microsoft.com/office/drawing/2010/main"/>
              </a:ext>
            </a:extLst>
          </a:blip>
          <a:srcRect l="22783" r="17747"/>
          <a:stretch/>
        </p:blipFill>
        <p:spPr>
          <a:xfrm>
            <a:off x="3823871" y="4192801"/>
            <a:ext cx="1087583" cy="1039296"/>
          </a:xfrm>
          <a:prstGeom prst="rect">
            <a:avLst/>
          </a:prstGeom>
        </p:spPr>
      </p:pic>
      <p:pic>
        <p:nvPicPr>
          <p:cNvPr id="14" name="Picture 13" descr="U.S. Department of Labor — Apprenticeship — Leaders - Mozilla Firefox"/>
          <p:cNvPicPr>
            <a:picLocks noChangeAspect="1"/>
          </p:cNvPicPr>
          <p:nvPr/>
        </p:nvPicPr>
        <p:blipFill rotWithShape="1">
          <a:blip r:embed="rId7" cstate="screen">
            <a:extLst>
              <a:ext uri="{28A0092B-C50C-407E-A947-70E740481C1C}">
                <a14:useLocalDpi xmlns:a14="http://schemas.microsoft.com/office/drawing/2010/main"/>
              </a:ext>
            </a:extLst>
          </a:blip>
          <a:srcRect b="37595"/>
          <a:stretch/>
        </p:blipFill>
        <p:spPr>
          <a:xfrm>
            <a:off x="3282696" y="5341461"/>
            <a:ext cx="1822726" cy="914763"/>
          </a:xfrm>
          <a:prstGeom prst="rect">
            <a:avLst/>
          </a:prstGeom>
        </p:spPr>
      </p:pic>
      <p:sp>
        <p:nvSpPr>
          <p:cNvPr id="4" name="TextBox 3"/>
          <p:cNvSpPr txBox="1"/>
          <p:nvPr/>
        </p:nvSpPr>
        <p:spPr>
          <a:xfrm>
            <a:off x="-128155" y="1143000"/>
            <a:ext cx="4495800" cy="2785378"/>
          </a:xfrm>
          <a:prstGeom prst="rect">
            <a:avLst/>
          </a:prstGeom>
          <a:noFill/>
          <a:ln w="38100">
            <a:noFill/>
          </a:ln>
        </p:spPr>
        <p:txBody>
          <a:bodyPr wrap="square" rtlCol="0">
            <a:spAutoFit/>
          </a:bodyPr>
          <a:lstStyle/>
          <a:p>
            <a:pPr defTabSz="914400"/>
            <a:r>
              <a:rPr lang="en-US" sz="17500" b="1" dirty="0" smtClean="0">
                <a:solidFill>
                  <a:srgbClr val="1F497D"/>
                </a:solidFill>
                <a:latin typeface="Segoe UI" panose="020B0502040204020203" pitchFamily="34" charset="0"/>
                <a:ea typeface="Segoe UI" panose="020B0502040204020203" pitchFamily="34" charset="0"/>
                <a:cs typeface="Segoe UI" panose="020B0502040204020203" pitchFamily="34" charset="0"/>
              </a:rPr>
              <a:t>183</a:t>
            </a:r>
            <a:endParaRPr lang="en-US" sz="17500" b="1" dirty="0">
              <a:solidFill>
                <a:srgbClr val="1F497D"/>
              </a:solidFill>
              <a:latin typeface="Segoe UI" panose="020B0502040204020203" pitchFamily="34" charset="0"/>
              <a:ea typeface="Segoe UI" panose="020B0502040204020203" pitchFamily="34" charset="0"/>
              <a:cs typeface="Segoe UI" panose="020B0502040204020203" pitchFamily="34" charset="0"/>
            </a:endParaRPr>
          </a:p>
        </p:txBody>
      </p:sp>
      <p:pic>
        <p:nvPicPr>
          <p:cNvPr id="307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020" t="43354" r="27634" b="33545"/>
          <a:stretch/>
        </p:blipFill>
        <p:spPr bwMode="auto">
          <a:xfrm>
            <a:off x="381000" y="5362621"/>
            <a:ext cx="3044536" cy="87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609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6376416"/>
          </a:xfrm>
          <a:prstGeom prst="rect">
            <a:avLst/>
          </a:prstGeom>
        </p:spPr>
      </p:pic>
      <p:sp>
        <p:nvSpPr>
          <p:cNvPr id="12" name="TextBox 11"/>
          <p:cNvSpPr txBox="1"/>
          <p:nvPr/>
        </p:nvSpPr>
        <p:spPr>
          <a:xfrm>
            <a:off x="0" y="3814502"/>
            <a:ext cx="9144000" cy="2296025"/>
          </a:xfrm>
          <a:prstGeom prst="rect">
            <a:avLst/>
          </a:prstGeom>
          <a:solidFill>
            <a:schemeClr val="tx2">
              <a:lumMod val="60000"/>
              <a:lumOff val="40000"/>
              <a:alpha val="50000"/>
            </a:schemeClr>
          </a:solidFill>
        </p:spPr>
        <p:txBody>
          <a:bodyPr wrap="square" rtlCol="0">
            <a:noAutofit/>
          </a:bodyPr>
          <a:lstStyle/>
          <a:p>
            <a:pPr algn="ctr" defTabSz="914400"/>
            <a:endParaRPr lang="en-US" sz="3600" b="1" dirty="0">
              <a:solidFill>
                <a:prstClr val="white"/>
              </a:solidFill>
              <a:latin typeface="Corbel" panose="020B0503020204020204" pitchFamily="34" charset="0"/>
            </a:endParaRPr>
          </a:p>
        </p:txBody>
      </p:sp>
      <p:sp>
        <p:nvSpPr>
          <p:cNvPr id="11" name="TextBox 10"/>
          <p:cNvSpPr txBox="1"/>
          <p:nvPr/>
        </p:nvSpPr>
        <p:spPr>
          <a:xfrm>
            <a:off x="0" y="683965"/>
            <a:ext cx="9144000" cy="946991"/>
          </a:xfrm>
          <a:prstGeom prst="rect">
            <a:avLst/>
          </a:prstGeom>
          <a:solidFill>
            <a:schemeClr val="tx2">
              <a:lumMod val="60000"/>
              <a:lumOff val="40000"/>
              <a:alpha val="50000"/>
            </a:schemeClr>
          </a:solidFill>
        </p:spPr>
        <p:txBody>
          <a:bodyPr wrap="square" rtlCol="0">
            <a:noAutofit/>
          </a:bodyPr>
          <a:lstStyle/>
          <a:p>
            <a:pPr algn="ctr" defTabSz="914400"/>
            <a:endParaRPr lang="en-US" sz="3600" b="1" dirty="0">
              <a:solidFill>
                <a:prstClr val="white"/>
              </a:solidFill>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8FF84E1F-8823-4BD1-89E5-0D4896F414BD}" type="slidenum">
              <a:rPr lang="en-US" smtClean="0">
                <a:solidFill>
                  <a:prstClr val="black">
                    <a:tint val="75000"/>
                  </a:prstClr>
                </a:solidFill>
              </a:rPr>
              <a:pPr/>
              <a:t>8</a:t>
            </a:fld>
            <a:endParaRPr lang="en-US" dirty="0">
              <a:solidFill>
                <a:prstClr val="black">
                  <a:tint val="75000"/>
                </a:prstClr>
              </a:solidFill>
            </a:endParaRPr>
          </a:p>
        </p:txBody>
      </p:sp>
      <p:sp>
        <p:nvSpPr>
          <p:cNvPr id="6" name="TextBox 5"/>
          <p:cNvSpPr txBox="1"/>
          <p:nvPr/>
        </p:nvSpPr>
        <p:spPr>
          <a:xfrm>
            <a:off x="0" y="834295"/>
            <a:ext cx="9144000" cy="646331"/>
          </a:xfrm>
          <a:prstGeom prst="rect">
            <a:avLst/>
          </a:prstGeom>
          <a:solidFill>
            <a:schemeClr val="tx2">
              <a:lumMod val="75000"/>
              <a:alpha val="85000"/>
            </a:schemeClr>
          </a:solidFill>
        </p:spPr>
        <p:txBody>
          <a:bodyPr wrap="square" rtlCol="0">
            <a:spAutoFit/>
          </a:bodyPr>
          <a:lstStyle/>
          <a:p>
            <a:pPr algn="ctr" defTabSz="914400"/>
            <a:r>
              <a:rPr lang="en-US" sz="3600" b="1" dirty="0" smtClean="0">
                <a:solidFill>
                  <a:prstClr val="white"/>
                </a:solidFill>
                <a:latin typeface="Corbel" panose="020B0503020204020204" pitchFamily="34" charset="0"/>
                <a:ea typeface="Arial Unicode MS" panose="020B0604020202020204" pitchFamily="34" charset="-128"/>
                <a:cs typeface="Arial Unicode MS" panose="020B0604020202020204" pitchFamily="34" charset="-128"/>
              </a:rPr>
              <a:t>Apprenticeship</a:t>
            </a:r>
            <a:r>
              <a:rPr lang="en-US" sz="3600" b="1" dirty="0" smtClean="0">
                <a:solidFill>
                  <a:prstClr val="white"/>
                </a:solidFill>
                <a:latin typeface="Corbel" panose="020B0503020204020204" pitchFamily="34" charset="0"/>
              </a:rPr>
              <a:t>USA Accelerator Sessions</a:t>
            </a:r>
            <a:endParaRPr lang="en-US" sz="3600" b="1" dirty="0">
              <a:solidFill>
                <a:prstClr val="white"/>
              </a:solidFill>
              <a:latin typeface="Corbel" panose="020B0503020204020204" pitchFamily="34" charset="0"/>
            </a:endParaRPr>
          </a:p>
        </p:txBody>
      </p:sp>
      <p:sp>
        <p:nvSpPr>
          <p:cNvPr id="9" name="TextBox 8"/>
          <p:cNvSpPr txBox="1"/>
          <p:nvPr/>
        </p:nvSpPr>
        <p:spPr>
          <a:xfrm>
            <a:off x="0" y="4016089"/>
            <a:ext cx="9144000" cy="1898747"/>
          </a:xfrm>
          <a:prstGeom prst="rect">
            <a:avLst/>
          </a:prstGeom>
          <a:solidFill>
            <a:schemeClr val="tx2">
              <a:lumMod val="75000"/>
              <a:alpha val="85000"/>
            </a:schemeClr>
          </a:solidFill>
        </p:spPr>
        <p:txBody>
          <a:bodyPr wrap="square" rtlCol="0">
            <a:noAutofit/>
          </a:bodyPr>
          <a:lstStyle/>
          <a:p>
            <a:pPr algn="ctr" defTabSz="914400"/>
            <a:endParaRPr lang="en-US" sz="3600" b="1" dirty="0">
              <a:solidFill>
                <a:prstClr val="white"/>
              </a:solidFill>
              <a:latin typeface="Corbel" panose="020B0503020204020204" pitchFamily="34" charset="0"/>
            </a:endParaRPr>
          </a:p>
        </p:txBody>
      </p:sp>
      <p:sp>
        <p:nvSpPr>
          <p:cNvPr id="7" name="TextBox 6"/>
          <p:cNvSpPr txBox="1"/>
          <p:nvPr/>
        </p:nvSpPr>
        <p:spPr>
          <a:xfrm>
            <a:off x="424543" y="4049495"/>
            <a:ext cx="8294914" cy="830997"/>
          </a:xfrm>
          <a:prstGeom prst="rect">
            <a:avLst/>
          </a:prstGeom>
          <a:noFill/>
        </p:spPr>
        <p:txBody>
          <a:bodyPr wrap="square" rtlCol="0">
            <a:spAutoFit/>
          </a:bodyPr>
          <a:lstStyle/>
          <a:p>
            <a:pPr algn="ctr" defTabSz="914400"/>
            <a:r>
              <a:rPr lang="en-US" sz="240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Opportunity for businesses </a:t>
            </a:r>
            <a:r>
              <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rPr>
              <a:t>and other industry stakeholders to </a:t>
            </a:r>
            <a:r>
              <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rPr>
              <a:t>rapidly</a:t>
            </a:r>
            <a:r>
              <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rPr>
              <a:t> develop and register apprenticeship </a:t>
            </a:r>
            <a:r>
              <a:rPr lang="en-US" sz="240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programs.</a:t>
            </a:r>
          </a:p>
        </p:txBody>
      </p:sp>
      <p:sp>
        <p:nvSpPr>
          <p:cNvPr id="8" name="TextBox 7"/>
          <p:cNvSpPr txBox="1"/>
          <p:nvPr/>
        </p:nvSpPr>
        <p:spPr>
          <a:xfrm>
            <a:off x="391886" y="5011279"/>
            <a:ext cx="8294914" cy="907941"/>
          </a:xfrm>
          <a:prstGeom prst="rect">
            <a:avLst/>
          </a:prstGeom>
          <a:noFill/>
        </p:spPr>
        <p:txBody>
          <a:bodyPr wrap="square" rtlCol="0">
            <a:spAutoFit/>
          </a:bodyPr>
          <a:lstStyle/>
          <a:p>
            <a:pPr marL="234950" algn="ctr" defTabSz="914400">
              <a:spcBef>
                <a:spcPts val="600"/>
              </a:spcBef>
            </a:pPr>
            <a:r>
              <a:rPr lang="en-US" sz="2400" dirty="0">
                <a:solidFill>
                  <a:prstClr val="white"/>
                </a:solidFill>
              </a:rPr>
              <a:t>Focus on Advanced Manufacturing, </a:t>
            </a:r>
            <a:r>
              <a:rPr lang="en-US" sz="2400" dirty="0" smtClean="0">
                <a:solidFill>
                  <a:prstClr val="white"/>
                </a:solidFill>
              </a:rPr>
              <a:t>Energy</a:t>
            </a:r>
            <a:r>
              <a:rPr lang="en-US" sz="2400" dirty="0">
                <a:solidFill>
                  <a:prstClr val="white"/>
                </a:solidFill>
              </a:rPr>
              <a:t>, Healthcare, </a:t>
            </a:r>
            <a:endParaRPr lang="en-US" sz="2400" dirty="0" smtClean="0">
              <a:solidFill>
                <a:prstClr val="white"/>
              </a:solidFill>
            </a:endParaRPr>
          </a:p>
          <a:p>
            <a:pPr marL="234950" algn="ctr" defTabSz="914400">
              <a:spcBef>
                <a:spcPts val="600"/>
              </a:spcBef>
            </a:pPr>
            <a:r>
              <a:rPr lang="en-US" sz="2400" dirty="0" smtClean="0">
                <a:solidFill>
                  <a:prstClr val="white"/>
                </a:solidFill>
              </a:rPr>
              <a:t>IT</a:t>
            </a:r>
            <a:r>
              <a:rPr lang="en-US" sz="2400" dirty="0">
                <a:solidFill>
                  <a:prstClr val="white"/>
                </a:solidFill>
              </a:rPr>
              <a:t>, Transportation and Logistics, and others TBD</a:t>
            </a:r>
          </a:p>
        </p:txBody>
      </p:sp>
    </p:spTree>
    <p:extLst>
      <p:ext uri="{BB962C8B-B14F-4D97-AF65-F5344CB8AC3E}">
        <p14:creationId xmlns:p14="http://schemas.microsoft.com/office/powerpoint/2010/main" val="359082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243878" y="1781901"/>
            <a:ext cx="4724402" cy="4060060"/>
          </a:xfrm>
          <a:prstGeom prst="rect">
            <a:avLst/>
          </a:prstGeom>
          <a:noFill/>
          <a:ln w="3175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cxnSp>
        <p:nvCxnSpPr>
          <p:cNvPr id="35" name="Straight Connector 34"/>
          <p:cNvCxnSpPr/>
          <p:nvPr/>
        </p:nvCxnSpPr>
        <p:spPr>
          <a:xfrm>
            <a:off x="4581828" y="1275694"/>
            <a:ext cx="0" cy="645220"/>
          </a:xfrm>
          <a:prstGeom prst="line">
            <a:avLst/>
          </a:prstGeom>
          <a:ln/>
        </p:spPr>
        <p:style>
          <a:lnRef idx="2">
            <a:schemeClr val="dk1"/>
          </a:lnRef>
          <a:fillRef idx="0">
            <a:schemeClr val="dk1"/>
          </a:fillRef>
          <a:effectRef idx="1">
            <a:schemeClr val="dk1"/>
          </a:effectRef>
          <a:fontRef idx="minor">
            <a:schemeClr val="tx1"/>
          </a:fontRef>
        </p:style>
      </p:cxnSp>
      <p:grpSp>
        <p:nvGrpSpPr>
          <p:cNvPr id="5" name="Group 4"/>
          <p:cNvGrpSpPr/>
          <p:nvPr/>
        </p:nvGrpSpPr>
        <p:grpSpPr>
          <a:xfrm>
            <a:off x="4800600" y="2038619"/>
            <a:ext cx="3950489" cy="2163449"/>
            <a:chOff x="425684" y="2511518"/>
            <a:chExt cx="3640665" cy="2269858"/>
          </a:xfrm>
          <a:solidFill>
            <a:schemeClr val="tx2"/>
          </a:solidFill>
        </p:grpSpPr>
        <p:sp>
          <p:nvSpPr>
            <p:cNvPr id="21" name="Rectangle 20"/>
            <p:cNvSpPr/>
            <p:nvPr/>
          </p:nvSpPr>
          <p:spPr>
            <a:xfrm>
              <a:off x="425684" y="2511518"/>
              <a:ext cx="3640665" cy="22698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425685" y="3530038"/>
              <a:ext cx="3447874" cy="881780"/>
            </a:xfrm>
            <a:prstGeom prst="rect">
              <a:avLst/>
            </a:prstGeom>
            <a:grpFill/>
          </p:spPr>
          <p:txBody>
            <a:bodyPr wrap="square" rtlCol="0">
              <a:spAutoFit/>
            </a:bodyPr>
            <a:lstStyle/>
            <a:p>
              <a:pPr marL="182880" indent="-182880">
                <a:lnSpc>
                  <a:spcPct val="90000"/>
                </a:lnSpc>
                <a:spcAft>
                  <a:spcPts val="1200"/>
                </a:spcAft>
                <a:buClr>
                  <a:schemeClr val="tx2">
                    <a:lumMod val="60000"/>
                    <a:lumOff val="40000"/>
                  </a:schemeClr>
                </a:buClr>
                <a:buFont typeface="Wingdings" panose="05000000000000000000" pitchFamily="2" charset="2"/>
                <a:buChar char="§"/>
              </a:pPr>
              <a:r>
                <a:rPr lang="en-US" sz="1900" b="1" dirty="0">
                  <a:solidFill>
                    <a:schemeClr val="tx2">
                      <a:lumMod val="20000"/>
                      <a:lumOff val="80000"/>
                    </a:schemeClr>
                  </a:solidFill>
                </a:rPr>
                <a:t>Leaders in advocating and supporting growth of  apprenticeship across the US.</a:t>
              </a:r>
            </a:p>
          </p:txBody>
        </p:sp>
        <p:sp>
          <p:nvSpPr>
            <p:cNvPr id="18" name="TextBox 17"/>
            <p:cNvSpPr txBox="1"/>
            <p:nvPr/>
          </p:nvSpPr>
          <p:spPr>
            <a:xfrm>
              <a:off x="439793" y="2732411"/>
              <a:ext cx="3612445" cy="430887"/>
            </a:xfrm>
            <a:prstGeom prst="rect">
              <a:avLst/>
            </a:prstGeom>
            <a:grpFill/>
          </p:spPr>
          <p:txBody>
            <a:bodyPr wrap="square" rtlCol="0">
              <a:spAutoFit/>
            </a:bodyPr>
            <a:lstStyle/>
            <a:p>
              <a:pPr algn="ctr"/>
              <a:r>
                <a:rPr lang="en-US" sz="2200" b="1" dirty="0">
                  <a:solidFill>
                    <a:schemeClr val="bg1"/>
                  </a:solidFill>
                  <a:effectLst>
                    <a:outerShdw blurRad="50800" dist="38100" dir="2700000" algn="tl" rotWithShape="0">
                      <a:prstClr val="black">
                        <a:alpha val="40000"/>
                      </a:prstClr>
                    </a:outerShdw>
                  </a:effectLst>
                  <a:latin typeface="Trebuchet MS" panose="020B0603020202020204" pitchFamily="34" charset="0"/>
                </a:rPr>
                <a:t>LEADERs</a:t>
              </a:r>
            </a:p>
          </p:txBody>
        </p:sp>
        <p:cxnSp>
          <p:nvCxnSpPr>
            <p:cNvPr id="23" name="Straight Connector 22"/>
            <p:cNvCxnSpPr/>
            <p:nvPr/>
          </p:nvCxnSpPr>
          <p:spPr>
            <a:xfrm>
              <a:off x="520759" y="3381095"/>
              <a:ext cx="3352800" cy="0"/>
            </a:xfrm>
            <a:prstGeom prst="line">
              <a:avLst/>
            </a:prstGeom>
            <a:grpFill/>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574677" y="2095215"/>
            <a:ext cx="3773185" cy="2106853"/>
            <a:chOff x="5144712" y="2667658"/>
            <a:chExt cx="3618288" cy="1837669"/>
          </a:xfrm>
          <a:solidFill>
            <a:schemeClr val="tx2"/>
          </a:solidFill>
        </p:grpSpPr>
        <p:sp>
          <p:nvSpPr>
            <p:cNvPr id="25" name="Rectangle 24"/>
            <p:cNvSpPr/>
            <p:nvPr/>
          </p:nvSpPr>
          <p:spPr>
            <a:xfrm>
              <a:off x="5144712" y="2667658"/>
              <a:ext cx="3618288" cy="1837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5144712" y="2685495"/>
              <a:ext cx="3605750" cy="751669"/>
            </a:xfrm>
            <a:prstGeom prst="rect">
              <a:avLst/>
            </a:prstGeom>
            <a:grpFill/>
          </p:spPr>
          <p:txBody>
            <a:bodyPr wrap="square" tIns="137160" rtlCol="0">
              <a:spAutoFit/>
            </a:bodyPr>
            <a:lstStyle/>
            <a:p>
              <a:pPr algn="ctr"/>
              <a:r>
                <a:rPr lang="en-US" sz="2200" b="1" dirty="0">
                  <a:solidFill>
                    <a:schemeClr val="bg1"/>
                  </a:solidFill>
                  <a:effectLst>
                    <a:outerShdw blurRad="50800" dist="38100" dir="2700000" algn="tl" rotWithShape="0">
                      <a:prstClr val="black">
                        <a:alpha val="40000"/>
                      </a:prstClr>
                    </a:outerShdw>
                  </a:effectLst>
                  <a:latin typeface="Trebuchet MS" panose="020B0603020202020204" pitchFamily="34" charset="0"/>
                </a:rPr>
                <a:t>Sectors of Excellence</a:t>
              </a:r>
              <a:br>
                <a:rPr lang="en-US" sz="2200" b="1" dirty="0">
                  <a:solidFill>
                    <a:schemeClr val="bg1"/>
                  </a:solidFill>
                  <a:effectLst>
                    <a:outerShdw blurRad="50800" dist="38100" dir="2700000" algn="tl" rotWithShape="0">
                      <a:prstClr val="black">
                        <a:alpha val="40000"/>
                      </a:prstClr>
                    </a:outerShdw>
                  </a:effectLst>
                  <a:latin typeface="Trebuchet MS" panose="020B0603020202020204" pitchFamily="34" charset="0"/>
                </a:rPr>
              </a:br>
              <a:r>
                <a:rPr lang="en-US" sz="2200" b="1" dirty="0">
                  <a:solidFill>
                    <a:schemeClr val="bg1"/>
                  </a:solidFill>
                  <a:effectLst>
                    <a:outerShdw blurRad="50800" dist="38100" dir="2700000" algn="tl" rotWithShape="0">
                      <a:prstClr val="black">
                        <a:alpha val="40000"/>
                      </a:prstClr>
                    </a:outerShdw>
                  </a:effectLst>
                  <a:latin typeface="Trebuchet MS" panose="020B0603020202020204" pitchFamily="34" charset="0"/>
                </a:rPr>
                <a:t>in Apprenticeship</a:t>
              </a:r>
            </a:p>
          </p:txBody>
        </p:sp>
        <p:cxnSp>
          <p:nvCxnSpPr>
            <p:cNvPr id="4" name="Straight Connector 3"/>
            <p:cNvCxnSpPr/>
            <p:nvPr/>
          </p:nvCxnSpPr>
          <p:spPr>
            <a:xfrm>
              <a:off x="5257800" y="3581400"/>
              <a:ext cx="3352800" cy="0"/>
            </a:xfrm>
            <a:prstGeom prst="line">
              <a:avLst/>
            </a:prstGeom>
            <a:grpFill/>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257800" y="3512354"/>
              <a:ext cx="3388256" cy="787239"/>
            </a:xfrm>
            <a:prstGeom prst="rect">
              <a:avLst/>
            </a:prstGeom>
            <a:grpFill/>
          </p:spPr>
          <p:txBody>
            <a:bodyPr wrap="square" rtlCol="0">
              <a:spAutoFit/>
            </a:bodyPr>
            <a:lstStyle/>
            <a:p>
              <a:pPr marL="182880" indent="-182880">
                <a:lnSpc>
                  <a:spcPct val="90000"/>
                </a:lnSpc>
                <a:spcAft>
                  <a:spcPts val="1200"/>
                </a:spcAft>
                <a:buClr>
                  <a:schemeClr val="tx2">
                    <a:lumMod val="60000"/>
                    <a:lumOff val="40000"/>
                  </a:schemeClr>
                </a:buClr>
                <a:buFont typeface="Wingdings" panose="05000000000000000000" pitchFamily="2" charset="2"/>
                <a:buChar char="§"/>
              </a:pPr>
              <a:r>
                <a:rPr lang="en-US" sz="1900" b="1" dirty="0">
                  <a:solidFill>
                    <a:schemeClr val="tx2">
                      <a:lumMod val="20000"/>
                      <a:lumOff val="80000"/>
                    </a:schemeClr>
                  </a:solidFill>
                </a:rPr>
                <a:t>Industry partnerships working toward apprenticeship growth in targeted sectors. </a:t>
              </a:r>
            </a:p>
          </p:txBody>
        </p:sp>
      </p:grpSp>
      <p:sp>
        <p:nvSpPr>
          <p:cNvPr id="12" name="Rectangle 11"/>
          <p:cNvSpPr/>
          <p:nvPr/>
        </p:nvSpPr>
        <p:spPr>
          <a:xfrm>
            <a:off x="0" y="146081"/>
            <a:ext cx="9144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361599" y="121018"/>
            <a:ext cx="8391691" cy="1015663"/>
          </a:xfrm>
          <a:prstGeom prst="rect">
            <a:avLst/>
          </a:prstGeom>
        </p:spPr>
        <p:txBody>
          <a:bodyPr wrap="square">
            <a:spAutoFit/>
          </a:bodyPr>
          <a:lstStyle/>
          <a:p>
            <a:pPr algn="ctr"/>
            <a:r>
              <a:rPr lang="en-US" sz="3000" b="1" dirty="0">
                <a:solidFill>
                  <a:prstClr val="white"/>
                </a:solidFill>
                <a:latin typeface="Corbel" panose="020B0503020204020204" pitchFamily="34" charset="0"/>
                <a:ea typeface="Arial Unicode MS" panose="020B0604020202020204" pitchFamily="34" charset="-128"/>
                <a:cs typeface="Arial Unicode MS" panose="020B0604020202020204" pitchFamily="34" charset="-128"/>
              </a:rPr>
              <a:t>Expanding </a:t>
            </a:r>
            <a:r>
              <a:rPr lang="en-US" sz="3000" b="1" dirty="0">
                <a:solidFill>
                  <a:schemeClr val="bg1"/>
                </a:solidFill>
                <a:latin typeface="Corbel" panose="020B0503020204020204" pitchFamily="34" charset="0"/>
                <a:ea typeface="Arial Unicode MS" panose="020B0604020202020204" pitchFamily="34" charset="-128"/>
                <a:cs typeface="Arial Unicode MS" panose="020B0604020202020204" pitchFamily="34" charset="-128"/>
              </a:rPr>
              <a:t>Apprenticeship</a:t>
            </a:r>
            <a:r>
              <a:rPr lang="en-US" sz="3000" b="1" dirty="0">
                <a:solidFill>
                  <a:schemeClr val="bg1"/>
                </a:solidFill>
                <a:latin typeface="Corbel" panose="020B0503020204020204" pitchFamily="34" charset="0"/>
              </a:rPr>
              <a:t>USA across Both Traditional and Non-traditional Industries</a:t>
            </a:r>
          </a:p>
        </p:txBody>
      </p:sp>
      <p:grpSp>
        <p:nvGrpSpPr>
          <p:cNvPr id="20" name="Group 19"/>
          <p:cNvGrpSpPr/>
          <p:nvPr/>
        </p:nvGrpSpPr>
        <p:grpSpPr>
          <a:xfrm>
            <a:off x="2493660" y="4465422"/>
            <a:ext cx="4232797" cy="2011075"/>
            <a:chOff x="5129883" y="2544810"/>
            <a:chExt cx="3662887" cy="2113923"/>
          </a:xfrm>
          <a:solidFill>
            <a:schemeClr val="tx2"/>
          </a:solidFill>
        </p:grpSpPr>
        <p:sp>
          <p:nvSpPr>
            <p:cNvPr id="26" name="Rectangle 25"/>
            <p:cNvSpPr/>
            <p:nvPr/>
          </p:nvSpPr>
          <p:spPr>
            <a:xfrm>
              <a:off x="5129883" y="2582441"/>
              <a:ext cx="3662887" cy="2076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TextBox 26"/>
            <p:cNvSpPr txBox="1"/>
            <p:nvPr/>
          </p:nvSpPr>
          <p:spPr>
            <a:xfrm>
              <a:off x="5129883" y="2544810"/>
              <a:ext cx="3633117" cy="905846"/>
            </a:xfrm>
            <a:prstGeom prst="rect">
              <a:avLst/>
            </a:prstGeom>
            <a:grpFill/>
          </p:spPr>
          <p:txBody>
            <a:bodyPr wrap="square" tIns="137160" rtlCol="0">
              <a:spAutoFit/>
            </a:bodyPr>
            <a:lstStyle/>
            <a:p>
              <a:pPr algn="ctr"/>
              <a:r>
                <a:rPr lang="en-US" sz="2200" b="1" dirty="0">
                  <a:solidFill>
                    <a:schemeClr val="bg1"/>
                  </a:solidFill>
                  <a:effectLst>
                    <a:outerShdw blurRad="50800" dist="38100" dir="2700000" algn="tl" rotWithShape="0">
                      <a:prstClr val="black">
                        <a:alpha val="40000"/>
                      </a:prstClr>
                    </a:outerShdw>
                  </a:effectLst>
                  <a:latin typeface="Trebuchet MS" panose="020B0603020202020204" pitchFamily="34" charset="0"/>
                </a:rPr>
                <a:t>ApprenticeshipUSA Accelerators</a:t>
              </a:r>
            </a:p>
          </p:txBody>
        </p:sp>
        <p:cxnSp>
          <p:nvCxnSpPr>
            <p:cNvPr id="28" name="Straight Connector 27"/>
            <p:cNvCxnSpPr/>
            <p:nvPr/>
          </p:nvCxnSpPr>
          <p:spPr>
            <a:xfrm>
              <a:off x="5311789" y="3455174"/>
              <a:ext cx="3388256" cy="19627"/>
            </a:xfrm>
            <a:prstGeom prst="line">
              <a:avLst/>
            </a:prstGeom>
            <a:grpFill/>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48835" y="3538856"/>
              <a:ext cx="3514165" cy="819082"/>
            </a:xfrm>
            <a:prstGeom prst="rect">
              <a:avLst/>
            </a:prstGeom>
            <a:grpFill/>
          </p:spPr>
          <p:txBody>
            <a:bodyPr wrap="square" rtlCol="0">
              <a:spAutoFit/>
            </a:bodyPr>
            <a:lstStyle/>
            <a:p>
              <a:pPr marL="182880" indent="-182880">
                <a:lnSpc>
                  <a:spcPct val="90000"/>
                </a:lnSpc>
                <a:spcAft>
                  <a:spcPts val="1200"/>
                </a:spcAft>
                <a:buClr>
                  <a:schemeClr val="tx2">
                    <a:lumMod val="60000"/>
                    <a:lumOff val="40000"/>
                  </a:schemeClr>
                </a:buClr>
                <a:buFont typeface="Wingdings" panose="05000000000000000000" pitchFamily="2" charset="2"/>
                <a:buChar char="§"/>
              </a:pPr>
              <a:r>
                <a:rPr lang="en-US" sz="1900" b="1" dirty="0">
                  <a:solidFill>
                    <a:schemeClr val="tx2">
                      <a:lumMod val="20000"/>
                      <a:lumOff val="80000"/>
                    </a:schemeClr>
                  </a:solidFill>
                </a:rPr>
                <a:t>Events designed to accelerate the development and registration of apprenticeship programs.</a:t>
              </a:r>
            </a:p>
          </p:txBody>
        </p:sp>
      </p:grpSp>
      <p:cxnSp>
        <p:nvCxnSpPr>
          <p:cNvPr id="30" name="Straight Connector 29"/>
          <p:cNvCxnSpPr/>
          <p:nvPr/>
        </p:nvCxnSpPr>
        <p:spPr>
          <a:xfrm>
            <a:off x="692606" y="2978550"/>
            <a:ext cx="3352800" cy="0"/>
          </a:xfrm>
          <a:prstGeom prst="line">
            <a:avLst/>
          </a:prstGeom>
          <a:solidFill>
            <a:schemeClr val="tx2"/>
          </a:solidFill>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05A86AB0-706C-4899-B082-F6FB1A0A513E}" type="slidenum">
              <a:rPr lang="en-US" smtClean="0"/>
              <a:t>9</a:t>
            </a:fld>
            <a:endParaRPr lang="en-US" dirty="0"/>
          </a:p>
        </p:txBody>
      </p:sp>
      <p:cxnSp>
        <p:nvCxnSpPr>
          <p:cNvPr id="31" name="Straight Connector 30"/>
          <p:cNvCxnSpPr/>
          <p:nvPr/>
        </p:nvCxnSpPr>
        <p:spPr>
          <a:xfrm flipH="1">
            <a:off x="4557444" y="1920914"/>
            <a:ext cx="2218400" cy="0"/>
          </a:xfrm>
          <a:prstGeom prst="line">
            <a:avLst/>
          </a:prstGeom>
          <a:ln/>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flipH="1">
            <a:off x="2084832" y="1941913"/>
            <a:ext cx="2487168" cy="0"/>
          </a:xfrm>
          <a:prstGeom prst="line">
            <a:avLst/>
          </a:prstGeom>
          <a:ln/>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a:off x="2141064" y="4202312"/>
            <a:ext cx="0" cy="1310247"/>
          </a:xfrm>
          <a:prstGeom prst="line">
            <a:avLst/>
          </a:prstGeom>
          <a:ln/>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a:off x="7379892" y="4202312"/>
            <a:ext cx="0" cy="1208793"/>
          </a:xfrm>
          <a:prstGeom prst="line">
            <a:avLst/>
          </a:prstGeom>
          <a:ln/>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a:off x="2084832" y="1920914"/>
            <a:ext cx="0" cy="174301"/>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a:endCxn id="21" idx="0"/>
          </p:cNvCxnSpPr>
          <p:nvPr/>
        </p:nvCxnSpPr>
        <p:spPr>
          <a:xfrm>
            <a:off x="6775844" y="1920914"/>
            <a:ext cx="1" cy="117705"/>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a:endCxn id="26" idx="1"/>
          </p:cNvCxnSpPr>
          <p:nvPr/>
        </p:nvCxnSpPr>
        <p:spPr>
          <a:xfrm>
            <a:off x="2141064" y="5488859"/>
            <a:ext cx="352596" cy="1"/>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H="1">
            <a:off x="6671246" y="5411105"/>
            <a:ext cx="708647"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3587941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891AB4-6DC5-43F2-909F-9519BB5CE26E}">
  <ds:schemaRefs>
    <ds:schemaRef ds:uri="http://schemas.openxmlformats.org/package/2006/metadata/core-properties"/>
    <ds:schemaRef ds:uri="http://purl.org/dc/term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5B008F61-C7A7-439D-BD47-3C6434FA96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D1B3A47-CBAA-4F95-9883-06A1242C70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17108</TotalTime>
  <Words>1877</Words>
  <Application>Microsoft Office PowerPoint</Application>
  <PresentationFormat>On-screen Show (4:3)</PresentationFormat>
  <Paragraphs>336</Paragraphs>
  <Slides>28</Slides>
  <Notes>15</Notes>
  <HiddenSlides>0</HiddenSlides>
  <MMClips>0</MMClips>
  <ScaleCrop>false</ScaleCrop>
  <HeadingPairs>
    <vt:vector size="4" baseType="variant">
      <vt:variant>
        <vt:lpstr>Theme</vt:lpstr>
      </vt:variant>
      <vt:variant>
        <vt:i4>10</vt:i4>
      </vt:variant>
      <vt:variant>
        <vt:lpstr>Slide Titles</vt:lpstr>
      </vt:variant>
      <vt:variant>
        <vt:i4>28</vt:i4>
      </vt:variant>
    </vt:vector>
  </HeadingPairs>
  <TitlesOfParts>
    <vt:vector size="38" baseType="lpstr">
      <vt:lpstr>1_Office Theme</vt:lpstr>
      <vt:lpstr>3_Office Theme</vt:lpstr>
      <vt:lpstr>Office Theme</vt:lpstr>
      <vt:lpstr>5_Office Theme</vt:lpstr>
      <vt:lpstr>7_Office Theme</vt:lpstr>
      <vt:lpstr>11_Office Theme</vt:lpstr>
      <vt:lpstr>6_Office Theme</vt:lpstr>
      <vt:lpstr>2_Office Theme</vt:lpstr>
      <vt:lpstr>9_Office Theme</vt:lpstr>
      <vt:lpstr>13_Office Theme</vt:lpstr>
      <vt:lpstr>PowerPoint Presentation</vt:lpstr>
      <vt:lpstr>Today’s presentation</vt:lpstr>
      <vt:lpstr>ApprenticeshipUSA has been a growing part of workforce development in the United States</vt:lpstr>
      <vt:lpstr>ApprenticeshipUSA continues to grow</vt:lpstr>
      <vt:lpstr>ApprenticeshipUSA Funding Opportunity Update</vt:lpstr>
      <vt:lpstr> SEAs Established In Key Industry Sectors</vt:lpstr>
      <vt:lpstr>Leader of Excellence in Apprenticeship Development, Education and Research</vt:lpstr>
      <vt:lpstr>PowerPoint Presentation</vt:lpstr>
      <vt:lpstr>PowerPoint Presentation</vt:lpstr>
      <vt:lpstr> National Apprenticeship Week (NAW)</vt:lpstr>
      <vt:lpstr>PowerPoint Presentation</vt:lpstr>
      <vt:lpstr>PowerPoint Presentation</vt:lpstr>
      <vt:lpstr>PowerPoint Presentation</vt:lpstr>
      <vt:lpstr>Key Roles within Registered Apprenticeships</vt:lpstr>
      <vt:lpstr>Who operates Registered Apprenticeship programs?</vt:lpstr>
      <vt:lpstr>PowerPoint Presentation</vt:lpstr>
      <vt:lpstr>Colleges as Registered  Apprenticeship Sponsors </vt:lpstr>
      <vt:lpstr>Duties of Sponsors</vt:lpstr>
      <vt:lpstr>Benefits for colleges</vt:lpstr>
      <vt:lpstr>Examples of college sponsors </vt:lpstr>
      <vt:lpstr>October 27: College Accelerator </vt:lpstr>
      <vt:lpstr>PowerPoint Presentation</vt:lpstr>
      <vt:lpstr>PowerPoint Presentation</vt:lpstr>
      <vt:lpstr>State Youth Apprenticeship Models  </vt:lpstr>
      <vt:lpstr>USDOL’s Youth Apprenticeship Ad-Hoc Working Group</vt:lpstr>
      <vt:lpstr>Registered Apprenticeship  Provisions in WIOA</vt:lpstr>
      <vt:lpstr>DOL.GOV/Apprenticeship:  New Resources</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Job Center Network Key Findings Report</dc:title>
  <dc:creator>Fernando Medrano</dc:creator>
  <cp:lastModifiedBy>Firestone, Amy - ETA</cp:lastModifiedBy>
  <cp:revision>819</cp:revision>
  <cp:lastPrinted>2016-04-15T16:15:22Z</cp:lastPrinted>
  <dcterms:created xsi:type="dcterms:W3CDTF">2013-12-19T01:01:27Z</dcterms:created>
  <dcterms:modified xsi:type="dcterms:W3CDTF">2016-10-14T15:18:24Z</dcterms:modified>
</cp:coreProperties>
</file>