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sldIdLst>
    <p:sldId id="256" r:id="rId3"/>
    <p:sldId id="257" r:id="rId4"/>
    <p:sldId id="266" r:id="rId5"/>
    <p:sldId id="268" r:id="rId6"/>
    <p:sldId id="271" r:id="rId7"/>
    <p:sldId id="280" r:id="rId8"/>
    <p:sldId id="278" r:id="rId9"/>
    <p:sldId id="272" r:id="rId10"/>
    <p:sldId id="259" r:id="rId11"/>
    <p:sldId id="273" r:id="rId12"/>
    <p:sldId id="260" r:id="rId13"/>
    <p:sldId id="275" r:id="rId14"/>
    <p:sldId id="265" r:id="rId15"/>
    <p:sldId id="276" r:id="rId16"/>
    <p:sldId id="263" r:id="rId17"/>
    <p:sldId id="277" r:id="rId18"/>
    <p:sldId id="264" r:id="rId19"/>
    <p:sldId id="267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FF6D1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85196" autoAdjust="0"/>
  </p:normalViewPr>
  <p:slideViewPr>
    <p:cSldViewPr snapToGrid="0">
      <p:cViewPr varScale="1">
        <p:scale>
          <a:sx n="60" d="100"/>
          <a:sy n="60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A5860-B951-4CF4-9E24-C393161A38E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79F2A-A9FF-44D3-B5BF-5BEA7B0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79F2A-A9FF-44D3-B5BF-5BEA7B054B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79F2A-A9FF-44D3-B5BF-5BEA7B054B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6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46206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83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6949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80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021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6206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t="1623"/>
          <a:stretch/>
        </p:blipFill>
        <p:spPr>
          <a:xfrm>
            <a:off x="0" y="2033195"/>
            <a:ext cx="9144000" cy="1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i="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www.careertech.org/vision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emf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09" y="2416290"/>
            <a:ext cx="6949496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All Learners Are Empowered to Choose a Meaningful Education and Career 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learners are empowered to choose a meaningful education and career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Develop and implement a career advisement system that allows all learners to be successful in a career pathway of interest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Provide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all learners with authentic, real-world experiences linked to a career interest of their choice 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lvl="0" indent="0">
              <a:buNone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 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3" y="4703604"/>
            <a:ext cx="28803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52" y="2002632"/>
            <a:ext cx="6949496" cy="2852737"/>
          </a:xfrm>
        </p:spPr>
        <p:txBody>
          <a:bodyPr/>
          <a:lstStyle/>
          <a:p>
            <a:r>
              <a:rPr lang="en-US" sz="4800" dirty="0" smtClean="0"/>
              <a:t>All </a:t>
            </a:r>
            <a:r>
              <a:rPr lang="en-US" sz="4800" dirty="0"/>
              <a:t>Learning is P</a:t>
            </a:r>
            <a:r>
              <a:rPr lang="en-US" sz="4800" dirty="0" smtClean="0"/>
              <a:t>ersonalized </a:t>
            </a:r>
            <a:r>
              <a:rPr lang="en-US" sz="4800" dirty="0"/>
              <a:t>and </a:t>
            </a:r>
            <a:r>
              <a:rPr lang="en-US" sz="4800" dirty="0" smtClean="0"/>
              <a:t>Flexible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Learning is personalized and </a:t>
            </a:r>
            <a:r>
              <a:rPr lang="en-US" i="1" cap="all" dirty="0" smtClean="0"/>
              <a:t>flexible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Identify, build and scale policies and models that fully integrate academic and technical expectations and experiences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Identify, build and scale models of K-12 and postsecondary competency-based systems</a:t>
            </a:r>
          </a:p>
          <a:p>
            <a:pPr marL="30353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/>
              <a:t>Fully align secondary and postsecondary programs of study to ensure seamless transitions</a:t>
            </a:r>
            <a:endParaRPr lang="en-US" sz="2400" dirty="0"/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i="1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" y="4707338"/>
            <a:ext cx="294558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52" y="2002632"/>
            <a:ext cx="6949496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All Learning Is Facilitated by Knowledgeable Experts 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cap="all" dirty="0"/>
              <a:t>All learning is facilitated by </a:t>
            </a:r>
            <a:r>
              <a:rPr lang="en-US" i="1" cap="all" dirty="0"/>
              <a:t>knowledgeable experts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050" y="1860550"/>
            <a:ext cx="7097377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  <a:endParaRPr lang="en-US" sz="2400" i="1" dirty="0" smtClean="0"/>
          </a:p>
          <a:p>
            <a:pPr marL="576263" indent="-457200" defTabSz="8334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Modernize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K-12 certification programs to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ensure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all learners have access to educators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who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are able to facilitate learning that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prepares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them for both college and careers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Prioritize professional learning opportunities that focus on retention of quality instructors, contextualized teaching and learning, and learner engagement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Build and support a pool of experts that instructors may draw upon to supplement learning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61" y="1752600"/>
            <a:ext cx="286471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02632"/>
            <a:ext cx="6949496" cy="2852737"/>
          </a:xfrm>
        </p:spPr>
        <p:txBody>
          <a:bodyPr/>
          <a:lstStyle/>
          <a:p>
            <a:r>
              <a:rPr lang="en-US" sz="4800" dirty="0" smtClean="0"/>
              <a:t>All Systems Work Together to Put Learner Success First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systems work together to put learner success </a:t>
            </a:r>
            <a:r>
              <a:rPr lang="en-US" i="1" cap="all" dirty="0" smtClean="0"/>
              <a:t>first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097377" cy="494528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		   To </a:t>
            </a:r>
            <a:r>
              <a:rPr lang="en-US" sz="2400" dirty="0"/>
              <a:t>accomplish this, we will:</a:t>
            </a:r>
          </a:p>
          <a:p>
            <a:pPr marL="24003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Establish a common statewide vision and commitment to providing all learners with meaningful career pathways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Coordinate federal and state policies, programs and funding to maximize investments and reduce inefficiencies 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Develop </a:t>
            </a:r>
            <a:r>
              <a:rPr lang="en-US" sz="2400" i="1" dirty="0"/>
              <a:t>and support sustainable partnerships and intermediaries to accelerate learner </a:t>
            </a:r>
            <a:r>
              <a:rPr lang="en-US" sz="2400" i="1" dirty="0" smtClean="0"/>
              <a:t>success</a:t>
            </a:r>
          </a:p>
          <a:p>
            <a:pPr marL="576263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Build indicators of career readiness – for all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learners – into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federal and state accountability systems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" y="2066925"/>
            <a:ext cx="2366963" cy="15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097377" cy="48418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Making </a:t>
            </a:r>
            <a:r>
              <a:rPr lang="en-US" dirty="0"/>
              <a:t>this vision a reality requires an </a:t>
            </a:r>
            <a:r>
              <a:rPr lang="en-US" b="1" i="1" dirty="0"/>
              <a:t>unwavering, steadfast commitment</a:t>
            </a:r>
            <a:r>
              <a:rPr lang="en-US" dirty="0"/>
              <a:t> from all sectors and stakeholders.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We must </a:t>
            </a:r>
            <a:r>
              <a:rPr lang="en-US" b="1" i="1" dirty="0"/>
              <a:t>hold ourselves accountable </a:t>
            </a:r>
            <a:r>
              <a:rPr lang="en-US" dirty="0"/>
              <a:t>to do the work even when funding gets tight, political winds shift, or questions arise of whether we really need to set the bar so high.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b="1" i="1" dirty="0"/>
              <a:t>join together </a:t>
            </a:r>
            <a:r>
              <a:rPr lang="en-US" dirty="0"/>
              <a:t>to demand change where and when it is needed, to support reform that is already </a:t>
            </a:r>
            <a:r>
              <a:rPr lang="en-US" dirty="0" smtClean="0"/>
              <a:t>underway </a:t>
            </a:r>
            <a:r>
              <a:rPr lang="en-US" dirty="0"/>
              <a:t>and to applaud those who have made it.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It </a:t>
            </a:r>
            <a:r>
              <a:rPr lang="en-US" dirty="0"/>
              <a:t>is only through a </a:t>
            </a:r>
            <a:r>
              <a:rPr lang="en-US" b="1" i="1" dirty="0"/>
              <a:t>shared commitment to action </a:t>
            </a:r>
            <a:r>
              <a:rPr lang="en-US" dirty="0"/>
              <a:t>that this new vision will become a reality for learners across the nation.  </a:t>
            </a:r>
          </a:p>
        </p:txBody>
      </p:sp>
    </p:spTree>
    <p:extLst>
      <p:ext uri="{BB962C8B-B14F-4D97-AF65-F5344CB8AC3E}">
        <p14:creationId xmlns:p14="http://schemas.microsoft.com/office/powerpoint/2010/main" val="30568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53833" cy="585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833" y="1005840"/>
            <a:ext cx="4800996" cy="58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759" y="6155025"/>
            <a:ext cx="469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yriad Pro" panose="020B0503030403020204" pitchFamily="34" charset="0"/>
                <a:cs typeface="Myanmar Text" panose="020B0502040204020203" pitchFamily="34" charset="0"/>
              </a:rPr>
              <a:t>www.careertech.org/vision-resources</a:t>
            </a:r>
            <a:endParaRPr lang="en-US" sz="2000" b="1" dirty="0"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Here</a:t>
            </a:r>
            <a:endParaRPr lang="en-US" dirty="0"/>
          </a:p>
        </p:txBody>
      </p:sp>
      <p:pic>
        <p:nvPicPr>
          <p:cNvPr id="4" name="7124011d-b00f-4e32-9b6e-33ca876bebd2" descr="544C6FB4-4617-4738-8F68-EB3033CF2C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62" y="1903082"/>
            <a:ext cx="2209888" cy="22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240"/>
            <a:ext cx="9144000" cy="21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088" y="216219"/>
            <a:ext cx="6907212" cy="1338262"/>
          </a:xfrm>
        </p:spPr>
        <p:txBody>
          <a:bodyPr/>
          <a:lstStyle/>
          <a:p>
            <a:r>
              <a:rPr lang="en-US" sz="4800" dirty="0" smtClean="0"/>
              <a:t>www.careertech.org/</a:t>
            </a:r>
            <a:br>
              <a:rPr lang="en-US" sz="4800" dirty="0" smtClean="0"/>
            </a:br>
            <a:r>
              <a:rPr lang="en-US" sz="4800" dirty="0" smtClean="0"/>
              <a:t>shared-vision-sign-on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600" t="13726" r="25700" b="4484"/>
          <a:stretch/>
        </p:blipFill>
        <p:spPr>
          <a:xfrm>
            <a:off x="1635241" y="1813560"/>
            <a:ext cx="533969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Summit Participants’ Views on How CTE Should be Viewed in the Future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r="14423"/>
          <a:stretch/>
        </p:blipFill>
        <p:spPr bwMode="auto">
          <a:xfrm>
            <a:off x="1147009" y="1813332"/>
            <a:ext cx="6039852" cy="492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4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89" y="1943254"/>
            <a:ext cx="4517622" cy="4509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10443" y="6453095"/>
            <a:ext cx="3086100" cy="365125"/>
          </a:xfrm>
        </p:spPr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</a:p>
        </p:txBody>
      </p:sp>
    </p:spTree>
    <p:extLst>
      <p:ext uri="{BB962C8B-B14F-4D97-AF65-F5344CB8AC3E}">
        <p14:creationId xmlns:p14="http://schemas.microsoft.com/office/powerpoint/2010/main" val="40255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Shared 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Focuses on supporting ALL learners over the course of their career journeys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Aims to transform all education – with CTE as a driver of this transformation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Demands full commitment from all stakeholders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Supporters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" y="1893824"/>
            <a:ext cx="1441938" cy="107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00" y="1955615"/>
            <a:ext cx="1958160" cy="118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5" y="4309184"/>
            <a:ext cx="3099741" cy="71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6" y="1775556"/>
            <a:ext cx="2325200" cy="1116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14671"/>
          <a:stretch/>
        </p:blipFill>
        <p:spPr>
          <a:xfrm>
            <a:off x="5776179" y="2089055"/>
            <a:ext cx="1983318" cy="1108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3234905"/>
            <a:ext cx="4145288" cy="640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8281" r="4405" b="18282"/>
          <a:stretch/>
        </p:blipFill>
        <p:spPr>
          <a:xfrm>
            <a:off x="96249" y="3332716"/>
            <a:ext cx="3195591" cy="699946"/>
          </a:xfrm>
          <a:prstGeom prst="rect">
            <a:avLst/>
          </a:prstGeom>
        </p:spPr>
      </p:pic>
      <p:pic>
        <p:nvPicPr>
          <p:cNvPr id="1025" name="Picture 1" descr="https://careertech.org/sites/default/files/AS_CGE_prim_sml_RGB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4" y="5554912"/>
            <a:ext cx="1977837" cy="9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reertech.org/sites/default/files/FCCLA%20Emblem%20R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66" y="5554912"/>
            <a:ext cx="1964289" cy="12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careertech.org/sites/default/files/2c%20SkillsUSA%C2%AE%2072dp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31" y="4554674"/>
            <a:ext cx="1954249" cy="11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85" y="3874986"/>
            <a:ext cx="2445373" cy="603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4871" y="5156181"/>
            <a:ext cx="1421280" cy="1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89" y="1943254"/>
            <a:ext cx="4517622" cy="4509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10443" y="6453095"/>
            <a:ext cx="3086100" cy="365125"/>
          </a:xfrm>
        </p:spPr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</a:p>
        </p:txBody>
      </p:sp>
    </p:spTree>
    <p:extLst>
      <p:ext uri="{BB962C8B-B14F-4D97-AF65-F5344CB8AC3E}">
        <p14:creationId xmlns:p14="http://schemas.microsoft.com/office/powerpoint/2010/main" val="3480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95" y="2155032"/>
            <a:ext cx="6949496" cy="2852737"/>
          </a:xfrm>
        </p:spPr>
        <p:txBody>
          <a:bodyPr/>
          <a:lstStyle/>
          <a:p>
            <a:r>
              <a:rPr lang="en-US" sz="4800" dirty="0"/>
              <a:t>All CTE Programs Are Held to the Highest Standards of Excellence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CTE</a:t>
            </a:r>
            <a:r>
              <a:rPr lang="en-US" cap="all" dirty="0"/>
              <a:t> </a:t>
            </a:r>
            <a:r>
              <a:rPr lang="nl-NL" i="1" cap="all" dirty="0"/>
              <a:t>Programs Are Held to the Highest Standards of </a:t>
            </a:r>
            <a:r>
              <a:rPr lang="nl-NL" i="1" cap="all" dirty="0" smtClean="0"/>
              <a:t>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Develop and implement rigorous review and approval processes and policies to ensure only high-quality programs of study exist</a:t>
            </a:r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Align funding to high-quality programs of study  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Develop and implement sustainable processes for employers to inform, validate and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participate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in the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implementation </a:t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of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programs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of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study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6" y="4690904"/>
            <a:ext cx="2881421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3083</TotalTime>
  <Words>409</Words>
  <Application>Microsoft Office PowerPoint</Application>
  <PresentationFormat>On-screen Show (4:3)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Myanmar Text</vt:lpstr>
      <vt:lpstr>Myriad Pro</vt:lpstr>
      <vt:lpstr>Wingdings</vt:lpstr>
      <vt:lpstr>Office Theme</vt:lpstr>
      <vt:lpstr>Custom Design</vt:lpstr>
      <vt:lpstr>PowerPoint Presentation</vt:lpstr>
      <vt:lpstr>How We Got Here</vt:lpstr>
      <vt:lpstr>Summit Participants’ Views on How CTE Should be Viewed in the Future</vt:lpstr>
      <vt:lpstr>PowerPoint Presentation</vt:lpstr>
      <vt:lpstr>The Shared Vision</vt:lpstr>
      <vt:lpstr>Vision Supporters</vt:lpstr>
      <vt:lpstr>PowerPoint Presentation</vt:lpstr>
      <vt:lpstr>All CTE Programs Are Held to the Highest Standards of Excellence</vt:lpstr>
      <vt:lpstr>All CTE Programs Are Held to the Highest Standards of Excellence</vt:lpstr>
      <vt:lpstr>All Learners Are Empowered to Choose a Meaningful Education and Career </vt:lpstr>
      <vt:lpstr>All learners are empowered to choose a meaningful education and career </vt:lpstr>
      <vt:lpstr>All Learning is Personalized and Flexible</vt:lpstr>
      <vt:lpstr>ALL Learning is personalized and flexible</vt:lpstr>
      <vt:lpstr>All Learning Is Facilitated by Knowledgeable Experts </vt:lpstr>
      <vt:lpstr>All learning is facilitated by knowledgeable experts </vt:lpstr>
      <vt:lpstr>All Systems Work Together to Put Learner Success First</vt:lpstr>
      <vt:lpstr>All systems work together to put learner success first</vt:lpstr>
      <vt:lpstr>Call to Action</vt:lpstr>
      <vt:lpstr>PowerPoint Presentation</vt:lpstr>
      <vt:lpstr>www.careertech.org/ shared-vision-sign-on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Kate Kreamer</cp:lastModifiedBy>
  <cp:revision>20</cp:revision>
  <dcterms:created xsi:type="dcterms:W3CDTF">2016-04-28T20:03:33Z</dcterms:created>
  <dcterms:modified xsi:type="dcterms:W3CDTF">2017-08-14T20:18:39Z</dcterms:modified>
</cp:coreProperties>
</file>