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2"/>
  </p:notesMasterIdLst>
  <p:sldIdLst>
    <p:sldId id="256" r:id="rId3"/>
    <p:sldId id="257" r:id="rId4"/>
    <p:sldId id="266" r:id="rId5"/>
    <p:sldId id="268" r:id="rId6"/>
    <p:sldId id="271" r:id="rId7"/>
    <p:sldId id="258" r:id="rId8"/>
    <p:sldId id="278" r:id="rId9"/>
    <p:sldId id="272" r:id="rId10"/>
    <p:sldId id="259" r:id="rId11"/>
    <p:sldId id="273" r:id="rId12"/>
    <p:sldId id="260" r:id="rId13"/>
    <p:sldId id="275" r:id="rId14"/>
    <p:sldId id="265" r:id="rId15"/>
    <p:sldId id="276" r:id="rId16"/>
    <p:sldId id="263" r:id="rId17"/>
    <p:sldId id="277" r:id="rId18"/>
    <p:sldId id="264" r:id="rId19"/>
    <p:sldId id="26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A6"/>
    <a:srgbClr val="FF6D1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 autoAdjust="0"/>
    <p:restoredTop sz="85196" autoAdjust="0"/>
  </p:normalViewPr>
  <p:slideViewPr>
    <p:cSldViewPr snapToGrid="0">
      <p:cViewPr varScale="1">
        <p:scale>
          <a:sx n="75" d="100"/>
          <a:sy n="75" d="100"/>
        </p:scale>
        <p:origin x="15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A5860-B951-4CF4-9E24-C393161A38E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79F2A-A9FF-44D3-B5BF-5BEA7B054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46206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6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www.careertech.org/vision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83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69494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www.careertech.org/vision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2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www.careertech.org/vision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80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www.careertech.org/vision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021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6206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t="1623"/>
          <a:stretch/>
        </p:blipFill>
        <p:spPr>
          <a:xfrm>
            <a:off x="0" y="2033195"/>
            <a:ext cx="9144000" cy="19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i="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www.careertech.org/vision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09" y="2416290"/>
            <a:ext cx="6949496" cy="2852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All Learners Are Empowered to Choose a Meaningful Education and Career 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all" dirty="0"/>
              <a:t>All learners are empowered to choose a meaningful education and career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accomplish this, we will: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Develop and implement a career advisement system that allows all learners to be successful in a career pathway of interest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Provide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all learners with authentic, real-world experiences linked to a career interest of their choice 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0" lvl="0" indent="0">
              <a:buNone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 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13" y="4703604"/>
            <a:ext cx="288036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52" y="2002632"/>
            <a:ext cx="6949496" cy="2852737"/>
          </a:xfrm>
        </p:spPr>
        <p:txBody>
          <a:bodyPr/>
          <a:lstStyle/>
          <a:p>
            <a:r>
              <a:rPr lang="en-US" sz="4800" dirty="0" smtClean="0"/>
              <a:t>All </a:t>
            </a:r>
            <a:r>
              <a:rPr lang="en-US" sz="4800" dirty="0"/>
              <a:t>Learning is P</a:t>
            </a:r>
            <a:r>
              <a:rPr lang="en-US" sz="4800" dirty="0" smtClean="0"/>
              <a:t>ersonalized </a:t>
            </a:r>
            <a:r>
              <a:rPr lang="en-US" sz="4800" dirty="0"/>
              <a:t>and </a:t>
            </a:r>
            <a:r>
              <a:rPr lang="en-US" sz="4800" dirty="0" smtClean="0"/>
              <a:t>Flexible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all" dirty="0"/>
              <a:t>ALL Learning is personalized and </a:t>
            </a:r>
            <a:r>
              <a:rPr lang="en-US" i="1" cap="all" dirty="0" smtClean="0"/>
              <a:t>flexible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accomplish this, we will: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Identify, build and scale policies and models that fully integrate academic and technical expectations and experiences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Identify, build and scale models of K-12 and postsecondary competency-based systems</a:t>
            </a:r>
          </a:p>
          <a:p>
            <a:pPr marL="30353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/>
              <a:t>Fully align secondary and postsecondary programs of study to ensure seamless transitions</a:t>
            </a:r>
            <a:endParaRPr lang="en-US" sz="2400" dirty="0"/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400" i="1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3" y="4707338"/>
            <a:ext cx="294558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52" y="2002632"/>
            <a:ext cx="6949496" cy="28527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 smtClean="0"/>
              <a:t>All Learning Is Facilitated by Knowledgeable Experts 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cap="all" dirty="0"/>
              <a:t>All learning is facilitated by </a:t>
            </a:r>
            <a:r>
              <a:rPr lang="en-US" i="1" cap="all" dirty="0"/>
              <a:t>knowledgeable experts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050" y="1860550"/>
            <a:ext cx="7097377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accomplish this, we will:</a:t>
            </a:r>
            <a:endParaRPr lang="en-US" sz="2400" i="1" dirty="0" smtClean="0"/>
          </a:p>
          <a:p>
            <a:pPr marL="576263" indent="-457200" defTabSz="8334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Modernize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K-12 certification programs to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ensure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all learners have access to educators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who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are able to facilitate learning that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prepares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them for both college and careers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Prioritize professional learning opportunities that focus on retention of quality instructors, contextualized teaching and learning, and learner engagement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Build and support a pool of experts that instructors may draw upon to supplement learning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61" y="1752600"/>
            <a:ext cx="2864713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02632"/>
            <a:ext cx="6949496" cy="2852737"/>
          </a:xfrm>
        </p:spPr>
        <p:txBody>
          <a:bodyPr/>
          <a:lstStyle/>
          <a:p>
            <a:r>
              <a:rPr lang="en-US" sz="4800" dirty="0" smtClean="0"/>
              <a:t>All Systems Work Together to Put Learner Success First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all" dirty="0"/>
              <a:t>All systems work together to put learner success </a:t>
            </a:r>
            <a:r>
              <a:rPr lang="en-US" i="1" cap="all" dirty="0" smtClean="0"/>
              <a:t>first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4"/>
            <a:ext cx="7097377" cy="494528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		   To </a:t>
            </a:r>
            <a:r>
              <a:rPr lang="en-US" sz="2400" dirty="0"/>
              <a:t>accomplish this, we will:</a:t>
            </a:r>
          </a:p>
          <a:p>
            <a:pPr marL="240030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Establish a common statewide vision and commitment to providing all learners with meaningful career pathways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Coordinate federal and state policies, programs and funding to maximize investments and reduce inefficiencies 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Develop </a:t>
            </a:r>
            <a:r>
              <a:rPr lang="en-US" sz="2400" i="1" dirty="0"/>
              <a:t>and support sustainable partnerships and intermediaries to accelerate learner </a:t>
            </a:r>
            <a:r>
              <a:rPr lang="en-US" sz="2400" i="1" dirty="0" smtClean="0"/>
              <a:t>success</a:t>
            </a:r>
          </a:p>
          <a:p>
            <a:pPr marL="576263" lvl="0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Build indicators of career readiness – for all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learners – into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federal and state accountability systems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400" dirty="0" smtClean="0">
              <a:effectLst>
                <a:outerShdw sx="0" sy="0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" y="2066925"/>
            <a:ext cx="2366963" cy="15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4"/>
            <a:ext cx="7097377" cy="48418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Making </a:t>
            </a:r>
            <a:r>
              <a:rPr lang="en-US" dirty="0"/>
              <a:t>this vision a reality requires an </a:t>
            </a:r>
            <a:r>
              <a:rPr lang="en-US" b="1" i="1" dirty="0"/>
              <a:t>unwavering, steadfast commitment</a:t>
            </a:r>
            <a:r>
              <a:rPr lang="en-US" dirty="0"/>
              <a:t> from all sectors and stakeholders.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We must </a:t>
            </a:r>
            <a:r>
              <a:rPr lang="en-US" b="1" i="1" dirty="0"/>
              <a:t>hold ourselves accountable </a:t>
            </a:r>
            <a:r>
              <a:rPr lang="en-US" dirty="0"/>
              <a:t>to do the work even when funding gets tight, political winds shift, or questions arise of whether we really need to set the bar so high.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b="1" i="1" dirty="0"/>
              <a:t>join together </a:t>
            </a:r>
            <a:r>
              <a:rPr lang="en-US" dirty="0"/>
              <a:t>to demand change where and when it is needed, to support reform that is already </a:t>
            </a:r>
            <a:r>
              <a:rPr lang="en-US" dirty="0" smtClean="0"/>
              <a:t>underway </a:t>
            </a:r>
            <a:r>
              <a:rPr lang="en-US" dirty="0"/>
              <a:t>and to applaud those who have made it.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It </a:t>
            </a:r>
            <a:r>
              <a:rPr lang="en-US" dirty="0"/>
              <a:t>is only through a </a:t>
            </a:r>
            <a:r>
              <a:rPr lang="en-US" b="1" i="1" dirty="0"/>
              <a:t>shared commitment to action </a:t>
            </a:r>
            <a:r>
              <a:rPr lang="en-US" dirty="0"/>
              <a:t>that this new vision will become a reality for learners across the nation.  </a:t>
            </a:r>
          </a:p>
        </p:txBody>
      </p:sp>
    </p:spTree>
    <p:extLst>
      <p:ext uri="{BB962C8B-B14F-4D97-AF65-F5344CB8AC3E}">
        <p14:creationId xmlns:p14="http://schemas.microsoft.com/office/powerpoint/2010/main" val="30568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6907212" cy="2852737"/>
          </a:xfrm>
        </p:spPr>
        <p:txBody>
          <a:bodyPr/>
          <a:lstStyle/>
          <a:p>
            <a:r>
              <a:rPr lang="en-US" sz="5400" dirty="0" smtClean="0"/>
              <a:t>www.careertech.org/shared-vision-sign-on</a:t>
            </a:r>
            <a:endParaRPr lang="en-US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Here</a:t>
            </a:r>
            <a:endParaRPr lang="en-US" dirty="0"/>
          </a:p>
        </p:txBody>
      </p:sp>
      <p:pic>
        <p:nvPicPr>
          <p:cNvPr id="4" name="7124011d-b00f-4e32-9b6e-33ca876bebd2" descr="544C6FB4-4617-4738-8F68-EB3033CF2C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62" y="1903082"/>
            <a:ext cx="2209888" cy="22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240"/>
            <a:ext cx="9144000" cy="21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Summit Participants’ Views on How </a:t>
            </a:r>
            <a:r>
              <a:rPr lang="en-US" sz="3200" dirty="0" smtClean="0"/>
              <a:t>CTE Should be Viewed </a:t>
            </a:r>
            <a:r>
              <a:rPr lang="en-US" sz="3200" dirty="0" smtClean="0"/>
              <a:t>in the Future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r="14423"/>
          <a:stretch/>
        </p:blipFill>
        <p:spPr bwMode="auto">
          <a:xfrm>
            <a:off x="1147009" y="1813332"/>
            <a:ext cx="6039852" cy="4920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44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89" y="1943254"/>
            <a:ext cx="4517622" cy="45098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10443" y="6453095"/>
            <a:ext cx="3086100" cy="365125"/>
          </a:xfrm>
        </p:spPr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</a:p>
        </p:txBody>
      </p:sp>
    </p:spTree>
    <p:extLst>
      <p:ext uri="{BB962C8B-B14F-4D97-AF65-F5344CB8AC3E}">
        <p14:creationId xmlns:p14="http://schemas.microsoft.com/office/powerpoint/2010/main" val="40255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Shared Vision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Focuses on supporting ALL learners over the course of their career journeys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Aims to transform all education – with CTE as a driver of this transformation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Demands full commitment from all stakeholders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Supporters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7" y="2267796"/>
            <a:ext cx="1441938" cy="107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68" y="2474034"/>
            <a:ext cx="274320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95" y="4861881"/>
            <a:ext cx="3099741" cy="714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20" y="1746369"/>
            <a:ext cx="2325200" cy="1116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1" b="14671"/>
          <a:stretch/>
        </p:blipFill>
        <p:spPr>
          <a:xfrm>
            <a:off x="4621818" y="4522646"/>
            <a:ext cx="3000300" cy="1676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3" y="6034928"/>
            <a:ext cx="4145288" cy="6400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8281" r="4405" b="18282"/>
          <a:stretch/>
        </p:blipFill>
        <p:spPr>
          <a:xfrm>
            <a:off x="262443" y="3594070"/>
            <a:ext cx="4239393" cy="9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89" y="1943254"/>
            <a:ext cx="4517622" cy="45098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10443" y="6453095"/>
            <a:ext cx="3086100" cy="365125"/>
          </a:xfrm>
        </p:spPr>
        <p:txBody>
          <a:bodyPr/>
          <a:lstStyle/>
          <a:p>
            <a:r>
              <a:rPr lang="en-US" dirty="0" smtClean="0">
                <a:latin typeface="Myriad Pro" panose="020B0503030403020204" pitchFamily="34" charset="0"/>
              </a:rPr>
              <a:t>www.careertech.org/vision</a:t>
            </a:r>
          </a:p>
        </p:txBody>
      </p:sp>
    </p:spTree>
    <p:extLst>
      <p:ext uri="{BB962C8B-B14F-4D97-AF65-F5344CB8AC3E}">
        <p14:creationId xmlns:p14="http://schemas.microsoft.com/office/powerpoint/2010/main" val="3480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795" y="2155032"/>
            <a:ext cx="6949496" cy="2852737"/>
          </a:xfrm>
        </p:spPr>
        <p:txBody>
          <a:bodyPr/>
          <a:lstStyle/>
          <a:p>
            <a:r>
              <a:rPr lang="en-US" sz="4800" dirty="0"/>
              <a:t>All CTE Programs Are Held to the Highest Standards of Excellence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Myriad Pro" panose="020B0503030403020204" pitchFamily="34" charset="0"/>
              </a:rPr>
              <a:t>www.careertech.org/vision</a:t>
            </a: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all" dirty="0"/>
              <a:t>All CTE</a:t>
            </a:r>
            <a:r>
              <a:rPr lang="en-US" cap="all" dirty="0"/>
              <a:t> </a:t>
            </a:r>
            <a:r>
              <a:rPr lang="nl-NL" i="1" cap="all" dirty="0"/>
              <a:t>Programs Are Held to the Highest Standards of </a:t>
            </a:r>
            <a:r>
              <a:rPr lang="nl-NL" i="1" cap="all" dirty="0" smtClean="0"/>
              <a:t>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To accomplish this, we will: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Develop and implement rigorous review and approval processes and policies to ensure only high-quality programs of study exist</a:t>
            </a:r>
            <a:endParaRPr lang="en-US" sz="2400" dirty="0" smtClean="0">
              <a:effectLst>
                <a:outerShdw sx="0" sy="0">
                  <a:srgbClr val="000000"/>
                </a:outerShdw>
              </a:effectLst>
            </a:endParaRP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Align funding to high-quality programs of study  </a:t>
            </a: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Develop and implement sustainable processes for employers to inform, validate and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participate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in the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implementation </a:t>
            </a:r>
            <a:b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</a:b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of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programs </a:t>
            </a:r>
            <a:r>
              <a:rPr lang="en-US" sz="2400" i="1" dirty="0" smtClean="0">
                <a:effectLst>
                  <a:outerShdw sx="0" sy="0">
                    <a:srgbClr val="000000"/>
                  </a:outerShdw>
                </a:effectLst>
              </a:rPr>
              <a:t>of </a:t>
            </a:r>
            <a:r>
              <a:rPr lang="en-US" sz="2400" i="1" dirty="0">
                <a:effectLst>
                  <a:outerShdw sx="0" sy="0">
                    <a:srgbClr val="000000"/>
                  </a:outerShdw>
                </a:effectLst>
              </a:rPr>
              <a:t>study</a:t>
            </a:r>
            <a:endParaRPr lang="en-US" sz="2400" dirty="0">
              <a:effectLst>
                <a:outerShdw sx="0" sy="0">
                  <a:srgbClr val="000000"/>
                </a:outerShdw>
              </a:effectLst>
            </a:endParaRPr>
          </a:p>
          <a:p>
            <a:pPr marL="576263" indent="-4572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06" y="4690904"/>
            <a:ext cx="2881421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406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Myriad Pro</vt:lpstr>
      <vt:lpstr>Wingdings</vt:lpstr>
      <vt:lpstr>Office Theme</vt:lpstr>
      <vt:lpstr>Custom Design</vt:lpstr>
      <vt:lpstr>PowerPoint Presentation</vt:lpstr>
      <vt:lpstr>How We Got Here</vt:lpstr>
      <vt:lpstr>Summit Participants’ Views on How CTE Should be Viewed in the Future</vt:lpstr>
      <vt:lpstr>PowerPoint Presentation</vt:lpstr>
      <vt:lpstr>The Shared Vision</vt:lpstr>
      <vt:lpstr>Vision Supporters</vt:lpstr>
      <vt:lpstr>PowerPoint Presentation</vt:lpstr>
      <vt:lpstr>All CTE Programs Are Held to the Highest Standards of Excellence</vt:lpstr>
      <vt:lpstr>All CTE Programs Are Held to the Highest Standards of Excellence</vt:lpstr>
      <vt:lpstr>All Learners Are Empowered to Choose a Meaningful Education and Career </vt:lpstr>
      <vt:lpstr>All learners are empowered to choose a meaningful education and career </vt:lpstr>
      <vt:lpstr>All Learning is Personalized and Flexible</vt:lpstr>
      <vt:lpstr>ALL Learning is personalized and flexible</vt:lpstr>
      <vt:lpstr>All Learning Is Facilitated by Knowledgeable Experts </vt:lpstr>
      <vt:lpstr>All learning is facilitated by knowledgeable experts </vt:lpstr>
      <vt:lpstr>All Systems Work Together to Put Learner Success First</vt:lpstr>
      <vt:lpstr>All systems work together to put learner success first</vt:lpstr>
      <vt:lpstr>Call to Action</vt:lpstr>
      <vt:lpstr>www.careertech.org/shared-vision-sign-on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</dc:creator>
  <cp:lastModifiedBy>Kate</cp:lastModifiedBy>
  <cp:revision>19</cp:revision>
  <dcterms:created xsi:type="dcterms:W3CDTF">2016-04-28T20:03:33Z</dcterms:created>
  <dcterms:modified xsi:type="dcterms:W3CDTF">2016-08-10T13:25:11Z</dcterms:modified>
</cp:coreProperties>
</file>