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56" r:id="rId3"/>
    <p:sldId id="257" r:id="rId4"/>
    <p:sldId id="266" r:id="rId5"/>
    <p:sldId id="268" r:id="rId6"/>
    <p:sldId id="258" r:id="rId7"/>
    <p:sldId id="271" r:id="rId8"/>
    <p:sldId id="269" r:id="rId9"/>
    <p:sldId id="272" r:id="rId10"/>
    <p:sldId id="259" r:id="rId11"/>
    <p:sldId id="273" r:id="rId12"/>
    <p:sldId id="260" r:id="rId13"/>
    <p:sldId id="275" r:id="rId14"/>
    <p:sldId id="265" r:id="rId15"/>
    <p:sldId id="276" r:id="rId16"/>
    <p:sldId id="263" r:id="rId17"/>
    <p:sldId id="277" r:id="rId18"/>
    <p:sldId id="264" r:id="rId19"/>
    <p:sldId id="267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A6"/>
    <a:srgbClr val="FF6D1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9" autoAdjust="0"/>
    <p:restoredTop sz="85196" autoAdjust="0"/>
  </p:normalViewPr>
  <p:slideViewPr>
    <p:cSldViewPr snapToGrid="0">
      <p:cViewPr varScale="1">
        <p:scale>
          <a:sx n="75" d="100"/>
          <a:sy n="75" d="100"/>
        </p:scale>
        <p:origin x="15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28650" y="46206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060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www.careertech.org/Vision </a:t>
            </a:r>
          </a:p>
        </p:txBody>
      </p:sp>
    </p:spTree>
    <p:extLst>
      <p:ext uri="{BB962C8B-B14F-4D97-AF65-F5344CB8AC3E}">
        <p14:creationId xmlns:p14="http://schemas.microsoft.com/office/powerpoint/2010/main" val="3436833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694949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24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www.careertech.org/Vision </a:t>
            </a:r>
          </a:p>
        </p:txBody>
      </p:sp>
    </p:spTree>
    <p:extLst>
      <p:ext uri="{BB962C8B-B14F-4D97-AF65-F5344CB8AC3E}">
        <p14:creationId xmlns:p14="http://schemas.microsoft.com/office/powerpoint/2010/main" val="928807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www.careertech.org/Vision </a:t>
            </a:r>
          </a:p>
        </p:txBody>
      </p:sp>
    </p:spTree>
    <p:extLst>
      <p:ext uri="{BB962C8B-B14F-4D97-AF65-F5344CB8AC3E}">
        <p14:creationId xmlns:p14="http://schemas.microsoft.com/office/powerpoint/2010/main" val="3600215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6206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/>
          <a:srcRect t="1623"/>
          <a:stretch/>
        </p:blipFill>
        <p:spPr>
          <a:xfrm>
            <a:off x="0" y="2033195"/>
            <a:ext cx="9144000" cy="193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85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i="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869" y="230981"/>
            <a:ext cx="61372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09737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www.careertech.org/Vision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484869" cy="164623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0" y="1646238"/>
            <a:ext cx="91440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7"/>
          <a:srcRect b="705"/>
          <a:stretch/>
        </p:blipFill>
        <p:spPr>
          <a:xfrm>
            <a:off x="7726027" y="0"/>
            <a:ext cx="14179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61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8" r:id="rId3"/>
    <p:sldLayoutId id="2147483669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FF6D14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g"/><Relationship Id="rId7" Type="http://schemas.openxmlformats.org/officeDocument/2006/relationships/image" Target="../media/image13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gif"/><Relationship Id="rId5" Type="http://schemas.openxmlformats.org/officeDocument/2006/relationships/image" Target="../media/image11.jp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407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709" y="2416290"/>
            <a:ext cx="6949496" cy="285273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800" dirty="0" smtClean="0"/>
              <a:t>All Learners Are Empowered to Choose a Meaningful Education and Career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5279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cap="all" dirty="0"/>
              <a:t>All learners are empowered to choose a meaningful education and career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400" dirty="0" smtClean="0"/>
              <a:t>To accomplish this, we will:</a:t>
            </a:r>
          </a:p>
          <a:p>
            <a:pPr marL="576263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Develop and implement a career advisement system that allows all learners to be successful in a career pathway of interest</a:t>
            </a:r>
          </a:p>
          <a:p>
            <a:pPr marL="576263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Provide </a:t>
            </a:r>
            <a:r>
              <a:rPr lang="en-US" sz="2400" i="1" dirty="0">
                <a:effectLst>
                  <a:outerShdw sx="0" sy="0">
                    <a:srgbClr val="000000"/>
                  </a:outerShdw>
                </a:effectLst>
              </a:rPr>
              <a:t>all learners with authentic, real-world experiences linked to a career interest of their choice </a:t>
            </a:r>
            <a:endParaRPr lang="en-US" sz="2400" dirty="0">
              <a:effectLst>
                <a:outerShdw sx="0" sy="0">
                  <a:srgbClr val="000000"/>
                </a:outerShdw>
              </a:effectLst>
            </a:endParaRPr>
          </a:p>
          <a:p>
            <a:pPr marL="0" lvl="0" indent="0">
              <a:buNone/>
            </a:pP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 </a:t>
            </a:r>
            <a:endParaRPr lang="en-US" sz="2400" dirty="0">
              <a:effectLst>
                <a:outerShdw sx="0" sy="0">
                  <a:srgbClr val="000000"/>
                </a:outerShdw>
              </a:effectLst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913" y="4703604"/>
            <a:ext cx="2880360" cy="192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17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52" y="2002632"/>
            <a:ext cx="6949496" cy="2852737"/>
          </a:xfrm>
        </p:spPr>
        <p:txBody>
          <a:bodyPr/>
          <a:lstStyle/>
          <a:p>
            <a:r>
              <a:rPr lang="en-US" sz="4800" dirty="0" smtClean="0"/>
              <a:t>All </a:t>
            </a:r>
            <a:r>
              <a:rPr lang="en-US" sz="4800" dirty="0"/>
              <a:t>Learning is P</a:t>
            </a:r>
            <a:r>
              <a:rPr lang="en-US" sz="4800" dirty="0" smtClean="0"/>
              <a:t>ersonalized </a:t>
            </a:r>
            <a:r>
              <a:rPr lang="en-US" sz="4800" dirty="0"/>
              <a:t>and </a:t>
            </a:r>
            <a:r>
              <a:rPr lang="en-US" sz="4800" dirty="0" smtClean="0"/>
              <a:t>Flexible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3086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cap="all" dirty="0"/>
              <a:t>ALL Learning is personalized and </a:t>
            </a:r>
            <a:r>
              <a:rPr lang="en-US" i="1" cap="all" dirty="0" smtClean="0"/>
              <a:t>flexible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400" dirty="0" smtClean="0"/>
              <a:t>To accomplish this, we will:</a:t>
            </a:r>
          </a:p>
          <a:p>
            <a:pPr marL="576263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Identify, build and scale policies and models that fully integrate academic and technical expectations and experiences</a:t>
            </a:r>
          </a:p>
          <a:p>
            <a:pPr marL="576263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400" i="1" dirty="0" smtClean="0"/>
              <a:t>Identify, build and scale models of K-12 and postsecondary competency-based </a:t>
            </a:r>
            <a:r>
              <a:rPr lang="en-US" sz="2400" i="1" dirty="0" smtClean="0"/>
              <a:t>systems</a:t>
            </a:r>
          </a:p>
          <a:p>
            <a:pPr marL="30353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400" i="1" dirty="0"/>
              <a:t>Fully align secondary and postsecondary programs of study to ensure seamless transitions</a:t>
            </a:r>
            <a:endParaRPr lang="en-US" sz="2400" dirty="0"/>
          </a:p>
          <a:p>
            <a:pPr marL="576263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endParaRPr lang="en-US" sz="2400" i="1" dirty="0" smtClean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43" y="4707338"/>
            <a:ext cx="2945584" cy="192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06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52" y="2002632"/>
            <a:ext cx="6949496" cy="285273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800" dirty="0" smtClean="0"/>
              <a:t>All Learning Is Facilitated by Knowledgeable Experts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143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i="1" cap="all" dirty="0"/>
              <a:t>All learning is facilitated by </a:t>
            </a:r>
            <a:r>
              <a:rPr lang="en-US" i="1" cap="all" dirty="0"/>
              <a:t>knowledgeable experts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6050" y="1860550"/>
            <a:ext cx="7097377" cy="4351338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400" dirty="0" smtClean="0"/>
              <a:t>To accomplish this, we will</a:t>
            </a:r>
            <a:r>
              <a:rPr lang="en-US" sz="2400" dirty="0" smtClean="0"/>
              <a:t>:</a:t>
            </a:r>
            <a:endParaRPr lang="en-US" sz="2400" i="1" dirty="0" smtClean="0"/>
          </a:p>
          <a:p>
            <a:pPr marL="576263" indent="-457200" defTabSz="833438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Modernize </a:t>
            </a:r>
            <a:r>
              <a:rPr lang="en-US" sz="2400" i="1" dirty="0">
                <a:effectLst>
                  <a:outerShdw sx="0" sy="0">
                    <a:srgbClr val="000000"/>
                  </a:outerShdw>
                </a:effectLst>
              </a:rPr>
              <a:t>K-12 certification programs to </a:t>
            </a: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/>
            </a:r>
            <a:b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</a:b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ensure </a:t>
            </a:r>
            <a:r>
              <a:rPr lang="en-US" sz="2400" i="1" dirty="0">
                <a:effectLst>
                  <a:outerShdw sx="0" sy="0">
                    <a:srgbClr val="000000"/>
                  </a:outerShdw>
                </a:effectLst>
              </a:rPr>
              <a:t>all learners have access to educators </a:t>
            </a: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/>
            </a:r>
            <a:b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</a:b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who </a:t>
            </a:r>
            <a:r>
              <a:rPr lang="en-US" sz="2400" i="1" dirty="0">
                <a:effectLst>
                  <a:outerShdw sx="0" sy="0">
                    <a:srgbClr val="000000"/>
                  </a:outerShdw>
                </a:effectLst>
              </a:rPr>
              <a:t>are able to facilitate learning that </a:t>
            </a: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/>
            </a:r>
            <a:b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</a:b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prepares </a:t>
            </a:r>
            <a:r>
              <a:rPr lang="en-US" sz="2400" i="1" dirty="0">
                <a:effectLst>
                  <a:outerShdw sx="0" sy="0">
                    <a:srgbClr val="000000"/>
                  </a:outerShdw>
                </a:effectLst>
              </a:rPr>
              <a:t>them for both college and careers</a:t>
            </a:r>
          </a:p>
          <a:p>
            <a:pPr marL="576263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400" i="1" dirty="0" smtClean="0"/>
              <a:t>Prioritize </a:t>
            </a:r>
            <a:r>
              <a:rPr lang="en-US" sz="2400" i="1" dirty="0" smtClean="0"/>
              <a:t>professional learning opportunities that focus on retention of quality instructors, contextualized teaching and learning, and learner engagement</a:t>
            </a:r>
          </a:p>
          <a:p>
            <a:pPr marL="576263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Build and support a pool of experts that instructors may draw upon to supplement learning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9761" y="1752600"/>
            <a:ext cx="2864713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19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002632"/>
            <a:ext cx="6949496" cy="2852737"/>
          </a:xfrm>
        </p:spPr>
        <p:txBody>
          <a:bodyPr/>
          <a:lstStyle/>
          <a:p>
            <a:r>
              <a:rPr lang="en-US" sz="4800" dirty="0" smtClean="0"/>
              <a:t>All Systems Work Together to Put Learner Success First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4274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cap="all" dirty="0"/>
              <a:t>All systems work together to put learner success </a:t>
            </a:r>
            <a:r>
              <a:rPr lang="en-US" i="1" cap="all" dirty="0" smtClean="0"/>
              <a:t>first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825624"/>
            <a:ext cx="7097377" cy="4945289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400" dirty="0" smtClean="0"/>
              <a:t>		   To </a:t>
            </a:r>
            <a:r>
              <a:rPr lang="en-US" sz="2400" dirty="0"/>
              <a:t>accomplish this, we will:</a:t>
            </a:r>
          </a:p>
          <a:p>
            <a:pPr marL="24003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400" i="1" dirty="0">
                <a:effectLst>
                  <a:outerShdw sx="0" sy="0">
                    <a:srgbClr val="000000"/>
                  </a:outerShdw>
                </a:effectLst>
              </a:rPr>
              <a:t>Establish a common statewide vision and commitment to providing all learners with meaningful career pathways</a:t>
            </a:r>
          </a:p>
          <a:p>
            <a:pPr marL="576263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Coordinate </a:t>
            </a: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federal and state policies, programs and funding to maximize investments and reduce inefficiencies </a:t>
            </a:r>
          </a:p>
          <a:p>
            <a:pPr marL="576263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Develop </a:t>
            </a:r>
            <a:r>
              <a:rPr lang="en-US" sz="2400" i="1" dirty="0"/>
              <a:t>and support sustainable partnerships and intermediaries to accelerate learner </a:t>
            </a:r>
            <a:r>
              <a:rPr lang="en-US" sz="2400" i="1" dirty="0" smtClean="0"/>
              <a:t>success</a:t>
            </a:r>
          </a:p>
          <a:p>
            <a:pPr marL="576263" lvl="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400" i="1" dirty="0">
                <a:effectLst>
                  <a:outerShdw sx="0" sy="0">
                    <a:srgbClr val="000000"/>
                  </a:outerShdw>
                </a:effectLst>
              </a:rPr>
              <a:t>Build indicators of career readiness – for all </a:t>
            </a: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learners – into </a:t>
            </a:r>
            <a:r>
              <a:rPr lang="en-US" sz="2400" i="1" dirty="0">
                <a:effectLst>
                  <a:outerShdw sx="0" sy="0">
                    <a:srgbClr val="000000"/>
                  </a:outerShdw>
                </a:effectLst>
              </a:rPr>
              <a:t>federal and state accountability systems</a:t>
            </a:r>
            <a:endParaRPr lang="en-US" sz="2400" dirty="0">
              <a:effectLst>
                <a:outerShdw sx="0" sy="0">
                  <a:srgbClr val="000000"/>
                </a:outerShdw>
              </a:effectLst>
            </a:endParaRPr>
          </a:p>
          <a:p>
            <a:pPr marL="576263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endParaRPr lang="en-US" sz="2400" dirty="0" smtClean="0">
              <a:effectLst>
                <a:outerShdw sx="0" sy="0">
                  <a:srgbClr val="000000"/>
                </a:outerShdw>
              </a:effectLst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28" y="2066925"/>
            <a:ext cx="2366963" cy="157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97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to Action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825624"/>
            <a:ext cx="7097377" cy="484187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Making </a:t>
            </a:r>
            <a:r>
              <a:rPr lang="en-US" dirty="0"/>
              <a:t>this vision a reality requires an </a:t>
            </a:r>
            <a:r>
              <a:rPr lang="en-US" b="1" i="1" dirty="0"/>
              <a:t>unwavering, steadfast commitment</a:t>
            </a:r>
            <a:r>
              <a:rPr lang="en-US" dirty="0"/>
              <a:t> from all sectors and stakeholders. 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We must </a:t>
            </a:r>
            <a:r>
              <a:rPr lang="en-US" b="1" i="1" dirty="0"/>
              <a:t>hold ourselves accountable </a:t>
            </a:r>
            <a:r>
              <a:rPr lang="en-US" dirty="0"/>
              <a:t>to do the work even when funding gets tight, political winds shift, or questions arise of whether we really need to set the bar so high. 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We </a:t>
            </a:r>
            <a:r>
              <a:rPr lang="en-US" dirty="0"/>
              <a:t>must </a:t>
            </a:r>
            <a:r>
              <a:rPr lang="en-US" b="1" i="1" dirty="0"/>
              <a:t>join together </a:t>
            </a:r>
            <a:r>
              <a:rPr lang="en-US" dirty="0"/>
              <a:t>to demand change where and when it is needed, to support reform that is already </a:t>
            </a:r>
            <a:r>
              <a:rPr lang="en-US" dirty="0" smtClean="0"/>
              <a:t>underway </a:t>
            </a:r>
            <a:r>
              <a:rPr lang="en-US" dirty="0"/>
              <a:t>and to applaud those who have made it. 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It </a:t>
            </a:r>
            <a:r>
              <a:rPr lang="en-US" dirty="0"/>
              <a:t>is only through a </a:t>
            </a:r>
            <a:r>
              <a:rPr lang="en-US" b="1" i="1" dirty="0"/>
              <a:t>shared commitment to action </a:t>
            </a:r>
            <a:r>
              <a:rPr lang="en-US" dirty="0"/>
              <a:t>that this new vision will become a reality for learners across the nation.  </a:t>
            </a:r>
          </a:p>
        </p:txBody>
      </p:sp>
    </p:spTree>
    <p:extLst>
      <p:ext uri="{BB962C8B-B14F-4D97-AF65-F5344CB8AC3E}">
        <p14:creationId xmlns:p14="http://schemas.microsoft.com/office/powerpoint/2010/main" val="305688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www.careertech.org/Vision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3406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Got Here</a:t>
            </a:r>
            <a:endParaRPr lang="en-US" dirty="0"/>
          </a:p>
        </p:txBody>
      </p:sp>
      <p:pic>
        <p:nvPicPr>
          <p:cNvPr id="4" name="7124011d-b00f-4e32-9b6e-33ca876bebd2" descr="544C6FB4-4617-4738-8F68-EB3033CF2C8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14" y="1949009"/>
            <a:ext cx="2672443" cy="2663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8084" y="3374571"/>
            <a:ext cx="3124201" cy="3124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17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Summit Participants’ Views on How CTE in the Future</a:t>
            </a:r>
            <a:endParaRPr lang="en-US" sz="3200" dirty="0"/>
          </a:p>
        </p:txBody>
      </p:sp>
      <p:pic>
        <p:nvPicPr>
          <p:cNvPr id="6" name="Picture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29" r="14423"/>
          <a:stretch/>
        </p:blipFill>
        <p:spPr bwMode="auto">
          <a:xfrm>
            <a:off x="1147009" y="1813332"/>
            <a:ext cx="6039852" cy="49209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7444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9428" y="1943254"/>
            <a:ext cx="4517622" cy="4509841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54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Supporters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47" y="2267796"/>
            <a:ext cx="1441938" cy="10726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368" y="2474034"/>
            <a:ext cx="2743200" cy="16668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195" y="4861881"/>
            <a:ext cx="3099741" cy="7141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220" y="1746369"/>
            <a:ext cx="2325200" cy="11160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21" b="14671"/>
          <a:stretch/>
        </p:blipFill>
        <p:spPr>
          <a:xfrm>
            <a:off x="4621818" y="4522646"/>
            <a:ext cx="3000300" cy="167640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73" y="6034928"/>
            <a:ext cx="4145288" cy="64008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6" t="18281" r="4405" b="18282"/>
          <a:stretch/>
        </p:blipFill>
        <p:spPr>
          <a:xfrm>
            <a:off x="262443" y="3594070"/>
            <a:ext cx="4239393" cy="92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58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Shared Vision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Focuses on supporting ALL learners over the course of their career journeys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Aims to transform all education – with CTE as a driver of this transformation 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Demands full commitment from all stakeholders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37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Principles &amp; 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1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795" y="2155032"/>
            <a:ext cx="6949496" cy="2852737"/>
          </a:xfrm>
        </p:spPr>
        <p:txBody>
          <a:bodyPr/>
          <a:lstStyle/>
          <a:p>
            <a:r>
              <a:rPr lang="en-US" sz="4800" dirty="0"/>
              <a:t>All CTE Programs Are Held to the Highest Standards of Excellence</a:t>
            </a:r>
          </a:p>
        </p:txBody>
      </p:sp>
    </p:spTree>
    <p:extLst>
      <p:ext uri="{BB962C8B-B14F-4D97-AF65-F5344CB8AC3E}">
        <p14:creationId xmlns:p14="http://schemas.microsoft.com/office/powerpoint/2010/main" val="72384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cap="all" dirty="0"/>
              <a:t>All CTE</a:t>
            </a:r>
            <a:r>
              <a:rPr lang="en-US" cap="all" dirty="0"/>
              <a:t> </a:t>
            </a:r>
            <a:r>
              <a:rPr lang="nl-NL" i="1" cap="all" dirty="0"/>
              <a:t>Programs Are Held to the Highest Standards of </a:t>
            </a:r>
            <a:r>
              <a:rPr lang="nl-NL" i="1" cap="all" dirty="0" smtClean="0"/>
              <a:t>Excellence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400" dirty="0" smtClean="0"/>
              <a:t>To accomplish this, we will:</a:t>
            </a:r>
          </a:p>
          <a:p>
            <a:pPr marL="576263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Develop and implement rigorous review and approval processes and policies to ensure only high-quality programs of study exist</a:t>
            </a:r>
            <a:endParaRPr lang="en-US" sz="2400" dirty="0" smtClean="0">
              <a:effectLst>
                <a:outerShdw sx="0" sy="0">
                  <a:srgbClr val="000000"/>
                </a:outerShdw>
              </a:effectLst>
            </a:endParaRPr>
          </a:p>
          <a:p>
            <a:pPr marL="576263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400" i="1" dirty="0" smtClean="0"/>
              <a:t>Align funding to high-quality programs of study  </a:t>
            </a:r>
            <a:endParaRPr lang="en-US" sz="2400" i="1" dirty="0" smtClean="0"/>
          </a:p>
          <a:p>
            <a:pPr marL="576263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400" i="1" dirty="0">
                <a:effectLst>
                  <a:outerShdw sx="0" sy="0">
                    <a:srgbClr val="000000"/>
                  </a:outerShdw>
                </a:effectLst>
              </a:rPr>
              <a:t>Develop and implement sustainable processes for employers to inform, validate and </a:t>
            </a: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/>
            </a:r>
            <a:b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</a:b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participate </a:t>
            </a:r>
            <a:r>
              <a:rPr lang="en-US" sz="2400" i="1" dirty="0">
                <a:effectLst>
                  <a:outerShdw sx="0" sy="0">
                    <a:srgbClr val="000000"/>
                  </a:outerShdw>
                </a:effectLst>
              </a:rPr>
              <a:t>in the </a:t>
            </a: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implementation </a:t>
            </a:r>
            <a:b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</a:b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of </a:t>
            </a:r>
            <a:r>
              <a:rPr lang="en-US" sz="2400" i="1" dirty="0">
                <a:effectLst>
                  <a:outerShdw sx="0" sy="0">
                    <a:srgbClr val="000000"/>
                  </a:outerShdw>
                </a:effectLst>
              </a:rPr>
              <a:t>programs </a:t>
            </a:r>
            <a:r>
              <a:rPr lang="en-US" sz="2400" i="1" dirty="0" smtClean="0">
                <a:effectLst>
                  <a:outerShdw sx="0" sy="0">
                    <a:srgbClr val="000000"/>
                  </a:outerShdw>
                </a:effectLst>
              </a:rPr>
              <a:t>of </a:t>
            </a:r>
            <a:r>
              <a:rPr lang="en-US" sz="2400" i="1" dirty="0">
                <a:effectLst>
                  <a:outerShdw sx="0" sy="0">
                    <a:srgbClr val="000000"/>
                  </a:outerShdw>
                </a:effectLst>
              </a:rPr>
              <a:t>study</a:t>
            </a:r>
            <a:endParaRPr lang="en-US" sz="2400" dirty="0">
              <a:effectLst>
                <a:outerShdw sx="0" sy="0">
                  <a:srgbClr val="000000"/>
                </a:outerShdw>
              </a:effectLst>
            </a:endParaRPr>
          </a:p>
          <a:p>
            <a:pPr marL="576263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106" y="4690904"/>
            <a:ext cx="2881421" cy="192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41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399</Words>
  <Application>Microsoft Office PowerPoint</Application>
  <PresentationFormat>On-screen Show (4:3)</PresentationFormat>
  <Paragraphs>45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Myriad Pro</vt:lpstr>
      <vt:lpstr>Wingdings</vt:lpstr>
      <vt:lpstr>Office Theme</vt:lpstr>
      <vt:lpstr>Custom Design</vt:lpstr>
      <vt:lpstr>PowerPoint Presentation</vt:lpstr>
      <vt:lpstr>How We Got Here</vt:lpstr>
      <vt:lpstr>Summit Participants’ Views on How CTE in the Future</vt:lpstr>
      <vt:lpstr>PowerPoint Presentation</vt:lpstr>
      <vt:lpstr>Vision Supporters</vt:lpstr>
      <vt:lpstr>The Shared Vision</vt:lpstr>
      <vt:lpstr>The Principles &amp; Actions</vt:lpstr>
      <vt:lpstr>All CTE Programs Are Held to the Highest Standards of Excellence</vt:lpstr>
      <vt:lpstr>All CTE Programs Are Held to the Highest Standards of Excellence</vt:lpstr>
      <vt:lpstr>All Learners Are Empowered to Choose a Meaningful Education and Career </vt:lpstr>
      <vt:lpstr>All learners are empowered to choose a meaningful education and career </vt:lpstr>
      <vt:lpstr>All Learning is Personalized and Flexible</vt:lpstr>
      <vt:lpstr>ALL Learning is personalized and flexible</vt:lpstr>
      <vt:lpstr>All Learning Is Facilitated by Knowledgeable Experts </vt:lpstr>
      <vt:lpstr>All learning is facilitated by knowledgeable experts </vt:lpstr>
      <vt:lpstr>All Systems Work Together to Put Learner Success First</vt:lpstr>
      <vt:lpstr>All systems work together to put learner success first</vt:lpstr>
      <vt:lpstr>Call to Action</vt:lpstr>
      <vt:lpstr>www.careertech.org/Vision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</dc:creator>
  <cp:lastModifiedBy>Kate</cp:lastModifiedBy>
  <cp:revision>13</cp:revision>
  <dcterms:created xsi:type="dcterms:W3CDTF">2016-04-28T20:03:33Z</dcterms:created>
  <dcterms:modified xsi:type="dcterms:W3CDTF">2016-05-24T12:22:46Z</dcterms:modified>
</cp:coreProperties>
</file>