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3"/>
  </p:notesMasterIdLst>
  <p:sldIdLst>
    <p:sldId id="257" r:id="rId2"/>
    <p:sldId id="259" r:id="rId3"/>
    <p:sldId id="273" r:id="rId4"/>
    <p:sldId id="277" r:id="rId5"/>
    <p:sldId id="287" r:id="rId6"/>
    <p:sldId id="288" r:id="rId7"/>
    <p:sldId id="289" r:id="rId8"/>
    <p:sldId id="278" r:id="rId9"/>
    <p:sldId id="280" r:id="rId10"/>
    <p:sldId id="290" r:id="rId11"/>
    <p:sldId id="286" r:id="rId12"/>
  </p:sldIdLst>
  <p:sldSz cx="9144000" cy="6858000" type="screen4x3"/>
  <p:notesSz cx="7010400" cy="92964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47" autoAdjust="0"/>
  </p:normalViewPr>
  <p:slideViewPr>
    <p:cSldViewPr showGuides="1">
      <p:cViewPr>
        <p:scale>
          <a:sx n="71" d="100"/>
          <a:sy n="71" d="100"/>
        </p:scale>
        <p:origin x="-1134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ACAD980-474F-4738-853F-93C666CCE4AA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A2F9EFE-2F73-4CF7-AF82-7D801793C7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32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2100" dirty="0">
              <a:ea typeface="MS PGothic" pitchFamily="34" charset="-128"/>
            </a:endParaRPr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7D345A36-4829-436C-80C5-BB0BE89C6887}" type="slidenum">
              <a:rPr 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BC2E198-3669-44B4-B48B-55AF3E0F46BF}" type="slidenum">
              <a:rPr lang="en-US">
                <a:solidFill>
                  <a:srgbClr val="000000"/>
                </a:solidFill>
              </a:rPr>
              <a:pPr eaLnBrk="1" hangingPunct="1"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900" dirty="0">
              <a:ea typeface="MS PGothic" pitchFamily="34" charset="-128"/>
            </a:endParaRPr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C27E9050-0C1F-4329-94BD-D4973BACACDE}" type="slidenum">
              <a:rPr lang="en-US">
                <a:solidFill>
                  <a:srgbClr val="000000"/>
                </a:solidFill>
              </a:rPr>
              <a:pPr eaLnBrk="1" hangingPunct="1"/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595438" y="698500"/>
            <a:ext cx="3819525" cy="2865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3873500"/>
            <a:ext cx="5608320" cy="51130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900" dirty="0">
              <a:ea typeface="MS PGothic" pitchFamily="34" charset="-128"/>
            </a:endParaRPr>
          </a:p>
        </p:txBody>
      </p:sp>
      <p:sp>
        <p:nvSpPr>
          <p:cNvPr id="165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16F54468-A110-4B55-9D91-8F9C8D574A16}" type="slidenum">
              <a:rPr lang="en-US">
                <a:solidFill>
                  <a:srgbClr val="000000"/>
                </a:solidFill>
              </a:rPr>
              <a:pPr eaLnBrk="1" hangingPunct="1"/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900" dirty="0">
              <a:ea typeface="MS PGothic" pitchFamily="34" charset="-128"/>
            </a:endParaRPr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271B42F1-1D6E-4C92-BCED-BDB1FAB1215D}" type="slidenum">
              <a:rPr lang="en-US">
                <a:solidFill>
                  <a:srgbClr val="000000"/>
                </a:solidFill>
              </a:rPr>
              <a:pPr eaLnBrk="1" hangingPunct="1"/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900" dirty="0">
              <a:ea typeface="MS PGothic" pitchFamily="34" charset="-128"/>
            </a:endParaRPr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271B42F1-1D6E-4C92-BCED-BDB1FAB1215D}" type="slidenum">
              <a:rPr lang="en-US">
                <a:solidFill>
                  <a:srgbClr val="000000"/>
                </a:solidFill>
              </a:rPr>
              <a:pPr eaLnBrk="1" hangingPunct="1"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900" dirty="0">
              <a:ea typeface="MS PGothic" pitchFamily="34" charset="-128"/>
            </a:endParaRPr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271B42F1-1D6E-4C92-BCED-BDB1FAB1215D}" type="slidenum">
              <a:rPr lang="en-US">
                <a:solidFill>
                  <a:srgbClr val="000000"/>
                </a:solidFill>
              </a:rPr>
              <a:pPr eaLnBrk="1" hangingPunct="1"/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900" dirty="0">
              <a:ea typeface="MS PGothic" pitchFamily="34" charset="-128"/>
            </a:endParaRPr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271B42F1-1D6E-4C92-BCED-BDB1FAB1215D}" type="slidenum">
              <a:rPr lang="en-US">
                <a:solidFill>
                  <a:srgbClr val="000000"/>
                </a:solidFill>
              </a:rPr>
              <a:pPr eaLnBrk="1" hangingPunct="1"/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900" dirty="0">
              <a:ea typeface="MS PGothic" pitchFamily="34" charset="-128"/>
            </a:endParaRPr>
          </a:p>
        </p:txBody>
      </p:sp>
      <p:sp>
        <p:nvSpPr>
          <p:cNvPr id="171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B9800561-8777-4784-A823-4ECC96DC1497}" type="slidenum">
              <a:rPr lang="en-US">
                <a:solidFill>
                  <a:srgbClr val="000000"/>
                </a:solidFill>
              </a:rPr>
              <a:pPr eaLnBrk="1" hangingPunct="1"/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BC2E198-3669-44B4-B48B-55AF3E0F46BF}" type="slidenum">
              <a:rPr lang="en-US">
                <a:solidFill>
                  <a:srgbClr val="000000"/>
                </a:solidFill>
              </a:rPr>
              <a:pPr eaLnBrk="1" hangingPunct="1"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_tit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ound Same Side Corner Rectangle 5"/>
          <p:cNvSpPr/>
          <p:nvPr/>
        </p:nvSpPr>
        <p:spPr>
          <a:xfrm rot="16200000">
            <a:off x="5694456" y="811105"/>
            <a:ext cx="1738888" cy="5160207"/>
          </a:xfrm>
          <a:prstGeom prst="round2SameRect">
            <a:avLst/>
          </a:prstGeom>
          <a:solidFill>
            <a:srgbClr val="FF6D14"/>
          </a:solidFill>
          <a:ln>
            <a:noFill/>
          </a:ln>
          <a:effectLst>
            <a:innerShdw blurRad="635000" dist="190500" dir="18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6030" y="2505285"/>
            <a:ext cx="4453487" cy="1095165"/>
          </a:xfrm>
        </p:spPr>
        <p:txBody>
          <a:bodyPr>
            <a:noAutofit/>
          </a:bodyPr>
          <a:lstStyle>
            <a:lvl1pPr>
              <a:lnSpc>
                <a:spcPts val="4200"/>
              </a:lnSpc>
              <a:defRPr sz="3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6030" y="3766626"/>
            <a:ext cx="4453488" cy="915596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802" y="152400"/>
            <a:ext cx="2720453" cy="9906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ACB04AA-E447-4C11-931A-DF55A0AE4A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6C734A-A711-41D5-B273-EB8036A44C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A1F4E86-6EE0-4885-B23E-49A7C485E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1FDAAA-9706-49D7-9B3C-E2AF0379DA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2BCF11-A993-4DDC-BE90-B94F9E0B46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C0E3AEA-A1CF-4D95-9A0C-1E04ED88BC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0513E3C-9688-437F-8C08-E54B5B7FB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0D9B108-E845-4B12-BE7F-89A4084261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00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_design_text_revers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6" descr="CTE_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81000"/>
            <a:ext cx="2081788" cy="758954"/>
          </a:xfrm>
          <a:prstGeom prst="rect">
            <a:avLst/>
          </a:prstGeom>
        </p:spPr>
      </p:pic>
      <p:sp>
        <p:nvSpPr>
          <p:cNvPr id="8" name="Round Same Side Corner Rectangle 7"/>
          <p:cNvSpPr/>
          <p:nvPr/>
        </p:nvSpPr>
        <p:spPr>
          <a:xfrm rot="16200000">
            <a:off x="2904518" y="-1625879"/>
            <a:ext cx="2607687" cy="9871296"/>
          </a:xfrm>
          <a:prstGeom prst="round2SameRect">
            <a:avLst/>
          </a:prstGeom>
          <a:solidFill>
            <a:srgbClr val="FF6D14"/>
          </a:solidFill>
          <a:ln>
            <a:noFill/>
          </a:ln>
          <a:effectLst>
            <a:innerShdw blurRad="635000" dist="190500" dir="18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2505285"/>
            <a:ext cx="8308517" cy="109516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ts val="4200"/>
              </a:lnSpc>
              <a:defRPr sz="3400"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neva"/>
                <a:ea typeface="+mj-ea"/>
                <a:cs typeface="Geneva"/>
              </a:rPr>
              <a:t>Click to edit </a:t>
            </a:r>
            <a:b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neva"/>
                <a:ea typeface="+mj-ea"/>
                <a:cs typeface="Geneva"/>
              </a:rPr>
            </a:b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neva"/>
                <a:ea typeface="+mj-ea"/>
                <a:cs typeface="Geneva"/>
              </a:rPr>
              <a:t>Master title style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neva"/>
              <a:ea typeface="+mj-ea"/>
              <a:cs typeface="Geneva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1000" y="3766626"/>
            <a:ext cx="8308518" cy="9155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3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neva"/>
                <a:ea typeface="+mn-ea"/>
                <a:cs typeface="Geneva"/>
              </a:rPr>
              <a:t>Click to edit Master subtitle style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neva"/>
              <a:ea typeface="+mn-ea"/>
              <a:cs typeface="Geneva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bg>
      <p:bgPr>
        <a:solidFill>
          <a:srgbClr val="FF6D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2505285"/>
            <a:ext cx="8270417" cy="1095165"/>
          </a:xfrm>
        </p:spPr>
        <p:txBody>
          <a:bodyPr>
            <a:noAutofit/>
          </a:bodyPr>
          <a:lstStyle>
            <a:lvl1pPr algn="ctr">
              <a:lnSpc>
                <a:spcPts val="4200"/>
              </a:lnSpc>
              <a:defRPr sz="3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" y="3766626"/>
            <a:ext cx="8270418" cy="915596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ext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_words_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" y="283"/>
            <a:ext cx="9143244" cy="68574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6154872" cy="1143000"/>
          </a:xfrm>
        </p:spPr>
        <p:txBody>
          <a:bodyPr>
            <a:normAutofit/>
          </a:bodyPr>
          <a:lstStyle>
            <a:lvl1pPr>
              <a:lnSpc>
                <a:spcPts val="4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70489"/>
            <a:ext cx="6154872" cy="3419124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spcBef>
                <a:spcPts val="1800"/>
              </a:spcBef>
              <a:defRPr sz="2400"/>
            </a:lvl1pPr>
            <a:lvl2pPr>
              <a:lnSpc>
                <a:spcPts val="3200"/>
              </a:lnSpc>
              <a:spcBef>
                <a:spcPts val="1800"/>
              </a:spcBef>
              <a:defRPr sz="2400"/>
            </a:lvl2pPr>
            <a:lvl3pPr>
              <a:lnSpc>
                <a:spcPts val="3200"/>
              </a:lnSpc>
              <a:spcBef>
                <a:spcPts val="1800"/>
              </a:spcBef>
              <a:defRPr sz="2400"/>
            </a:lvl3pPr>
            <a:lvl4pPr>
              <a:lnSpc>
                <a:spcPts val="3200"/>
              </a:lnSpc>
              <a:spcBef>
                <a:spcPts val="1800"/>
              </a:spcBef>
              <a:defRPr sz="2400"/>
            </a:lvl4pPr>
            <a:lvl5pPr>
              <a:lnSpc>
                <a:spcPts val="3200"/>
              </a:lnSpc>
              <a:spcBef>
                <a:spcPts val="1800"/>
              </a:spcBef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88097" y="2171521"/>
            <a:ext cx="8543824" cy="1588"/>
          </a:xfrm>
          <a:prstGeom prst="line">
            <a:avLst/>
          </a:prstGeom>
          <a:ln w="114300" cap="flat" cmpd="sng" algn="ctr">
            <a:solidFill>
              <a:srgbClr val="FF6D1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0"/>
            <a:ext cx="2624328" cy="955598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lide_text_num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6154872" cy="1143000"/>
          </a:xfrm>
        </p:spPr>
        <p:txBody>
          <a:bodyPr>
            <a:normAutofit/>
          </a:bodyPr>
          <a:lstStyle>
            <a:lvl1pPr>
              <a:lnSpc>
                <a:spcPts val="4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70489"/>
            <a:ext cx="6154872" cy="3419124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spcBef>
                <a:spcPts val="1800"/>
              </a:spcBef>
              <a:defRPr sz="2400"/>
            </a:lvl1pPr>
            <a:lvl2pPr>
              <a:lnSpc>
                <a:spcPts val="3200"/>
              </a:lnSpc>
              <a:spcBef>
                <a:spcPts val="1800"/>
              </a:spcBef>
              <a:defRPr sz="2400"/>
            </a:lvl2pPr>
            <a:lvl3pPr>
              <a:lnSpc>
                <a:spcPts val="3200"/>
              </a:lnSpc>
              <a:spcBef>
                <a:spcPts val="1800"/>
              </a:spcBef>
              <a:defRPr sz="2400"/>
            </a:lvl3pPr>
            <a:lvl4pPr>
              <a:lnSpc>
                <a:spcPts val="3200"/>
              </a:lnSpc>
              <a:spcBef>
                <a:spcPts val="1800"/>
              </a:spcBef>
              <a:defRPr sz="2400"/>
            </a:lvl4pPr>
            <a:lvl5pPr>
              <a:lnSpc>
                <a:spcPts val="3200"/>
              </a:lnSpc>
              <a:spcBef>
                <a:spcPts val="1800"/>
              </a:spcBef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88097" y="2171521"/>
            <a:ext cx="8543824" cy="1588"/>
          </a:xfrm>
          <a:prstGeom prst="line">
            <a:avLst/>
          </a:prstGeom>
          <a:ln w="114300" cap="flat" cmpd="sng" algn="ctr">
            <a:solidFill>
              <a:srgbClr val="FF6D1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471" y="56308"/>
            <a:ext cx="3081528" cy="1122078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_designs_bar_wh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" y="283"/>
            <a:ext cx="9143244" cy="68574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0176" y="503999"/>
            <a:ext cx="6154872" cy="1143000"/>
          </a:xfrm>
        </p:spPr>
        <p:txBody>
          <a:bodyPr>
            <a:normAutofit/>
          </a:bodyPr>
          <a:lstStyle>
            <a:lvl1pPr>
              <a:lnSpc>
                <a:spcPts val="38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70489"/>
            <a:ext cx="6154872" cy="3419124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spcBef>
                <a:spcPts val="1800"/>
              </a:spcBef>
              <a:defRPr sz="2400"/>
            </a:lvl1pPr>
            <a:lvl2pPr>
              <a:lnSpc>
                <a:spcPts val="3200"/>
              </a:lnSpc>
              <a:spcBef>
                <a:spcPts val="1800"/>
              </a:spcBef>
              <a:defRPr sz="2400"/>
            </a:lvl2pPr>
            <a:lvl3pPr>
              <a:lnSpc>
                <a:spcPts val="3200"/>
              </a:lnSpc>
              <a:spcBef>
                <a:spcPts val="1800"/>
              </a:spcBef>
              <a:defRPr sz="2400"/>
            </a:lvl3pPr>
            <a:lvl4pPr>
              <a:lnSpc>
                <a:spcPts val="3200"/>
              </a:lnSpc>
              <a:spcBef>
                <a:spcPts val="1800"/>
              </a:spcBef>
              <a:defRPr sz="2400"/>
            </a:lvl4pPr>
            <a:lvl5pPr>
              <a:lnSpc>
                <a:spcPts val="3200"/>
              </a:lnSpc>
              <a:spcBef>
                <a:spcPts val="1800"/>
              </a:spcBef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Reversed - 1"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lide_design_text_revers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CTE_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81000"/>
            <a:ext cx="2081788" cy="75895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6154872" cy="1143000"/>
          </a:xfrm>
        </p:spPr>
        <p:txBody>
          <a:bodyPr>
            <a:normAutofit/>
          </a:bodyPr>
          <a:lstStyle>
            <a:lvl1pPr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0176" y="2470489"/>
            <a:ext cx="6154872" cy="3419124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1pPr>
            <a:lvl2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2pPr>
            <a:lvl3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3pPr>
            <a:lvl4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4pPr>
            <a:lvl5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88097" y="2171521"/>
            <a:ext cx="8543824" cy="1588"/>
          </a:xfrm>
          <a:prstGeom prst="line">
            <a:avLst/>
          </a:prstGeom>
          <a:ln w="114300" cap="flat" cmpd="sng" algn="ctr">
            <a:solidFill>
              <a:srgbClr val="FF6D1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Reversed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_designs_bar_re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" y="283"/>
            <a:ext cx="9143244" cy="6857433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0176" y="546100"/>
            <a:ext cx="6154872" cy="1143000"/>
          </a:xfrm>
        </p:spPr>
        <p:txBody>
          <a:bodyPr>
            <a:normAutofit/>
          </a:bodyPr>
          <a:lstStyle>
            <a:lvl1pPr>
              <a:lnSpc>
                <a:spcPts val="36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0176" y="2044700"/>
            <a:ext cx="6154872" cy="4229100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1pPr>
            <a:lvl2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2pPr>
            <a:lvl3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3pPr>
            <a:lvl4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4pPr>
            <a:lvl5pPr>
              <a:lnSpc>
                <a:spcPts val="3200"/>
              </a:lnSpc>
              <a:spcBef>
                <a:spcPts val="1800"/>
              </a:spcBef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9DBCF76-E7CB-412F-9B41-500E0C0ED4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0176" y="434488"/>
            <a:ext cx="8112718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176" y="1944839"/>
            <a:ext cx="8112718" cy="418132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  <p:sldLayoutId id="2147483710" r:id="rId17"/>
    <p:sldLayoutId id="2147483692" r:id="rId18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lnSpc>
          <a:spcPts val="3800"/>
        </a:lnSpc>
        <a:spcBef>
          <a:spcPct val="0"/>
        </a:spcBef>
        <a:buNone/>
        <a:defRPr sz="3200" kern="1200">
          <a:solidFill>
            <a:schemeClr val="tx1"/>
          </a:solidFill>
          <a:latin typeface="Geneva"/>
          <a:ea typeface="+mj-ea"/>
          <a:cs typeface="Geneva"/>
        </a:defRPr>
      </a:lvl1pPr>
    </p:titleStyle>
    <p:bodyStyle>
      <a:lvl1pPr marL="342900" indent="-342900" algn="l" defTabSz="457200" rtl="0" eaLnBrk="1" latinLnBrk="0" hangingPunct="1">
        <a:lnSpc>
          <a:spcPts val="3000"/>
        </a:lnSpc>
        <a:spcBef>
          <a:spcPts val="1800"/>
        </a:spcBef>
        <a:buFont typeface="Arial"/>
        <a:buChar char="•"/>
        <a:defRPr sz="2000" kern="1200">
          <a:solidFill>
            <a:schemeClr val="tx1"/>
          </a:solidFill>
          <a:latin typeface="Geneva"/>
          <a:ea typeface="+mn-ea"/>
          <a:cs typeface="Geneva"/>
        </a:defRPr>
      </a:lvl1pPr>
      <a:lvl2pPr marL="742950" indent="-285750" algn="l" defTabSz="457200" rtl="0" eaLnBrk="1" latinLnBrk="0" hangingPunct="1">
        <a:lnSpc>
          <a:spcPts val="3000"/>
        </a:lnSpc>
        <a:spcBef>
          <a:spcPts val="1800"/>
        </a:spcBef>
        <a:buFont typeface="Arial"/>
        <a:buChar char="–"/>
        <a:defRPr sz="2000" kern="1200">
          <a:solidFill>
            <a:schemeClr val="tx1"/>
          </a:solidFill>
          <a:latin typeface="Geneva"/>
          <a:ea typeface="+mn-ea"/>
          <a:cs typeface="Geneva"/>
        </a:defRPr>
      </a:lvl2pPr>
      <a:lvl3pPr marL="1143000" indent="-228600" algn="l" defTabSz="457200" rtl="0" eaLnBrk="1" latinLnBrk="0" hangingPunct="1">
        <a:lnSpc>
          <a:spcPts val="3000"/>
        </a:lnSpc>
        <a:spcBef>
          <a:spcPts val="1800"/>
        </a:spcBef>
        <a:buFont typeface="Arial"/>
        <a:buChar char="•"/>
        <a:defRPr sz="2000" kern="1200">
          <a:solidFill>
            <a:schemeClr val="tx1"/>
          </a:solidFill>
          <a:latin typeface="Geneva"/>
          <a:ea typeface="+mn-ea"/>
          <a:cs typeface="Geneva"/>
        </a:defRPr>
      </a:lvl3pPr>
      <a:lvl4pPr marL="1600200" indent="-228600" algn="l" defTabSz="457200" rtl="0" eaLnBrk="1" latinLnBrk="0" hangingPunct="1">
        <a:lnSpc>
          <a:spcPts val="3000"/>
        </a:lnSpc>
        <a:spcBef>
          <a:spcPts val="1800"/>
        </a:spcBef>
        <a:buFont typeface="Arial"/>
        <a:buChar char="–"/>
        <a:defRPr sz="2000" kern="1200">
          <a:solidFill>
            <a:schemeClr val="tx1"/>
          </a:solidFill>
          <a:latin typeface="Geneva"/>
          <a:ea typeface="+mn-ea"/>
          <a:cs typeface="Geneva"/>
        </a:defRPr>
      </a:lvl4pPr>
      <a:lvl5pPr marL="2057400" indent="-228600" algn="l" defTabSz="457200" rtl="0" eaLnBrk="1" latinLnBrk="0" hangingPunct="1">
        <a:lnSpc>
          <a:spcPts val="3000"/>
        </a:lnSpc>
        <a:spcBef>
          <a:spcPts val="1800"/>
        </a:spcBef>
        <a:buFont typeface="Arial"/>
        <a:buChar char="»"/>
        <a:defRPr sz="2000" kern="1200">
          <a:solidFill>
            <a:schemeClr val="tx1"/>
          </a:solidFill>
          <a:latin typeface="Geneva"/>
          <a:ea typeface="+mn-ea"/>
          <a:cs typeface="Genev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tech.org/legislation/perkins/" TargetMode="External"/><Relationship Id="rId2" Type="http://schemas.openxmlformats.org/officeDocument/2006/relationships/hyperlink" Target="http://blog.careertech.org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ed.gov/about/overview/budget/statetables/14stbyprogram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038600" y="3429000"/>
            <a:ext cx="4953000" cy="11303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latin typeface="Arial" pitchFamily="34" charset="0"/>
                <a:cs typeface="Arial" pitchFamily="34" charset="0"/>
              </a:rPr>
              <a:t>What is Sequestration?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May 2013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38600" y="37338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chemeClr val="bg1"/>
                </a:solidFill>
              </a:rPr>
              <a:t>Brought to you by the National Association of State Directors of Career Technical Education Consortium at www.careertech.org </a:t>
            </a:r>
            <a:endParaRPr lang="en-US" sz="1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7083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001000" cy="4495800"/>
          </a:xfrm>
        </p:spPr>
        <p:txBody>
          <a:bodyPr>
            <a:normAutofit/>
          </a:bodyPr>
          <a:lstStyle/>
          <a:p>
            <a:pPr>
              <a:buSzPct val="125000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Sequestration has begun. </a:t>
            </a:r>
          </a:p>
          <a:p>
            <a:pPr>
              <a:buSzPct val="125000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Sequestration may not look the same in future years. </a:t>
            </a:r>
          </a:p>
          <a:p>
            <a:pPr>
              <a:buSzPct val="125000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Sequestration will result in funding cuts for CTE. 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dirty="0" smtClean="0">
                <a:latin typeface="Geneva" charset="0"/>
                <a:cs typeface="Helvetica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07007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Stay current on legislative news by following the NASDCTEc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2"/>
              </a:rPr>
              <a:t>blog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Subscribe today!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Access the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3"/>
              </a:rPr>
              <a:t>latest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Perkins information on the NASDCTEc Policy &amp; Legislation webpages. </a:t>
            </a:r>
          </a:p>
        </p:txBody>
      </p:sp>
    </p:spTree>
    <p:extLst>
      <p:ext uri="{BB962C8B-B14F-4D97-AF65-F5344CB8AC3E}">
        <p14:creationId xmlns:p14="http://schemas.microsoft.com/office/powerpoint/2010/main" val="4805724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Agenda of Presentation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>
          <a:xfrm>
            <a:off x="600176" y="2470488"/>
            <a:ext cx="7629424" cy="423511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sequestration?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How did sequestration come about?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does sequestration look like in action?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the impact of sequestration on Perkins?</a:t>
            </a:r>
          </a:p>
          <a:p>
            <a:pPr eaLnBrk="1" hangingPunct="1">
              <a:buFont typeface="Arial" pitchFamily="34" charset="0"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620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Definition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362200"/>
            <a:ext cx="8229600" cy="4267200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Sequestration is the formal term for mandatory cuts to federal programs</a:t>
            </a:r>
          </a:p>
        </p:txBody>
      </p:sp>
    </p:spTree>
    <p:extLst>
      <p:ext uri="{BB962C8B-B14F-4D97-AF65-F5344CB8AC3E}">
        <p14:creationId xmlns:p14="http://schemas.microsoft.com/office/powerpoint/2010/main" val="7776165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7477024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How Did Sequestration Come About?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001000" cy="3657600"/>
          </a:xfrm>
        </p:spPr>
        <p:txBody>
          <a:bodyPr>
            <a:normAutofit fontScale="25000" lnSpcReduction="20000"/>
          </a:bodyPr>
          <a:lstStyle/>
          <a:p>
            <a:pPr>
              <a:buSzPct val="125000"/>
            </a:pPr>
            <a:r>
              <a:rPr lang="en-US" sz="11200" dirty="0" smtClean="0">
                <a:latin typeface="Arial" pitchFamily="34" charset="0"/>
                <a:cs typeface="Arial" pitchFamily="34" charset="0"/>
              </a:rPr>
              <a:t>Federal Government spending</a:t>
            </a:r>
          </a:p>
          <a:p>
            <a:pPr lvl="1">
              <a:spcBef>
                <a:spcPts val="0"/>
              </a:spcBef>
              <a:buSzPct val="75000"/>
              <a:buFont typeface="Courier New" pitchFamily="49" charset="0"/>
              <a:buChar char="o"/>
            </a:pPr>
            <a:r>
              <a:rPr lang="en-US" sz="8000" dirty="0" smtClean="0">
                <a:latin typeface="Arial" pitchFamily="34" charset="0"/>
                <a:cs typeface="Arial" pitchFamily="34" charset="0"/>
              </a:rPr>
              <a:t>Mandatory spending is mandated by law and has no cap</a:t>
            </a:r>
          </a:p>
          <a:p>
            <a:pPr lvl="1">
              <a:spcBef>
                <a:spcPts val="0"/>
              </a:spcBef>
              <a:buSzPct val="75000"/>
              <a:buFont typeface="Courier New" pitchFamily="49" charset="0"/>
              <a:buChar char="o"/>
            </a:pPr>
            <a:r>
              <a:rPr lang="en-US" sz="8000" dirty="0" smtClean="0">
                <a:latin typeface="Arial" pitchFamily="34" charset="0"/>
                <a:cs typeface="Arial" pitchFamily="34" charset="0"/>
              </a:rPr>
              <a:t>Discretionary spending is not mandated by law and the amount of spending is restricted</a:t>
            </a:r>
          </a:p>
          <a:p>
            <a:pPr>
              <a:buSzPct val="125000"/>
              <a:buFont typeface="Arial" pitchFamily="34" charset="0"/>
              <a:buChar char="•"/>
            </a:pPr>
            <a:r>
              <a:rPr lang="en-US" sz="11200" dirty="0" smtClean="0">
                <a:latin typeface="Arial" pitchFamily="34" charset="0"/>
                <a:cs typeface="Arial" pitchFamily="34" charset="0"/>
              </a:rPr>
              <a:t>Debt Ceiling</a:t>
            </a:r>
          </a:p>
          <a:p>
            <a:pPr lvl="1">
              <a:spcBef>
                <a:spcPts val="0"/>
              </a:spcBef>
              <a:buSzPct val="75000"/>
              <a:buFont typeface="Courier New" pitchFamily="49" charset="0"/>
              <a:buChar char="o"/>
            </a:pPr>
            <a:r>
              <a:rPr lang="en-US" sz="8000" dirty="0" smtClean="0">
                <a:latin typeface="Arial" pitchFamily="34" charset="0"/>
                <a:cs typeface="Arial" pitchFamily="34" charset="0"/>
              </a:rPr>
              <a:t>The point at which the government can no longer spend </a:t>
            </a:r>
          </a:p>
          <a:p>
            <a:pPr marL="457200" lvl="1" indent="0">
              <a:spcBef>
                <a:spcPts val="0"/>
              </a:spcBef>
              <a:buSzPct val="75000"/>
              <a:buNone/>
            </a:pPr>
            <a:r>
              <a:rPr lang="en-US" sz="8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0" dirty="0" smtClean="0">
                <a:latin typeface="Arial" pitchFamily="34" charset="0"/>
                <a:cs typeface="Arial" pitchFamily="34" charset="0"/>
              </a:rPr>
              <a:t>   unless Congress authorizes an increase</a:t>
            </a:r>
          </a:p>
          <a:p>
            <a:pPr>
              <a:buSzPct val="125000"/>
              <a:buFont typeface="Arial" pitchFamily="34" charset="0"/>
              <a:buChar char="•"/>
            </a:pPr>
            <a:r>
              <a:rPr lang="en-US" sz="11200" dirty="0" smtClean="0">
                <a:latin typeface="Arial" pitchFamily="34" charset="0"/>
                <a:cs typeface="Arial" pitchFamily="34" charset="0"/>
              </a:rPr>
              <a:t>Budget Control Act of 2011</a:t>
            </a:r>
          </a:p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992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7477024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How Did Sequestration Come About?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001000" cy="4495800"/>
          </a:xfrm>
        </p:spPr>
        <p:txBody>
          <a:bodyPr>
            <a:normAutofit fontScale="40000" lnSpcReduction="20000"/>
          </a:bodyPr>
          <a:lstStyle/>
          <a:p>
            <a:pPr>
              <a:buSzPct val="125000"/>
            </a:pPr>
            <a:r>
              <a:rPr lang="en-US" sz="7000" dirty="0" err="1" smtClean="0">
                <a:latin typeface="Arial" pitchFamily="34" charset="0"/>
                <a:cs typeface="Arial" pitchFamily="34" charset="0"/>
              </a:rPr>
              <a:t>Supercommittee</a:t>
            </a:r>
            <a:endParaRPr lang="en-US" sz="70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buSzPct val="75000"/>
              <a:buFont typeface="Courier New" pitchFamily="49" charset="0"/>
              <a:buChar char="o"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Senators Murray (D-WA), Baucus (D-MT) &amp; Kerry (D-MA)</a:t>
            </a:r>
          </a:p>
          <a:p>
            <a:pPr lvl="1">
              <a:spcBef>
                <a:spcPts val="0"/>
              </a:spcBef>
              <a:buSzPct val="75000"/>
              <a:buFont typeface="Courier New" pitchFamily="49" charset="0"/>
              <a:buChar char="o"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Senators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Kyl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(R-AZ), Portman (R-OH) &amp; Toomey (R-PA)</a:t>
            </a:r>
          </a:p>
          <a:p>
            <a:pPr lvl="1">
              <a:spcBef>
                <a:spcPts val="0"/>
              </a:spcBef>
              <a:buSzPct val="75000"/>
              <a:buFont typeface="Courier New" pitchFamily="49" charset="0"/>
              <a:buChar char="o"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Representatives Becerra (D-CA-34), Clyburn (D-SC-8) &amp; Van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Hollen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(D-MD-8)</a:t>
            </a:r>
          </a:p>
          <a:p>
            <a:pPr lvl="1">
              <a:spcBef>
                <a:spcPts val="0"/>
              </a:spcBef>
              <a:buSzPct val="75000"/>
              <a:buFont typeface="Courier New" pitchFamily="49" charset="0"/>
              <a:buChar char="o"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Representatives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Hensarling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(R-TX-5), Upton (R-MI-6) &amp; Camp (R-MI-4)</a:t>
            </a:r>
          </a:p>
          <a:p>
            <a:pPr eaLnBrk="1" hangingPunct="1"/>
            <a:r>
              <a:rPr lang="en-US" sz="7000" dirty="0" err="1" smtClean="0">
                <a:latin typeface="Arial" pitchFamily="34" charset="0"/>
                <a:cs typeface="Arial" pitchFamily="34" charset="0"/>
              </a:rPr>
              <a:t>Supercommittee</a:t>
            </a:r>
            <a:r>
              <a:rPr lang="en-US" sz="7000" dirty="0" smtClean="0">
                <a:latin typeface="Arial" pitchFamily="34" charset="0"/>
                <a:cs typeface="Arial" pitchFamily="34" charset="0"/>
              </a:rPr>
              <a:t> does not reach a compromise by November 2011 deadline.</a:t>
            </a:r>
          </a:p>
          <a:p>
            <a:pPr eaLnBrk="1" hangingPunct="1"/>
            <a:r>
              <a:rPr lang="en-US" sz="7000" dirty="0" smtClean="0">
                <a:latin typeface="Arial" pitchFamily="34" charset="0"/>
                <a:cs typeface="Arial" pitchFamily="34" charset="0"/>
              </a:rPr>
              <a:t>Sequestration set to begin January 1, 2013.</a:t>
            </a:r>
          </a:p>
        </p:txBody>
      </p:sp>
    </p:spTree>
    <p:extLst>
      <p:ext uri="{BB962C8B-B14F-4D97-AF65-F5344CB8AC3E}">
        <p14:creationId xmlns:p14="http://schemas.microsoft.com/office/powerpoint/2010/main" val="2245502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7477024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How Did Sequestration Come About?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001000" cy="4495800"/>
          </a:xfrm>
        </p:spPr>
        <p:txBody>
          <a:bodyPr>
            <a:normAutofit/>
          </a:bodyPr>
          <a:lstStyle/>
          <a:p>
            <a:pPr>
              <a:buSzPct val="125000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2012 elections maintain political balance.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SzPct val="125000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Congress passes American Taxpayer 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Relief Act of 2012:</a:t>
            </a:r>
          </a:p>
          <a:p>
            <a:pPr lvl="1">
              <a:spcBef>
                <a:spcPts val="0"/>
              </a:spcBef>
              <a:buSzPct val="75000"/>
              <a:buFont typeface="Courier New" pitchFamily="49" charset="0"/>
              <a:buChar char="o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Extension of income tax cuts</a:t>
            </a:r>
          </a:p>
          <a:p>
            <a:pPr lvl="1">
              <a:spcBef>
                <a:spcPts val="0"/>
              </a:spcBef>
              <a:buSzPct val="75000"/>
              <a:buFont typeface="Courier New" pitchFamily="49" charset="0"/>
              <a:buChar char="o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Extension of tax credits</a:t>
            </a:r>
          </a:p>
          <a:p>
            <a:pPr lvl="1">
              <a:spcBef>
                <a:spcPts val="0"/>
              </a:spcBef>
              <a:buSzPct val="75000"/>
              <a:buFont typeface="Courier New" pitchFamily="49" charset="0"/>
              <a:buChar char="o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Extension on some corporate taxes</a:t>
            </a:r>
          </a:p>
          <a:p>
            <a:pPr lvl="1">
              <a:spcBef>
                <a:spcPts val="0"/>
              </a:spcBef>
              <a:buSzPct val="75000"/>
              <a:buFont typeface="Courier New" pitchFamily="49" charset="0"/>
              <a:buChar char="o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Delay of sequestration until March 1, 2013</a:t>
            </a:r>
          </a:p>
        </p:txBody>
      </p:sp>
    </p:spTree>
    <p:extLst>
      <p:ext uri="{BB962C8B-B14F-4D97-AF65-F5344CB8AC3E}">
        <p14:creationId xmlns:p14="http://schemas.microsoft.com/office/powerpoint/2010/main" val="41862341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7477024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Sequestration in Action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001000" cy="4495800"/>
          </a:xfrm>
        </p:spPr>
        <p:txBody>
          <a:bodyPr>
            <a:normAutofit/>
          </a:bodyPr>
          <a:lstStyle/>
          <a:p>
            <a:pPr>
              <a:buSzPct val="125000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SzPct val="125000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Began March 1, 2013</a:t>
            </a:r>
          </a:p>
          <a:p>
            <a:pPr lvl="1">
              <a:buSzPct val="75000"/>
              <a:buFont typeface="Courier New" pitchFamily="49" charset="0"/>
              <a:buChar char="o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Automatic programmatic cuts were triggered including cuts in both defense and non-defense discretionary spending</a:t>
            </a:r>
          </a:p>
          <a:p>
            <a:pPr lvl="1">
              <a:buSzPct val="125000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SzPct val="125000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7705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00176" y="960138"/>
            <a:ext cx="7477024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Geneva"/>
                <a:ea typeface="+mj-ea"/>
                <a:cs typeface="Geneva"/>
              </a:defRPr>
            </a:lvl1pPr>
          </a:lstStyle>
          <a:p>
            <a:r>
              <a:rPr lang="en-US" dirty="0">
                <a:latin typeface="Arial" pitchFamily="34" charset="0"/>
                <a:cs typeface="Arial" pitchFamily="34" charset="0"/>
              </a:rPr>
              <a:t>Impact of Sequestration on Perkins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001000" cy="4495800"/>
          </a:xfrm>
        </p:spPr>
        <p:txBody>
          <a:bodyPr>
            <a:normAutofit fontScale="70000" lnSpcReduction="20000"/>
          </a:bodyPr>
          <a:lstStyle/>
          <a:p>
            <a:pPr>
              <a:buSzPct val="125000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Forward Funding </a:t>
            </a:r>
          </a:p>
          <a:p>
            <a:pPr>
              <a:buSzPct val="125000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Impact on Carl D. Perkins Career and Technical Education Act</a:t>
            </a:r>
          </a:p>
          <a:p>
            <a:pPr lvl="1">
              <a:buSzPct val="125000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Perkins funding to be reduced by 0.2 percent and then by 5 percent for total of 5.2 percent across-the-board cuts. </a:t>
            </a:r>
          </a:p>
          <a:p>
            <a:pPr lvl="1">
              <a:buSzPct val="125000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Cuts to the U.S. Department of Education total $2.478 billion</a:t>
            </a:r>
          </a:p>
          <a:p>
            <a:pPr lvl="1">
              <a:buSzPct val="125000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Total Perkins funding will be reduced from $1.123 billion to $1.065 billion – total loss of $59 million starting July 1, 2013.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219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001000" cy="4495800"/>
          </a:xfrm>
        </p:spPr>
        <p:txBody>
          <a:bodyPr>
            <a:normAutofit/>
          </a:bodyPr>
          <a:lstStyle/>
          <a:p>
            <a:pPr>
              <a:buSzPct val="125000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Why will sequestration affect individual states differently?</a:t>
            </a:r>
          </a:p>
          <a:p>
            <a:pPr lvl="1">
              <a:buSzPct val="125000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Minimal allocation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(Perkins Section 111(a)(3)(A)): Each state receives at least 0.5 percent of the total state allocation. </a:t>
            </a:r>
          </a:p>
          <a:p>
            <a:pPr lvl="1">
              <a:buSzPct val="125000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Hold harmless provision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(Perkins Section 111(a)(5)): No state can receive less funding than received in FY 1998.</a:t>
            </a:r>
          </a:p>
          <a:p>
            <a:pPr>
              <a:buSzPct val="125000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See state-by-state FY 2013 </a:t>
            </a:r>
            <a:r>
              <a:rPr lang="en-US" sz="2800" dirty="0" smtClean="0">
                <a:latin typeface="Arial" pitchFamily="34" charset="0"/>
                <a:cs typeface="Arial" pitchFamily="34" charset="0"/>
                <a:hlinkClick r:id="rId3"/>
              </a:rPr>
              <a:t>allocations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including sequestration cuts.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dirty="0" smtClean="0">
                <a:latin typeface="Geneva" charset="0"/>
                <a:cs typeface="Helvetica" pitchFamily="34" charset="0"/>
              </a:rPr>
              <a:t>Impact of Sequestration </a:t>
            </a:r>
            <a:br>
              <a:rPr lang="en-US" sz="4000" dirty="0" smtClean="0">
                <a:latin typeface="Geneva" charset="0"/>
                <a:cs typeface="Helvetica" pitchFamily="34" charset="0"/>
              </a:rPr>
            </a:br>
            <a:r>
              <a:rPr lang="en-US" sz="4000" dirty="0" smtClean="0">
                <a:latin typeface="Geneva" charset="0"/>
                <a:cs typeface="Helvetica" pitchFamily="34" charset="0"/>
              </a:rPr>
              <a:t>on Perkins</a:t>
            </a:r>
          </a:p>
        </p:txBody>
      </p:sp>
    </p:spTree>
    <p:extLst>
      <p:ext uri="{BB962C8B-B14F-4D97-AF65-F5344CB8AC3E}">
        <p14:creationId xmlns:p14="http://schemas.microsoft.com/office/powerpoint/2010/main" val="37436261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8&quot; unique_id=&quot;10157&quot;&gt;&lt;/object&gt;&lt;object type=&quot;2&quot; unique_id=&quot;10158&quot;&gt;&lt;object type=&quot;3&quot; unique_id=&quot;10159&quot;&gt;&lt;property id=&quot;20148&quot; value=&quot;5&quot;/&gt;&lt;property id=&quot;20300&quot; value=&quot;Slide 1 - &amp;quot;Basics of Career Clusters™&amp;quot;&quot;/&gt;&lt;property id=&quot;20307&quot; value=&quot;257&quot;/&gt;&lt;/object&gt;&lt;object type=&quot;3&quot; unique_id=&quot;10160&quot;&gt;&lt;property id=&quot;20148&quot; value=&quot;5&quot;/&gt;&lt;property id=&quot;20300&quot; value=&quot;Slide 2 - &amp;quot;What are Career Clusters™?&amp;quot;&quot;/&gt;&lt;property id=&quot;20307&quot; value=&quot;259&quot;/&gt;&lt;/object&gt;&lt;object type=&quot;3&quot; unique_id=&quot;10161&quot;&gt;&lt;property id=&quot;20148&quot; value=&quot;5&quot;/&gt;&lt;property id=&quot;20300&quot; value=&quot;Slide 3 - &amp;quot;Career Clusters™ Development&amp;quot;&quot;/&gt;&lt;property id=&quot;20307&quot; value=&quot;260&quot;/&gt;&lt;/object&gt;&lt;object type=&quot;3&quot; unique_id=&quot;10162&quot;&gt;&lt;property id=&quot;20148&quot; value=&quot;5&quot;/&gt;&lt;property id=&quot;20300&quot; value=&quot;Slide 4&quot;/&gt;&lt;property id=&quot;20307&quot; value=&quot;261&quot;/&gt;&lt;/object&gt;&lt;object type=&quot;3&quot; unique_id=&quot;10163&quot;&gt;&lt;property id=&quot;20148&quot; value=&quot;5&quot;/&gt;&lt;property id=&quot;20300&quot; value=&quot;Slide 5&quot;/&gt;&lt;property id=&quot;20307&quot; value=&quot;262&quot;/&gt;&lt;/object&gt;&lt;object type=&quot;3&quot; unique_id=&quot;10164&quot;&gt;&lt;property id=&quot;20148&quot; value=&quot;5&quot;/&gt;&lt;property id=&quot;20300&quot; value=&quot;Slide 6 - &amp;quot;Career Clusters™&amp;quot;&quot;/&gt;&lt;property id=&quot;20307&quot; value=&quot;263&quot;/&gt;&lt;/object&gt;&lt;object type=&quot;3&quot; unique_id=&quot;10165&quot;&gt;&lt;property id=&quot;20148&quot; value=&quot;5&quot;/&gt;&lt;property id=&quot;20300&quot; value=&quot;Slide 10 - &amp;quot;Career Cluster™ Management&amp;quot;&quot;/&gt;&lt;property id=&quot;20307&quot; value=&quot;266&quot;/&gt;&lt;/object&gt;&lt;object type=&quot;3&quot; unique_id=&quot;10166&quot;&gt;&lt;property id=&quot;20148&quot; value=&quot;5&quot;/&gt;&lt;property id=&quot;20300&quot; value=&quot;Slide 11 - &amp;quot;Why Career Clusters™?&amp;quot;&quot;/&gt;&lt;property id=&quot;20307&quot; value=&quot;268&quot;/&gt;&lt;/object&gt;&lt;object type=&quot;3&quot; unique_id=&quot;10167&quot;&gt;&lt;property id=&quot;20148&quot; value=&quot;5&quot;/&gt;&lt;property id=&quot;20300&quot; value=&quot;Slide 7 - &amp;quot;Definitions&amp;quot;&quot;/&gt;&lt;property id=&quot;20307&quot; value=&quot;273&quot;/&gt;&lt;/object&gt;&lt;object type=&quot;3&quot; unique_id=&quot;10168&quot;&gt;&lt;property id=&quot;20148&quot; value=&quot;5&quot;/&gt;&lt;property id=&quot;20300&quot; value=&quot;Slide 12 - &amp;quot;What Career Clusters™ DO&amp;quot;&quot;/&gt;&lt;property id=&quot;20307&quot; value=&quot;276&quot;/&gt;&lt;/object&gt;&lt;object type=&quot;3&quot; unique_id=&quot;10169&quot;&gt;&lt;property id=&quot;20148&quot; value=&quot;5&quot;/&gt;&lt;property id=&quot;20300&quot; value=&quot;Slide 13 - &amp;quot;What Career Clusters™ DON’T Do:&amp;quot;&quot;/&gt;&lt;property id=&quot;20307&quot; value=&quot;277&quot;/&gt;&lt;/object&gt;&lt;object type=&quot;3&quot; unique_id=&quot;10170&quot;&gt;&lt;property id=&quot;20148&quot; value=&quot;5&quot;/&gt;&lt;property id=&quot;20300&quot; value=&quot;Slide 14 - &amp;quot;Career Clusters™ Implementation&amp;quot;&quot;/&gt;&lt;property id=&quot;20307&quot; value=&quot;278&quot;/&gt;&lt;/object&gt;&lt;object type=&quot;3&quot; unique_id=&quot;10171&quot;&gt;&lt;property id=&quot;20148&quot; value=&quot;5&quot;/&gt;&lt;property id=&quot;20300&quot; value=&quot;Slide 15&quot;/&gt;&lt;property id=&quot;20307&quot; value=&quot;280&quot;/&gt;&lt;/object&gt;&lt;object type=&quot;3&quot; unique_id=&quot;10172&quot;&gt;&lt;property id=&quot;20148&quot; value=&quot;5&quot;/&gt;&lt;property id=&quot;20300&quot; value=&quot;Slide 16&quot;/&gt;&lt;property id=&quot;20307&quot; value=&quot;281&quot;/&gt;&lt;/object&gt;&lt;object type=&quot;3&quot; unique_id=&quot;10173&quot;&gt;&lt;property id=&quot;20148&quot; value=&quot;5&quot;/&gt;&lt;property id=&quot;20300&quot; value=&quot;Slide 17&quot;/&gt;&lt;property id=&quot;20307&quot; value=&quot;282&quot;/&gt;&lt;/object&gt;&lt;object type=&quot;3&quot; unique_id=&quot;10174&quot;&gt;&lt;property id=&quot;20148&quot; value=&quot;5&quot;/&gt;&lt;property id=&quot;20300&quot; value=&quot;Slide 18&quot;/&gt;&lt;property id=&quot;20307&quot; value=&quot;283&quot;/&gt;&lt;/object&gt;&lt;object type=&quot;3&quot; unique_id=&quot;10175&quot;&gt;&lt;property id=&quot;20148&quot; value=&quot;5&quot;/&gt;&lt;property id=&quot;20300&quot; value=&quot;Slide 19&quot;/&gt;&lt;property id=&quot;20307&quot; value=&quot;284&quot;/&gt;&lt;/object&gt;&lt;object type=&quot;3&quot; unique_id=&quot;10176&quot;&gt;&lt;property id=&quot;20148&quot; value=&quot;5&quot;/&gt;&lt;property id=&quot;20300&quot; value=&quot;Slide 20 - &amp;quot;More information&amp;quot;&quot;/&gt;&lt;property id=&quot;20307&quot; value=&quot;286&quot;/&gt;&lt;/object&gt;&lt;object type=&quot;3&quot; unique_id=&quot;10437&quot;&gt;&lt;property id=&quot;20148&quot; value=&quot;5&quot;/&gt;&lt;property id=&quot;20300&quot; value=&quot;Slide 8 - &amp;quot;16 Career Clusters™&amp;quot;&quot;/&gt;&lt;property id=&quot;20307&quot; value=&quot;287&quot;/&gt;&lt;/object&gt;&lt;object type=&quot;3&quot; unique_id=&quot;10438&quot;&gt;&lt;property id=&quot;20148&quot; value=&quot;5&quot;/&gt;&lt;property id=&quot;20300&quot; value=&quot;Slide 9 - &amp;quot;Career Pathways&amp;quot;&quot;/&gt;&lt;property id=&quot;20307&quot; value=&quot;28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TE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CTETheme1</Template>
  <TotalTime>373</TotalTime>
  <Words>448</Words>
  <Application>Microsoft Office PowerPoint</Application>
  <PresentationFormat>On-screen Show (4:3)</PresentationFormat>
  <Paragraphs>68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CTETheme1</vt:lpstr>
      <vt:lpstr>What is Sequestration? May 2013   </vt:lpstr>
      <vt:lpstr>Agenda of Presentation</vt:lpstr>
      <vt:lpstr>Definition</vt:lpstr>
      <vt:lpstr>How Did Sequestration Come About?</vt:lpstr>
      <vt:lpstr>How Did Sequestration Come About?</vt:lpstr>
      <vt:lpstr>How Did Sequestration Come About?</vt:lpstr>
      <vt:lpstr>Sequestration in Action</vt:lpstr>
      <vt:lpstr>PowerPoint Presentation</vt:lpstr>
      <vt:lpstr>Impact of Sequestration  on Perkins</vt:lpstr>
      <vt:lpstr>Conclusion</vt:lpstr>
      <vt:lpstr>Additional Resources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Clusters™</dc:title>
  <dc:creator>Dean R. Folkers</dc:creator>
  <cp:lastModifiedBy>NASDCTEc</cp:lastModifiedBy>
  <cp:revision>31</cp:revision>
  <cp:lastPrinted>2013-05-22T18:52:11Z</cp:lastPrinted>
  <dcterms:created xsi:type="dcterms:W3CDTF">2013-05-06T02:29:26Z</dcterms:created>
  <dcterms:modified xsi:type="dcterms:W3CDTF">2013-07-18T18:09:36Z</dcterms:modified>
</cp:coreProperties>
</file>