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1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y="6858000" cx="9144000"/>
  <p:notesSz cx="6858000" cy="9144000"/>
  <p:embeddedFontLst>
    <p:embeddedFont>
      <p:font typeface="Corbel"/>
      <p:regular r:id="rId38"/>
      <p:bold r:id="rId39"/>
      <p:italic r:id="rId40"/>
      <p:boldItalic r:id="rId41"/>
    </p:embeddedFont>
    <p:embeddedFont>
      <p:font typeface="PT Sans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hGyb5NkTbgjqBKg8LAouisZYJ1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79E8C8D-106B-46A8-9E93-FF0371349F32}">
  <a:tblStyle styleId="{F79E8C8D-106B-46A8-9E93-FF0371349F3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orbel-italic.fntdata"/><Relationship Id="rId20" Type="http://schemas.openxmlformats.org/officeDocument/2006/relationships/slide" Target="slides/slide13.xml"/><Relationship Id="rId42" Type="http://schemas.openxmlformats.org/officeDocument/2006/relationships/font" Target="fonts/PTSans-regular.fntdata"/><Relationship Id="rId41" Type="http://schemas.openxmlformats.org/officeDocument/2006/relationships/font" Target="fonts/Corbel-boldItalic.fntdata"/><Relationship Id="rId22" Type="http://schemas.openxmlformats.org/officeDocument/2006/relationships/slide" Target="slides/slide15.xml"/><Relationship Id="rId44" Type="http://schemas.openxmlformats.org/officeDocument/2006/relationships/font" Target="fonts/PTSans-italic.fntdata"/><Relationship Id="rId21" Type="http://schemas.openxmlformats.org/officeDocument/2006/relationships/slide" Target="slides/slide14.xml"/><Relationship Id="rId43" Type="http://schemas.openxmlformats.org/officeDocument/2006/relationships/font" Target="fonts/PTSans-bold.fntdata"/><Relationship Id="rId24" Type="http://schemas.openxmlformats.org/officeDocument/2006/relationships/slide" Target="slides/slide17.xml"/><Relationship Id="rId46" Type="http://customschemas.google.com/relationships/presentationmetadata" Target="metadata"/><Relationship Id="rId23" Type="http://schemas.openxmlformats.org/officeDocument/2006/relationships/slide" Target="slides/slide16.xml"/><Relationship Id="rId45" Type="http://schemas.openxmlformats.org/officeDocument/2006/relationships/font" Target="fonts/PTSans-boldItalic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11" Type="http://schemas.openxmlformats.org/officeDocument/2006/relationships/slide" Target="slides/slide4.xml"/><Relationship Id="rId33" Type="http://schemas.openxmlformats.org/officeDocument/2006/relationships/slide" Target="slides/slide26.xml"/><Relationship Id="rId10" Type="http://schemas.openxmlformats.org/officeDocument/2006/relationships/slide" Target="slides/slide3.xml"/><Relationship Id="rId32" Type="http://schemas.openxmlformats.org/officeDocument/2006/relationships/slide" Target="slides/slide25.xml"/><Relationship Id="rId13" Type="http://schemas.openxmlformats.org/officeDocument/2006/relationships/slide" Target="slides/slide6.xml"/><Relationship Id="rId35" Type="http://schemas.openxmlformats.org/officeDocument/2006/relationships/slide" Target="slides/slide28.xml"/><Relationship Id="rId12" Type="http://schemas.openxmlformats.org/officeDocument/2006/relationships/slide" Target="slides/slide5.xml"/><Relationship Id="rId34" Type="http://schemas.openxmlformats.org/officeDocument/2006/relationships/slide" Target="slides/slide27.xml"/><Relationship Id="rId15" Type="http://schemas.openxmlformats.org/officeDocument/2006/relationships/slide" Target="slides/slide8.xml"/><Relationship Id="rId37" Type="http://schemas.openxmlformats.org/officeDocument/2006/relationships/slide" Target="slides/slide30.xml"/><Relationship Id="rId14" Type="http://schemas.openxmlformats.org/officeDocument/2006/relationships/slide" Target="slides/slide7.xml"/><Relationship Id="rId36" Type="http://schemas.openxmlformats.org/officeDocument/2006/relationships/slide" Target="slides/slide29.xml"/><Relationship Id="rId17" Type="http://schemas.openxmlformats.org/officeDocument/2006/relationships/slide" Target="slides/slide10.xml"/><Relationship Id="rId39" Type="http://schemas.openxmlformats.org/officeDocument/2006/relationships/font" Target="fonts/Corbel-bold.fntdata"/><Relationship Id="rId16" Type="http://schemas.openxmlformats.org/officeDocument/2006/relationships/slide" Target="slides/slide9.xml"/><Relationship Id="rId38" Type="http://schemas.openxmlformats.org/officeDocument/2006/relationships/font" Target="fonts/Corbel-regular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1"/>
          </a:p>
        </p:txBody>
      </p:sp>
      <p:sp>
        <p:nvSpPr>
          <p:cNvPr id="211" name="Google Shape;211;p1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9" name="Google Shape;249;p2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0" name="Google Shape;320;p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p3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2" name="Google Shape;332;p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p3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8" name="Google Shape;338;p3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p1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9"/>
          <p:cNvSpPr txBox="1"/>
          <p:nvPr>
            <p:ph type="ctrTitle"/>
          </p:nvPr>
        </p:nvSpPr>
        <p:spPr>
          <a:xfrm>
            <a:off x="1143000" y="2151744"/>
            <a:ext cx="6858000" cy="1552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1" i="0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9"/>
          <p:cNvSpPr txBox="1"/>
          <p:nvPr>
            <p:ph idx="1" type="subTitle"/>
          </p:nvPr>
        </p:nvSpPr>
        <p:spPr>
          <a:xfrm>
            <a:off x="1143000" y="3995176"/>
            <a:ext cx="6858000" cy="1170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" name="Google Shape;17;p39"/>
          <p:cNvPicPr preferRelativeResize="0"/>
          <p:nvPr/>
        </p:nvPicPr>
        <p:blipFill rotWithShape="1">
          <a:blip r:embed="rId2">
            <a:alphaModFix/>
          </a:blip>
          <a:srcRect b="16115" l="0" r="0" t="13727"/>
          <a:stretch/>
        </p:blipFill>
        <p:spPr>
          <a:xfrm>
            <a:off x="2059782" y="163718"/>
            <a:ext cx="5024437" cy="111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9"/>
          <p:cNvPicPr preferRelativeResize="0"/>
          <p:nvPr/>
        </p:nvPicPr>
        <p:blipFill rotWithShape="1">
          <a:blip r:embed="rId3">
            <a:alphaModFix/>
          </a:blip>
          <a:srcRect b="28138" l="76855" r="4193" t="35174"/>
          <a:stretch/>
        </p:blipFill>
        <p:spPr>
          <a:xfrm>
            <a:off x="7664291" y="6465345"/>
            <a:ext cx="1345772" cy="23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b="26486" l="1546" r="69983" t="36514"/>
          <a:stretch/>
        </p:blipFill>
        <p:spPr>
          <a:xfrm>
            <a:off x="0" y="6465345"/>
            <a:ext cx="2021711" cy="23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3"/>
          <p:cNvSpPr/>
          <p:nvPr/>
        </p:nvSpPr>
        <p:spPr>
          <a:xfrm>
            <a:off x="203200" y="3771900"/>
            <a:ext cx="361950" cy="90488"/>
          </a:xfrm>
          <a:custGeom>
            <a:rect b="b" l="l" r="r" t="t"/>
            <a:pathLst>
              <a:path extrusionOk="0" h="120000" w="120000">
                <a:moveTo>
                  <a:pt x="119999" y="119999"/>
                </a:moveTo>
                <a:lnTo>
                  <a:pt x="0" y="0"/>
                </a:lnTo>
                <a:lnTo>
                  <a:pt x="116842" y="113684"/>
                </a:lnTo>
                <a:lnTo>
                  <a:pt x="119999" y="119999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86" name="Google Shape;86;p43"/>
          <p:cNvSpPr/>
          <p:nvPr/>
        </p:nvSpPr>
        <p:spPr>
          <a:xfrm>
            <a:off x="560388" y="3867150"/>
            <a:ext cx="61913" cy="809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92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grpSp>
        <p:nvGrpSpPr>
          <p:cNvPr id="87" name="Google Shape;87;p43"/>
          <p:cNvGrpSpPr/>
          <p:nvPr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88" name="Google Shape;88;p43"/>
            <p:cNvSpPr/>
            <p:nvPr/>
          </p:nvSpPr>
          <p:spPr>
            <a:xfrm>
              <a:off x="641350" y="0"/>
              <a:ext cx="1365250" cy="3971925"/>
            </a:xfrm>
            <a:custGeom>
              <a:rect b="b" l="l" r="r" t="t"/>
              <a:pathLst>
                <a:path extrusionOk="0" h="120000" w="120000">
                  <a:moveTo>
                    <a:pt x="0" y="117266"/>
                  </a:moveTo>
                  <a:lnTo>
                    <a:pt x="31813" y="120000"/>
                  </a:lnTo>
                  <a:lnTo>
                    <a:pt x="120000" y="0"/>
                  </a:lnTo>
                  <a:lnTo>
                    <a:pt x="86511" y="0"/>
                  </a:lnTo>
                  <a:lnTo>
                    <a:pt x="0" y="117266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89" name="Google Shape;89;p43"/>
            <p:cNvSpPr/>
            <p:nvPr/>
          </p:nvSpPr>
          <p:spPr>
            <a:xfrm>
              <a:off x="203200" y="0"/>
              <a:ext cx="1336675" cy="386238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85795" y="0"/>
                  </a:lnTo>
                  <a:lnTo>
                    <a:pt x="0" y="117188"/>
                  </a:lnTo>
                  <a:lnTo>
                    <a:pt x="32494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90" name="Google Shape;90;p43"/>
            <p:cNvSpPr/>
            <p:nvPr/>
          </p:nvSpPr>
          <p:spPr>
            <a:xfrm>
              <a:off x="207963" y="3776663"/>
              <a:ext cx="1936750" cy="30813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4688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91" name="Google Shape;91;p43"/>
            <p:cNvSpPr/>
            <p:nvPr/>
          </p:nvSpPr>
          <p:spPr>
            <a:xfrm>
              <a:off x="646113" y="3886200"/>
              <a:ext cx="2373313" cy="29718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  <a:lnTo>
                    <a:pt x="11574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92" name="Google Shape;92;p43"/>
            <p:cNvSpPr/>
            <p:nvPr/>
          </p:nvSpPr>
          <p:spPr>
            <a:xfrm>
              <a:off x="641350" y="3871913"/>
              <a:ext cx="3340100" cy="2976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71" y="192"/>
                  </a:lnTo>
                  <a:lnTo>
                    <a:pt x="85437" y="120000"/>
                  </a:lnTo>
                  <a:lnTo>
                    <a:pt x="120000" y="120000"/>
                  </a:lnTo>
                  <a:lnTo>
                    <a:pt x="13003" y="3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93" name="Google Shape;93;p43"/>
            <p:cNvSpPr/>
            <p:nvPr/>
          </p:nvSpPr>
          <p:spPr>
            <a:xfrm>
              <a:off x="203200" y="3762375"/>
              <a:ext cx="2660650" cy="30861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18902" y="6851"/>
                  </a:lnTo>
                  <a:lnTo>
                    <a:pt x="16109" y="3703"/>
                  </a:lnTo>
                  <a:lnTo>
                    <a:pt x="16324" y="3703"/>
                  </a:lnTo>
                  <a:lnTo>
                    <a:pt x="18902" y="6851"/>
                  </a:lnTo>
                  <a:lnTo>
                    <a:pt x="16754" y="4259"/>
                  </a:lnTo>
                  <a:lnTo>
                    <a:pt x="16324" y="3518"/>
                  </a:lnTo>
                  <a:lnTo>
                    <a:pt x="15894" y="3333"/>
                  </a:lnTo>
                  <a:lnTo>
                    <a:pt x="0" y="0"/>
                  </a:lnTo>
                  <a:lnTo>
                    <a:pt x="214" y="185"/>
                  </a:lnTo>
                  <a:lnTo>
                    <a:pt x="8756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94" name="Google Shape;94;p43"/>
          <p:cNvSpPr/>
          <p:nvPr/>
        </p:nvSpPr>
        <p:spPr>
          <a:xfrm flipH="1">
            <a:off x="6829231" y="-9473"/>
            <a:ext cx="1431874" cy="4108843"/>
          </a:xfrm>
          <a:custGeom>
            <a:rect b="b" l="l" r="r" t="t"/>
            <a:pathLst>
              <a:path extrusionOk="0" h="120000" w="120000">
                <a:moveTo>
                  <a:pt x="0" y="116960"/>
                </a:moveTo>
                <a:lnTo>
                  <a:pt x="35915" y="120000"/>
                </a:lnTo>
                <a:lnTo>
                  <a:pt x="120000" y="278"/>
                </a:lnTo>
                <a:lnTo>
                  <a:pt x="86464" y="0"/>
                </a:lnTo>
                <a:lnTo>
                  <a:pt x="0" y="11696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95" name="Google Shape;95;p43"/>
          <p:cNvSpPr/>
          <p:nvPr/>
        </p:nvSpPr>
        <p:spPr>
          <a:xfrm flipH="1">
            <a:off x="4456642" y="3981398"/>
            <a:ext cx="3804462" cy="288377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58" y="59"/>
                  <a:pt x="398" y="531"/>
                  <a:pt x="457" y="590"/>
                </a:cubicBezTo>
                <a:lnTo>
                  <a:pt x="96490" y="119634"/>
                </a:lnTo>
                <a:lnTo>
                  <a:pt x="120000" y="120000"/>
                </a:lnTo>
                <a:lnTo>
                  <a:pt x="12100" y="280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246" y="6181394"/>
            <a:ext cx="2264664" cy="48463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43"/>
          <p:cNvSpPr txBox="1"/>
          <p:nvPr>
            <p:ph type="title"/>
          </p:nvPr>
        </p:nvSpPr>
        <p:spPr>
          <a:xfrm>
            <a:off x="972608" y="1895476"/>
            <a:ext cx="564726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1" i="0" sz="4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1"/>
          <p:cNvSpPr/>
          <p:nvPr/>
        </p:nvSpPr>
        <p:spPr>
          <a:xfrm>
            <a:off x="203200" y="3771900"/>
            <a:ext cx="361950" cy="90488"/>
          </a:xfrm>
          <a:custGeom>
            <a:rect b="b" l="l" r="r" t="t"/>
            <a:pathLst>
              <a:path extrusionOk="0" h="120000" w="120000">
                <a:moveTo>
                  <a:pt x="119999" y="119999"/>
                </a:moveTo>
                <a:lnTo>
                  <a:pt x="0" y="0"/>
                </a:lnTo>
                <a:lnTo>
                  <a:pt x="116842" y="113684"/>
                </a:lnTo>
                <a:lnTo>
                  <a:pt x="119999" y="119999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100" name="Google Shape;100;p51"/>
          <p:cNvSpPr/>
          <p:nvPr/>
        </p:nvSpPr>
        <p:spPr>
          <a:xfrm>
            <a:off x="560388" y="3867150"/>
            <a:ext cx="61913" cy="809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92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grpSp>
        <p:nvGrpSpPr>
          <p:cNvPr id="101" name="Google Shape;101;p51"/>
          <p:cNvGrpSpPr/>
          <p:nvPr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102" name="Google Shape;102;p51"/>
            <p:cNvSpPr/>
            <p:nvPr/>
          </p:nvSpPr>
          <p:spPr>
            <a:xfrm>
              <a:off x="641350" y="0"/>
              <a:ext cx="1365250" cy="3971925"/>
            </a:xfrm>
            <a:custGeom>
              <a:rect b="b" l="l" r="r" t="t"/>
              <a:pathLst>
                <a:path extrusionOk="0" h="120000" w="120000">
                  <a:moveTo>
                    <a:pt x="0" y="117266"/>
                  </a:moveTo>
                  <a:lnTo>
                    <a:pt x="31813" y="120000"/>
                  </a:lnTo>
                  <a:lnTo>
                    <a:pt x="120000" y="0"/>
                  </a:lnTo>
                  <a:lnTo>
                    <a:pt x="86511" y="0"/>
                  </a:lnTo>
                  <a:lnTo>
                    <a:pt x="0" y="117266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103" name="Google Shape;103;p51"/>
            <p:cNvSpPr/>
            <p:nvPr/>
          </p:nvSpPr>
          <p:spPr>
            <a:xfrm>
              <a:off x="203200" y="0"/>
              <a:ext cx="1336675" cy="386238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85795" y="0"/>
                  </a:lnTo>
                  <a:lnTo>
                    <a:pt x="0" y="117188"/>
                  </a:lnTo>
                  <a:lnTo>
                    <a:pt x="32494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104" name="Google Shape;104;p51"/>
            <p:cNvSpPr/>
            <p:nvPr/>
          </p:nvSpPr>
          <p:spPr>
            <a:xfrm>
              <a:off x="207963" y="3776663"/>
              <a:ext cx="1936750" cy="30813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4688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05" name="Google Shape;105;p51"/>
            <p:cNvSpPr/>
            <p:nvPr/>
          </p:nvSpPr>
          <p:spPr>
            <a:xfrm>
              <a:off x="646113" y="3886200"/>
              <a:ext cx="2373313" cy="29718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  <a:lnTo>
                    <a:pt x="11574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106" name="Google Shape;106;p51"/>
            <p:cNvSpPr/>
            <p:nvPr/>
          </p:nvSpPr>
          <p:spPr>
            <a:xfrm>
              <a:off x="641350" y="3871913"/>
              <a:ext cx="3340100" cy="2976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71" y="192"/>
                  </a:lnTo>
                  <a:lnTo>
                    <a:pt x="85437" y="120000"/>
                  </a:lnTo>
                  <a:lnTo>
                    <a:pt x="120000" y="120000"/>
                  </a:lnTo>
                  <a:lnTo>
                    <a:pt x="13003" y="3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107" name="Google Shape;107;p51"/>
            <p:cNvSpPr/>
            <p:nvPr/>
          </p:nvSpPr>
          <p:spPr>
            <a:xfrm>
              <a:off x="203200" y="3762375"/>
              <a:ext cx="2660650" cy="30861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18902" y="6851"/>
                  </a:lnTo>
                  <a:lnTo>
                    <a:pt x="16109" y="3703"/>
                  </a:lnTo>
                  <a:lnTo>
                    <a:pt x="16324" y="3703"/>
                  </a:lnTo>
                  <a:lnTo>
                    <a:pt x="18902" y="6851"/>
                  </a:lnTo>
                  <a:lnTo>
                    <a:pt x="16754" y="4259"/>
                  </a:lnTo>
                  <a:lnTo>
                    <a:pt x="16324" y="3518"/>
                  </a:lnTo>
                  <a:lnTo>
                    <a:pt x="15894" y="3333"/>
                  </a:lnTo>
                  <a:lnTo>
                    <a:pt x="0" y="0"/>
                  </a:lnTo>
                  <a:lnTo>
                    <a:pt x="214" y="185"/>
                  </a:lnTo>
                  <a:lnTo>
                    <a:pt x="8756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108" name="Google Shape;108;p51"/>
          <p:cNvSpPr/>
          <p:nvPr/>
        </p:nvSpPr>
        <p:spPr>
          <a:xfrm flipH="1">
            <a:off x="6829231" y="-9473"/>
            <a:ext cx="1431874" cy="4108843"/>
          </a:xfrm>
          <a:custGeom>
            <a:rect b="b" l="l" r="r" t="t"/>
            <a:pathLst>
              <a:path extrusionOk="0" h="120000" w="120000">
                <a:moveTo>
                  <a:pt x="0" y="116960"/>
                </a:moveTo>
                <a:lnTo>
                  <a:pt x="35915" y="120000"/>
                </a:lnTo>
                <a:lnTo>
                  <a:pt x="120000" y="278"/>
                </a:lnTo>
                <a:lnTo>
                  <a:pt x="86464" y="0"/>
                </a:lnTo>
                <a:lnTo>
                  <a:pt x="0" y="11696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109" name="Google Shape;109;p51"/>
          <p:cNvSpPr/>
          <p:nvPr/>
        </p:nvSpPr>
        <p:spPr>
          <a:xfrm flipH="1">
            <a:off x="4456642" y="3981398"/>
            <a:ext cx="3804462" cy="288377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58" y="59"/>
                  <a:pt x="398" y="531"/>
                  <a:pt x="457" y="590"/>
                </a:cubicBezTo>
                <a:lnTo>
                  <a:pt x="96490" y="119634"/>
                </a:lnTo>
                <a:lnTo>
                  <a:pt x="120000" y="120000"/>
                </a:lnTo>
                <a:lnTo>
                  <a:pt x="12100" y="280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6246" y="6181394"/>
            <a:ext cx="2264664" cy="48463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51"/>
          <p:cNvSpPr txBox="1"/>
          <p:nvPr>
            <p:ph type="title"/>
          </p:nvPr>
        </p:nvSpPr>
        <p:spPr>
          <a:xfrm>
            <a:off x="972608" y="1895476"/>
            <a:ext cx="564726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1" i="0" sz="4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5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5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5"/>
          <p:cNvSpPr txBox="1"/>
          <p:nvPr>
            <p:ph idx="11" type="ftr"/>
          </p:nvPr>
        </p:nvSpPr>
        <p:spPr>
          <a:xfrm>
            <a:off x="3028950" y="6397962"/>
            <a:ext cx="3086100" cy="4385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0" i="0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41"/>
          <p:cNvSpPr txBox="1"/>
          <p:nvPr>
            <p:ph idx="1" type="body"/>
          </p:nvPr>
        </p:nvSpPr>
        <p:spPr>
          <a:xfrm>
            <a:off x="628650" y="1990165"/>
            <a:ext cx="7886700" cy="418679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41"/>
          <p:cNvSpPr txBox="1"/>
          <p:nvPr>
            <p:ph idx="12" type="sldNum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0" i="0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44"/>
          <p:cNvSpPr txBox="1"/>
          <p:nvPr>
            <p:ph idx="12" type="sldNum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/>
          <p:nvPr>
            <p:ph type="ctrTitle"/>
          </p:nvPr>
        </p:nvSpPr>
        <p:spPr>
          <a:xfrm>
            <a:off x="676273" y="1982976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0" i="0" sz="6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46"/>
          <p:cNvSpPr txBox="1"/>
          <p:nvPr>
            <p:ph idx="1" type="subTitle"/>
          </p:nvPr>
        </p:nvSpPr>
        <p:spPr>
          <a:xfrm>
            <a:off x="1133473" y="4480511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Google Shape;50;p46"/>
          <p:cNvSpPr txBox="1"/>
          <p:nvPr>
            <p:ph idx="12" type="sldNum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7"/>
          <p:cNvSpPr txBox="1"/>
          <p:nvPr>
            <p:ph type="title"/>
          </p:nvPr>
        </p:nvSpPr>
        <p:spPr>
          <a:xfrm>
            <a:off x="623888" y="2054711"/>
            <a:ext cx="7886700" cy="250776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0" i="0" sz="6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47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47"/>
          <p:cNvSpPr txBox="1"/>
          <p:nvPr>
            <p:ph idx="12" type="sldNum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0" i="0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7" name="Google Shape;57;p48"/>
          <p:cNvSpPr txBox="1"/>
          <p:nvPr>
            <p:ph idx="1" type="body"/>
          </p:nvPr>
        </p:nvSpPr>
        <p:spPr>
          <a:xfrm>
            <a:off x="628650" y="2008508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48"/>
          <p:cNvSpPr txBox="1"/>
          <p:nvPr>
            <p:ph idx="2" type="body"/>
          </p:nvPr>
        </p:nvSpPr>
        <p:spPr>
          <a:xfrm>
            <a:off x="4629150" y="2008508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48"/>
          <p:cNvSpPr txBox="1"/>
          <p:nvPr>
            <p:ph idx="12" type="sldNum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9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0" i="0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49"/>
          <p:cNvSpPr txBox="1"/>
          <p:nvPr>
            <p:ph idx="1" type="body"/>
          </p:nvPr>
        </p:nvSpPr>
        <p:spPr>
          <a:xfrm>
            <a:off x="629841" y="1939352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49"/>
          <p:cNvSpPr txBox="1"/>
          <p:nvPr>
            <p:ph idx="2" type="body"/>
          </p:nvPr>
        </p:nvSpPr>
        <p:spPr>
          <a:xfrm>
            <a:off x="629842" y="2763264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49"/>
          <p:cNvSpPr txBox="1"/>
          <p:nvPr>
            <p:ph idx="3" type="body"/>
          </p:nvPr>
        </p:nvSpPr>
        <p:spPr>
          <a:xfrm>
            <a:off x="4629150" y="1939352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49"/>
          <p:cNvSpPr txBox="1"/>
          <p:nvPr>
            <p:ph idx="4" type="body"/>
          </p:nvPr>
        </p:nvSpPr>
        <p:spPr>
          <a:xfrm>
            <a:off x="4629150" y="2763264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49"/>
          <p:cNvSpPr txBox="1"/>
          <p:nvPr>
            <p:ph idx="12" type="sldNum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0"/>
          <p:cNvSpPr txBox="1"/>
          <p:nvPr>
            <p:ph idx="12" type="sldNum"/>
          </p:nvPr>
        </p:nvSpPr>
        <p:spPr>
          <a:xfrm>
            <a:off x="7086600" y="6404293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image" Target="../media/image12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3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8"/>
          <p:cNvSpPr txBox="1"/>
          <p:nvPr>
            <p:ph idx="10" type="dt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8"/>
          <p:cNvSpPr txBox="1"/>
          <p:nvPr>
            <p:ph idx="12" type="sldNum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40"/>
          <p:cNvGrpSpPr/>
          <p:nvPr/>
        </p:nvGrpSpPr>
        <p:grpSpPr>
          <a:xfrm>
            <a:off x="-7416" y="1716792"/>
            <a:ext cx="3108960" cy="182880"/>
            <a:chOff x="4018" y="0"/>
            <a:chExt cx="3474720" cy="326318"/>
          </a:xfrm>
        </p:grpSpPr>
        <p:sp>
          <p:nvSpPr>
            <p:cNvPr id="26" name="Google Shape;26;p40"/>
            <p:cNvSpPr/>
            <p:nvPr/>
          </p:nvSpPr>
          <p:spPr>
            <a:xfrm>
              <a:off x="4018" y="0"/>
              <a:ext cx="3474720" cy="326318"/>
            </a:xfrm>
            <a:prstGeom prst="homePlate">
              <a:avLst>
                <a:gd fmla="val 50000" name="adj"/>
              </a:avLst>
            </a:prstGeom>
            <a:solidFill>
              <a:srgbClr val="009AA6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40"/>
            <p:cNvSpPr/>
            <p:nvPr/>
          </p:nvSpPr>
          <p:spPr>
            <a:xfrm>
              <a:off x="4018" y="0"/>
              <a:ext cx="3432253" cy="326318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2650" lIns="85325" spcFirstLastPara="1" rIns="21325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" name="Google Shape;28;p40"/>
          <p:cNvGrpSpPr/>
          <p:nvPr/>
        </p:nvGrpSpPr>
        <p:grpSpPr>
          <a:xfrm>
            <a:off x="3017520" y="1716792"/>
            <a:ext cx="3108960" cy="182880"/>
            <a:chOff x="2815083" y="0"/>
            <a:chExt cx="3513832" cy="326318"/>
          </a:xfrm>
        </p:grpSpPr>
        <p:sp>
          <p:nvSpPr>
            <p:cNvPr id="29" name="Google Shape;29;p40"/>
            <p:cNvSpPr/>
            <p:nvPr/>
          </p:nvSpPr>
          <p:spPr>
            <a:xfrm>
              <a:off x="2815083" y="0"/>
              <a:ext cx="3513832" cy="326318"/>
            </a:xfrm>
            <a:prstGeom prst="chevron">
              <a:avLst>
                <a:gd fmla="val 50000" name="adj"/>
              </a:avLst>
            </a:prstGeom>
            <a:solidFill>
              <a:srgbClr val="7AB800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0"/>
            <p:cNvSpPr/>
            <p:nvPr/>
          </p:nvSpPr>
          <p:spPr>
            <a:xfrm>
              <a:off x="2978242" y="0"/>
              <a:ext cx="3187514" cy="326318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2650" lIns="64000" spcFirstLastPara="1" rIns="21325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" name="Google Shape;31;p40"/>
          <p:cNvGrpSpPr/>
          <p:nvPr/>
        </p:nvGrpSpPr>
        <p:grpSpPr>
          <a:xfrm>
            <a:off x="6040898" y="1717845"/>
            <a:ext cx="3108960" cy="182880"/>
            <a:chOff x="5626149" y="0"/>
            <a:chExt cx="3513832" cy="326318"/>
          </a:xfrm>
        </p:grpSpPr>
        <p:sp>
          <p:nvSpPr>
            <p:cNvPr id="32" name="Google Shape;32;p40"/>
            <p:cNvSpPr/>
            <p:nvPr/>
          </p:nvSpPr>
          <p:spPr>
            <a:xfrm>
              <a:off x="5626149" y="0"/>
              <a:ext cx="3513832" cy="326318"/>
            </a:xfrm>
            <a:prstGeom prst="chevron">
              <a:avLst>
                <a:gd fmla="val 50000" name="adj"/>
              </a:avLst>
            </a:prstGeom>
            <a:solidFill>
              <a:srgbClr val="FF6D14"/>
            </a:solidFill>
            <a:ln cap="flat" cmpd="sng" w="12700">
              <a:solidFill>
                <a:schemeClr val="lt1"/>
              </a:solidFill>
              <a:prstDash val="solid"/>
              <a:miter lim="8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0"/>
            <p:cNvSpPr/>
            <p:nvPr/>
          </p:nvSpPr>
          <p:spPr>
            <a:xfrm>
              <a:off x="5789308" y="0"/>
              <a:ext cx="3187514" cy="326318"/>
            </a:xfrm>
            <a:prstGeom prst="rect">
              <a:avLst/>
            </a:prstGeom>
            <a:noFill/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2650" lIns="64000" spcFirstLastPara="1" rIns="21325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" name="Google Shape;34;p40"/>
          <p:cNvSpPr txBox="1"/>
          <p:nvPr>
            <p:ph type="title"/>
          </p:nvPr>
        </p:nvSpPr>
        <p:spPr>
          <a:xfrm>
            <a:off x="628650" y="1798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b="0" i="0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0"/>
          <p:cNvSpPr txBox="1"/>
          <p:nvPr>
            <p:ph idx="1" type="body"/>
          </p:nvPr>
        </p:nvSpPr>
        <p:spPr>
          <a:xfrm>
            <a:off x="628650" y="2011680"/>
            <a:ext cx="7886700" cy="41652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40"/>
          <p:cNvSpPr txBox="1"/>
          <p:nvPr>
            <p:ph idx="12" type="sldNum"/>
          </p:nvPr>
        </p:nvSpPr>
        <p:spPr>
          <a:xfrm>
            <a:off x="8509299" y="6450904"/>
            <a:ext cx="6347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888888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40"/>
          <p:cNvPicPr preferRelativeResize="0"/>
          <p:nvPr/>
        </p:nvPicPr>
        <p:blipFill rotWithShape="1">
          <a:blip r:embed="rId1">
            <a:alphaModFix/>
          </a:blip>
          <a:srcRect b="16115" l="0" r="0" t="13727"/>
          <a:stretch/>
        </p:blipFill>
        <p:spPr>
          <a:xfrm>
            <a:off x="3568695" y="6411560"/>
            <a:ext cx="2006610" cy="4438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0"/>
          <p:cNvPicPr preferRelativeResize="0"/>
          <p:nvPr/>
        </p:nvPicPr>
        <p:blipFill rotWithShape="1">
          <a:blip r:embed="rId2">
            <a:alphaModFix/>
          </a:blip>
          <a:srcRect b="28138" l="76855" r="4193" t="35174"/>
          <a:stretch/>
        </p:blipFill>
        <p:spPr>
          <a:xfrm>
            <a:off x="7664291" y="6551408"/>
            <a:ext cx="1345772" cy="237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40"/>
          <p:cNvPicPr preferRelativeResize="0"/>
          <p:nvPr/>
        </p:nvPicPr>
        <p:blipFill rotWithShape="1">
          <a:blip r:embed="rId2">
            <a:alphaModFix/>
          </a:blip>
          <a:srcRect b="26486" l="1546" r="69983" t="36514"/>
          <a:stretch/>
        </p:blipFill>
        <p:spPr>
          <a:xfrm>
            <a:off x="0" y="6551408"/>
            <a:ext cx="2021711" cy="239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BFBFBF"/>
            </a:gs>
            <a:gs pos="13000">
              <a:srgbClr val="BFBFBF"/>
            </a:gs>
            <a:gs pos="38000">
              <a:srgbClr val="F2F2F2"/>
            </a:gs>
            <a:gs pos="65000">
              <a:srgbClr val="BFBFBF"/>
            </a:gs>
            <a:gs pos="100000">
              <a:srgbClr val="A5A5A5"/>
            </a:gs>
          </a:gsLst>
          <a:lin ang="2700000" scaled="0"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2"/>
          <p:cNvSpPr txBox="1"/>
          <p:nvPr>
            <p:ph type="title"/>
          </p:nvPr>
        </p:nvSpPr>
        <p:spPr>
          <a:xfrm>
            <a:off x="982133" y="457201"/>
            <a:ext cx="6202097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rbel"/>
              <a:buNone/>
              <a:defRPr b="0" i="0" sz="4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42"/>
          <p:cNvSpPr txBox="1"/>
          <p:nvPr>
            <p:ph idx="1" type="body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AA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AB800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-357504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-357504" lvl="6" marL="3200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-357504" lvl="7" marL="3657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-357504" lvl="8" marL="4114800" marR="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1186C3"/>
              </a:buClr>
              <a:buSzPts val="203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/>
        </p:txBody>
      </p:sp>
      <p:grpSp>
        <p:nvGrpSpPr>
          <p:cNvPr id="72" name="Google Shape;72;p42"/>
          <p:cNvGrpSpPr/>
          <p:nvPr/>
        </p:nvGrpSpPr>
        <p:grpSpPr>
          <a:xfrm flipH="1">
            <a:off x="5363176" y="0"/>
            <a:ext cx="3778250" cy="6858001"/>
            <a:chOff x="203200" y="0"/>
            <a:chExt cx="3778250" cy="6858001"/>
          </a:xfrm>
        </p:grpSpPr>
        <p:sp>
          <p:nvSpPr>
            <p:cNvPr id="73" name="Google Shape;73;p42"/>
            <p:cNvSpPr/>
            <p:nvPr/>
          </p:nvSpPr>
          <p:spPr>
            <a:xfrm>
              <a:off x="641350" y="0"/>
              <a:ext cx="1365250" cy="3971925"/>
            </a:xfrm>
            <a:custGeom>
              <a:rect b="b" l="l" r="r" t="t"/>
              <a:pathLst>
                <a:path extrusionOk="0" h="120000" w="120000">
                  <a:moveTo>
                    <a:pt x="0" y="117266"/>
                  </a:moveTo>
                  <a:lnTo>
                    <a:pt x="31813" y="120000"/>
                  </a:lnTo>
                  <a:lnTo>
                    <a:pt x="120000" y="0"/>
                  </a:lnTo>
                  <a:lnTo>
                    <a:pt x="86511" y="0"/>
                  </a:lnTo>
                  <a:lnTo>
                    <a:pt x="0" y="117266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74" name="Google Shape;74;p42"/>
            <p:cNvSpPr/>
            <p:nvPr/>
          </p:nvSpPr>
          <p:spPr>
            <a:xfrm>
              <a:off x="203200" y="0"/>
              <a:ext cx="1336675" cy="386238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85795" y="0"/>
                  </a:lnTo>
                  <a:lnTo>
                    <a:pt x="0" y="117188"/>
                  </a:lnTo>
                  <a:lnTo>
                    <a:pt x="32494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  <p:sp>
          <p:nvSpPr>
            <p:cNvPr id="75" name="Google Shape;75;p42"/>
            <p:cNvSpPr/>
            <p:nvPr/>
          </p:nvSpPr>
          <p:spPr>
            <a:xfrm>
              <a:off x="207963" y="3776663"/>
              <a:ext cx="1936750" cy="308133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14688" y="120000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76" name="Google Shape;76;p42"/>
            <p:cNvSpPr/>
            <p:nvPr/>
          </p:nvSpPr>
          <p:spPr>
            <a:xfrm>
              <a:off x="646113" y="3886200"/>
              <a:ext cx="2373313" cy="29718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0" y="0"/>
                  </a:lnTo>
                  <a:lnTo>
                    <a:pt x="11574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B5982"/>
            </a:solidFill>
            <a:ln>
              <a:noFill/>
            </a:ln>
          </p:spPr>
        </p:sp>
        <p:sp>
          <p:nvSpPr>
            <p:cNvPr id="77" name="Google Shape;77;p42"/>
            <p:cNvSpPr/>
            <p:nvPr/>
          </p:nvSpPr>
          <p:spPr>
            <a:xfrm>
              <a:off x="641350" y="3871913"/>
              <a:ext cx="3340100" cy="2976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71" y="192"/>
                  </a:lnTo>
                  <a:lnTo>
                    <a:pt x="85437" y="120000"/>
                  </a:lnTo>
                  <a:lnTo>
                    <a:pt x="120000" y="120000"/>
                  </a:lnTo>
                  <a:lnTo>
                    <a:pt x="13003" y="3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AB800"/>
            </a:solidFill>
            <a:ln>
              <a:noFill/>
            </a:ln>
          </p:spPr>
        </p:sp>
        <p:sp>
          <p:nvSpPr>
            <p:cNvPr id="78" name="Google Shape;78;p42"/>
            <p:cNvSpPr/>
            <p:nvPr/>
          </p:nvSpPr>
          <p:spPr>
            <a:xfrm>
              <a:off x="203200" y="3762375"/>
              <a:ext cx="2660650" cy="3086100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18902" y="6851"/>
                  </a:lnTo>
                  <a:lnTo>
                    <a:pt x="16109" y="3703"/>
                  </a:lnTo>
                  <a:lnTo>
                    <a:pt x="16324" y="3703"/>
                  </a:lnTo>
                  <a:lnTo>
                    <a:pt x="18902" y="6851"/>
                  </a:lnTo>
                  <a:lnTo>
                    <a:pt x="16754" y="4259"/>
                  </a:lnTo>
                  <a:lnTo>
                    <a:pt x="16324" y="3518"/>
                  </a:lnTo>
                  <a:lnTo>
                    <a:pt x="15894" y="3333"/>
                  </a:lnTo>
                  <a:lnTo>
                    <a:pt x="0" y="0"/>
                  </a:lnTo>
                  <a:lnTo>
                    <a:pt x="214" y="185"/>
                  </a:lnTo>
                  <a:lnTo>
                    <a:pt x="87565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9AA6"/>
            </a:solidFill>
            <a:ln>
              <a:noFill/>
            </a:ln>
          </p:spPr>
        </p:sp>
      </p:grpSp>
      <p:sp>
        <p:nvSpPr>
          <p:cNvPr id="79" name="Google Shape;79;p42"/>
          <p:cNvSpPr/>
          <p:nvPr/>
        </p:nvSpPr>
        <p:spPr>
          <a:xfrm>
            <a:off x="203200" y="3771900"/>
            <a:ext cx="361950" cy="90488"/>
          </a:xfrm>
          <a:custGeom>
            <a:rect b="b" l="l" r="r" t="t"/>
            <a:pathLst>
              <a:path extrusionOk="0" h="120000" w="120000">
                <a:moveTo>
                  <a:pt x="119999" y="119999"/>
                </a:moveTo>
                <a:lnTo>
                  <a:pt x="0" y="0"/>
                </a:lnTo>
                <a:lnTo>
                  <a:pt x="116842" y="113684"/>
                </a:lnTo>
                <a:lnTo>
                  <a:pt x="119999" y="119999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80" name="Google Shape;80;p42"/>
          <p:cNvSpPr/>
          <p:nvPr/>
        </p:nvSpPr>
        <p:spPr>
          <a:xfrm>
            <a:off x="560388" y="3867150"/>
            <a:ext cx="61913" cy="8096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120000"/>
                </a:lnTo>
                <a:lnTo>
                  <a:pt x="92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</p:spPr>
      </p:sp>
      <p:sp>
        <p:nvSpPr>
          <p:cNvPr id="81" name="Google Shape;81;p42"/>
          <p:cNvSpPr/>
          <p:nvPr/>
        </p:nvSpPr>
        <p:spPr>
          <a:xfrm flipH="1">
            <a:off x="6829231" y="-9473"/>
            <a:ext cx="1431874" cy="4108843"/>
          </a:xfrm>
          <a:custGeom>
            <a:rect b="b" l="l" r="r" t="t"/>
            <a:pathLst>
              <a:path extrusionOk="0" h="120000" w="120000">
                <a:moveTo>
                  <a:pt x="0" y="116960"/>
                </a:moveTo>
                <a:lnTo>
                  <a:pt x="35915" y="120000"/>
                </a:lnTo>
                <a:lnTo>
                  <a:pt x="120000" y="278"/>
                </a:lnTo>
                <a:lnTo>
                  <a:pt x="86464" y="0"/>
                </a:lnTo>
                <a:lnTo>
                  <a:pt x="0" y="11696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</p:sp>
      <p:sp>
        <p:nvSpPr>
          <p:cNvPr id="82" name="Google Shape;82;p42"/>
          <p:cNvSpPr/>
          <p:nvPr/>
        </p:nvSpPr>
        <p:spPr>
          <a:xfrm flipH="1">
            <a:off x="4456642" y="3981398"/>
            <a:ext cx="3804462" cy="2883773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cubicBezTo>
                  <a:pt x="58" y="59"/>
                  <a:pt x="398" y="531"/>
                  <a:pt x="457" y="590"/>
                </a:cubicBezTo>
                <a:lnTo>
                  <a:pt x="96490" y="119634"/>
                </a:lnTo>
                <a:lnTo>
                  <a:pt x="120000" y="120000"/>
                </a:lnTo>
                <a:lnTo>
                  <a:pt x="12100" y="2808"/>
                </a:lnTo>
                <a:lnTo>
                  <a:pt x="0" y="0"/>
                </a:lnTo>
                <a:close/>
              </a:path>
            </a:pathLst>
          </a:custGeom>
          <a:solidFill>
            <a:srgbClr val="FF6D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4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26246" y="6181394"/>
            <a:ext cx="2264664" cy="48463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careertech.org/recruitmentstrategie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areertech.org/recruitmentstrategies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 txBox="1"/>
          <p:nvPr>
            <p:ph type="ctrTitle"/>
          </p:nvPr>
        </p:nvSpPr>
        <p:spPr>
          <a:xfrm>
            <a:off x="351750" y="2430825"/>
            <a:ext cx="8440500" cy="15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 sz="4000"/>
              <a:t>Communicating Career Technical Education: Learner-centered Messages for Effective Program Recruitment  </a:t>
            </a:r>
            <a:endParaRPr i="0" sz="40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3"/>
          <p:cNvSpPr txBox="1"/>
          <p:nvPr>
            <p:ph type="title"/>
          </p:nvPr>
        </p:nvSpPr>
        <p:spPr>
          <a:xfrm>
            <a:off x="628650" y="2146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Key Aspects of CTE Priorities for Families in their Education 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150850" y="2058500"/>
            <a:ext cx="87033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Exploring careers and gaining skills</a:t>
            </a:r>
            <a:r>
              <a:rPr b="0" i="0" lang="en-US" sz="15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were ranked in the top 2 most important aspects of education by </a:t>
            </a:r>
            <a:r>
              <a:rPr b="1" i="0" lang="en-US" sz="15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over 45 percent</a:t>
            </a:r>
            <a:r>
              <a:rPr b="0" i="0" lang="en-US" sz="15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of prospective families compared to </a:t>
            </a:r>
            <a:r>
              <a:rPr b="1" i="0" lang="en-US" sz="15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less than 20 percent </a:t>
            </a:r>
            <a:r>
              <a:rPr b="0" i="0" lang="en-US" sz="15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for extracurricular activities and sports </a:t>
            </a:r>
            <a:endParaRPr b="0" i="0" sz="15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284675" y="6148575"/>
            <a:ext cx="8703300" cy="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05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Participants rated items from most important to least important.  Dark shading shows % most important; bar shows % top 2 in importance</a:t>
            </a:r>
            <a:endParaRPr b="0" i="0" sz="1050" u="none" cap="none" strike="noStrike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25" y="2935700"/>
            <a:ext cx="9016951" cy="313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/>
          <p:nvPr>
            <p:ph type="title"/>
          </p:nvPr>
        </p:nvSpPr>
        <p:spPr>
          <a:xfrm>
            <a:off x="218400" y="221500"/>
            <a:ext cx="8707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Families are Attracted to the </a:t>
            </a:r>
            <a:r>
              <a:rPr b="1" lang="en-US"/>
              <a:t>Real-World Benefits of CTE </a:t>
            </a:r>
            <a:endParaRPr b="1"/>
          </a:p>
        </p:txBody>
      </p:sp>
      <p:sp>
        <p:nvSpPr>
          <p:cNvPr id="190" name="Google Shape;190;p12"/>
          <p:cNvSpPr txBox="1"/>
          <p:nvPr/>
        </p:nvSpPr>
        <p:spPr>
          <a:xfrm>
            <a:off x="42000" y="2160825"/>
            <a:ext cx="90600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“Preparing for the Real World”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was still the top message chosen by over 60 percent both prospective and current families on the value and benefit of CTE. </a:t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This message was especially effective for prospective families, and most effective among prospective Latinx families. </a:t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"/>
              <a:buChar char="●"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“Preparing for the real world”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was also chosen as the </a:t>
            </a:r>
            <a:r>
              <a:rPr b="0" i="0" lang="en-US" sz="20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top desired benefit/outcome for CTE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by both prospective and current families. </a:t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>
            <p:ph type="title"/>
          </p:nvPr>
        </p:nvSpPr>
        <p:spPr>
          <a:xfrm>
            <a:off x="218400" y="221500"/>
            <a:ext cx="8707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CTE Benefits and Outcomes: </a:t>
            </a:r>
            <a:endParaRPr b="1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Finding Passion A Top Priority</a:t>
            </a:r>
            <a:endParaRPr/>
          </a:p>
        </p:txBody>
      </p:sp>
      <p:sp>
        <p:nvSpPr>
          <p:cNvPr id="196" name="Google Shape;196;p14"/>
          <p:cNvSpPr txBox="1"/>
          <p:nvPr/>
        </p:nvSpPr>
        <p:spPr>
          <a:xfrm>
            <a:off x="42000" y="1927450"/>
            <a:ext cx="90600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Prospective and current parent/guardians and learner placed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finding a career passion in their top two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outcomes and benefits of CTE out of 22 options.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Finding a career passion was ranked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above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finding a well-paying job, earning college credit, and having experiences that stand out on college and job applications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Exploring careers and gaining real-world skills should be communicated as an effective path to finding a career learners are passionate about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507300" y="4433700"/>
            <a:ext cx="8129400" cy="1846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D1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8" name="Google Shape;198;p14"/>
          <p:cNvGraphicFramePr/>
          <p:nvPr/>
        </p:nvGraphicFramePr>
        <p:xfrm>
          <a:off x="2831050" y="458560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{F79E8C8D-106B-46A8-9E93-FF0371349F32}</a:tableStyleId>
              </a:tblPr>
              <a:tblGrid>
                <a:gridCol w="2983875"/>
                <a:gridCol w="2548975"/>
              </a:tblGrid>
              <a:tr h="396200"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D14"/>
                        </a:buClr>
                        <a:buSzPts val="1500"/>
                        <a:buFont typeface="PT Sans"/>
                        <a:buChar char="✓"/>
                      </a:pPr>
                      <a:r>
                        <a:rPr lang="en-US" sz="1500" u="none" cap="none" strike="noStrike">
                          <a:solidFill>
                            <a:srgbClr val="FF6D14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Preparing for the Real World </a:t>
                      </a:r>
                      <a:endParaRPr sz="1500" u="none" cap="none" strike="noStrike">
                        <a:solidFill>
                          <a:srgbClr val="FF6D14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D14"/>
                        </a:buClr>
                        <a:buSzPts val="1500"/>
                        <a:buFont typeface="PT Sans"/>
                        <a:buChar char="✓"/>
                      </a:pPr>
                      <a:r>
                        <a:rPr lang="en-US" sz="1500" u="none" cap="none" strike="noStrike">
                          <a:solidFill>
                            <a:srgbClr val="FF6D14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Finding career passion </a:t>
                      </a:r>
                      <a:endParaRPr sz="1500" u="none" cap="none" strike="noStrike">
                        <a:solidFill>
                          <a:srgbClr val="FF6D14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D14"/>
                        </a:buClr>
                        <a:buSzPts val="1500"/>
                        <a:buFont typeface="PT Sans"/>
                        <a:buChar char="✓"/>
                      </a:pPr>
                      <a:r>
                        <a:rPr lang="en-US" sz="1500" u="none" cap="none" strike="noStrike">
                          <a:solidFill>
                            <a:srgbClr val="FF6D14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Getting hands-on experience </a:t>
                      </a:r>
                      <a:endParaRPr sz="1500" u="none" cap="none" strike="noStrike">
                        <a:solidFill>
                          <a:srgbClr val="FF6D14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D14"/>
                        </a:buClr>
                        <a:buSzPts val="1500"/>
                        <a:buFont typeface="PT Sans"/>
                        <a:buChar char="✓"/>
                      </a:pPr>
                      <a:r>
                        <a:rPr lang="en-US" sz="1500" u="none" cap="none" strike="noStrike">
                          <a:solidFill>
                            <a:srgbClr val="FF6D14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Learning life skills </a:t>
                      </a:r>
                      <a:endParaRPr sz="1500" u="none" cap="none" strike="noStrike">
                        <a:solidFill>
                          <a:srgbClr val="FF6D14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-32385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6D14"/>
                        </a:buClr>
                        <a:buSzPts val="1500"/>
                        <a:buFont typeface="PT Sans"/>
                        <a:buChar char="✓"/>
                      </a:pPr>
                      <a:r>
                        <a:rPr lang="en-US" sz="1500" u="none" cap="none" strike="noStrike">
                          <a:solidFill>
                            <a:srgbClr val="FF6D14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Discovering “right fit” for career </a:t>
                      </a:r>
                      <a:endParaRPr sz="1500" u="none" cap="none" strike="noStrike">
                        <a:solidFill>
                          <a:srgbClr val="FF6D14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sz="1500" u="none" cap="none" strike="noStrike">
                        <a:solidFill>
                          <a:srgbClr val="FF6D14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14"/>
          <p:cNvSpPr txBox="1"/>
          <p:nvPr/>
        </p:nvSpPr>
        <p:spPr>
          <a:xfrm>
            <a:off x="736300" y="4585600"/>
            <a:ext cx="19236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Top CTE Benefits </a:t>
            </a:r>
            <a:endParaRPr b="1" i="0" sz="18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and Outcomes for Prospective Families </a:t>
            </a:r>
            <a:endParaRPr b="1" i="0" sz="18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628650" y="1644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College </a:t>
            </a:r>
            <a:r>
              <a:rPr i="1" lang="en-US"/>
              <a:t>and </a:t>
            </a:r>
            <a:r>
              <a:rPr lang="en-US"/>
              <a:t>Career Success Matter to Families </a:t>
            </a:r>
            <a:endParaRPr b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5" name="Google Shape;205;p15"/>
          <p:cNvSpPr/>
          <p:nvPr/>
        </p:nvSpPr>
        <p:spPr>
          <a:xfrm>
            <a:off x="287850" y="2008300"/>
            <a:ext cx="8568300" cy="970200"/>
          </a:xfrm>
          <a:prstGeom prst="roundRect">
            <a:avLst>
              <a:gd fmla="val 16667" name="adj"/>
            </a:avLst>
          </a:prstGeom>
          <a:solidFill>
            <a:srgbClr val="7AB800"/>
          </a:solidFill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78 percent of prospective families and 85 percent families currently participating in CTE expect to pursue some level of postsecondary education</a:t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4903075" y="4794875"/>
            <a:ext cx="4071900" cy="1495500"/>
          </a:xfrm>
          <a:prstGeom prst="roundRect">
            <a:avLst>
              <a:gd fmla="val 16667" name="adj"/>
            </a:avLst>
          </a:prstGeom>
          <a:solidFill>
            <a:srgbClr val="FF6D1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Families are more open to paths other than a four-year degree  compared to our 2017 research. </a:t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07" name="Google Shape;207;p15"/>
          <p:cNvSpPr/>
          <p:nvPr/>
        </p:nvSpPr>
        <p:spPr>
          <a:xfrm>
            <a:off x="4903075" y="3060475"/>
            <a:ext cx="3953100" cy="1584900"/>
          </a:xfrm>
          <a:prstGeom prst="roundRect">
            <a:avLst>
              <a:gd fmla="val 16667" name="adj"/>
            </a:avLst>
          </a:prstGeom>
          <a:solidFill>
            <a:srgbClr val="29AB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Families in CTE are more certain about their postsecondary plans - only 3% were unsure vs. 13% of prospective families </a:t>
            </a:r>
            <a:endParaRPr b="0" i="0" sz="18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08" name="Google Shape;20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5875" y="3296275"/>
            <a:ext cx="4574050" cy="260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"/>
          <p:cNvSpPr txBox="1"/>
          <p:nvPr>
            <p:ph type="title"/>
          </p:nvPr>
        </p:nvSpPr>
        <p:spPr>
          <a:xfrm>
            <a:off x="233750" y="164400"/>
            <a:ext cx="87249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CTE Learners Prepared for College</a:t>
            </a:r>
            <a:endParaRPr b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4" name="Google Shape;214;p16"/>
          <p:cNvSpPr txBox="1"/>
          <p:nvPr/>
        </p:nvSpPr>
        <p:spPr>
          <a:xfrm>
            <a:off x="156700" y="2071050"/>
            <a:ext cx="3673620" cy="45858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"/>
              <a:buChar char="➢"/>
            </a:pPr>
            <a:r>
              <a:rPr b="0" i="0" lang="en-US" sz="22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CTE Learners and their parents/guardians are </a:t>
            </a:r>
            <a:r>
              <a:rPr b="0" i="0" lang="en-US" sz="22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more satisfied with opportunities to prepare for college</a:t>
            </a:r>
            <a:r>
              <a:rPr b="0" i="0" lang="en-US" sz="22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through opportunities for advanced classes and college credit. </a:t>
            </a:r>
            <a:endParaRPr b="0" i="0" sz="22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"/>
              <a:buChar char="➢"/>
            </a:pPr>
            <a:r>
              <a:rPr b="0" i="0" lang="en-US" sz="22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CTE Learners and their parents/guardians are </a:t>
            </a:r>
            <a:r>
              <a:rPr b="0" i="0" lang="en-US" sz="22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more confident about completing a postsecondary degree</a:t>
            </a:r>
            <a:r>
              <a:rPr b="0" i="0" lang="en-US" sz="22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. </a:t>
            </a:r>
            <a:endParaRPr b="0" i="0" sz="22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15" name="Google Shape;215;p16"/>
          <p:cNvSpPr/>
          <p:nvPr/>
        </p:nvSpPr>
        <p:spPr>
          <a:xfrm>
            <a:off x="4348480" y="2839899"/>
            <a:ext cx="4287519" cy="2014337"/>
          </a:xfrm>
          <a:prstGeom prst="roundRect">
            <a:avLst>
              <a:gd fmla="val 16667" name="adj"/>
            </a:avLst>
          </a:prstGeom>
          <a:solidFill>
            <a:srgbClr val="7AB8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Over </a:t>
            </a:r>
            <a:r>
              <a:rPr b="1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80%</a:t>
            </a:r>
            <a:r>
              <a:rPr b="0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 of families currently in CTE are satisfied with opportunities to earn college credit and take advanced classes compared to only </a:t>
            </a:r>
            <a:r>
              <a:rPr b="1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60%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of prospective families </a:t>
            </a:r>
            <a:endParaRPr b="0" i="0" sz="2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>
            <p:ph type="title"/>
          </p:nvPr>
        </p:nvSpPr>
        <p:spPr>
          <a:xfrm>
            <a:off x="511575" y="24805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Teachers and School Counselors are Go-To Sources 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1" name="Google Shape;221;p17"/>
          <p:cNvSpPr/>
          <p:nvPr/>
        </p:nvSpPr>
        <p:spPr>
          <a:xfrm>
            <a:off x="5486825" y="2012500"/>
            <a:ext cx="3414000" cy="1213800"/>
          </a:xfrm>
          <a:prstGeom prst="roundRect">
            <a:avLst>
              <a:gd fmla="val 16667" name="adj"/>
            </a:avLst>
          </a:prstGeom>
          <a:solidFill>
            <a:srgbClr val="7AB8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Teachers and school counselors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top sources across, participation, race and income  </a:t>
            </a:r>
            <a:endParaRPr b="0" i="0" sz="2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2" name="Google Shape;222;p17"/>
          <p:cNvSpPr/>
          <p:nvPr/>
        </p:nvSpPr>
        <p:spPr>
          <a:xfrm>
            <a:off x="5486900" y="3380725"/>
            <a:ext cx="3414000" cy="1213800"/>
          </a:xfrm>
          <a:prstGeom prst="roundRect">
            <a:avLst>
              <a:gd fmla="val 16667" name="adj"/>
            </a:avLst>
          </a:prstGeom>
          <a:solidFill>
            <a:srgbClr val="009AA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CTE learners and alumni </a:t>
            </a:r>
            <a:endParaRPr b="1" i="0" sz="2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are a top 5 source </a:t>
            </a:r>
            <a:endParaRPr b="0" i="0" sz="2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for both prospective </a:t>
            </a:r>
            <a:endParaRPr b="0" i="0" sz="2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and current families </a:t>
            </a:r>
            <a:endParaRPr b="0" i="0" sz="2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3" name="Google Shape;223;p17"/>
          <p:cNvSpPr txBox="1"/>
          <p:nvPr/>
        </p:nvSpPr>
        <p:spPr>
          <a:xfrm>
            <a:off x="134250" y="1991575"/>
            <a:ext cx="446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Sources named by families as Top 2 Sources for information about CTE </a:t>
            </a:r>
            <a:endParaRPr b="1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24" name="Google Shape;224;p17"/>
          <p:cNvSpPr/>
          <p:nvPr/>
        </p:nvSpPr>
        <p:spPr>
          <a:xfrm>
            <a:off x="5486825" y="4748950"/>
            <a:ext cx="3579600" cy="1541400"/>
          </a:xfrm>
          <a:prstGeom prst="roundRect">
            <a:avLst>
              <a:gd fmla="val 16667" name="adj"/>
            </a:avLst>
          </a:prstGeom>
          <a:solidFill>
            <a:srgbClr val="FF6D1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Parents </a:t>
            </a:r>
            <a:r>
              <a:rPr b="0" i="0" lang="en-US" sz="2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more likely than learners to consult non-school sources  (employers, community orgs)</a:t>
            </a:r>
            <a:endParaRPr b="0" i="0" sz="2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225" name="Google Shape;22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1075"/>
            <a:ext cx="5280376" cy="316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972608" y="1895476"/>
            <a:ext cx="5647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Effective Messaging </a:t>
            </a:r>
            <a:endParaRPr b="1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Message Testing 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36" name="Google Shape;236;p19"/>
          <p:cNvSpPr txBox="1"/>
          <p:nvPr/>
        </p:nvSpPr>
        <p:spPr>
          <a:xfrm>
            <a:off x="484800" y="2145700"/>
            <a:ext cx="8174400" cy="3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FF6D14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Tested three messages for: </a:t>
            </a:r>
            <a:endParaRPr b="1" i="0" sz="24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Believability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connection,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Relation to current education experience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-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Likelihood to enroll in CTE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Messages: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Prepare for the Real World, Safe Bet in this Economy, and Making Connections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2400"/>
              <a:buFont typeface="Arial"/>
              <a:buChar char="●"/>
            </a:pPr>
            <a:r>
              <a:rPr b="1" i="0" lang="en-US" sz="24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Force choice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the message that makes CTE sound like a good options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"/>
          <p:cNvSpPr txBox="1"/>
          <p:nvPr>
            <p:ph type="title"/>
          </p:nvPr>
        </p:nvSpPr>
        <p:spPr>
          <a:xfrm>
            <a:off x="534700" y="23987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Most Effective Message: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Preparing for the Real World</a:t>
            </a:r>
            <a:endParaRPr/>
          </a:p>
        </p:txBody>
      </p:sp>
      <p:pic>
        <p:nvPicPr>
          <p:cNvPr id="242" name="Google Shape;24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0550" y="2024438"/>
            <a:ext cx="6683450" cy="44342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1"/>
          <p:cNvSpPr/>
          <p:nvPr/>
        </p:nvSpPr>
        <p:spPr>
          <a:xfrm>
            <a:off x="0" y="3055890"/>
            <a:ext cx="2342100" cy="878400"/>
          </a:xfrm>
          <a:prstGeom prst="homePlate">
            <a:avLst>
              <a:gd fmla="val 50000" name="adj"/>
            </a:avLst>
          </a:prstGeom>
          <a:solidFill>
            <a:srgbClr val="7AB8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64%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Prospective Families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4" name="Google Shape;244;p21"/>
          <p:cNvSpPr/>
          <p:nvPr/>
        </p:nvSpPr>
        <p:spPr>
          <a:xfrm>
            <a:off x="0" y="4182800"/>
            <a:ext cx="2342100" cy="785700"/>
          </a:xfrm>
          <a:prstGeom prst="homePlate">
            <a:avLst>
              <a:gd fmla="val 50000" name="adj"/>
            </a:avLst>
          </a:prstGeom>
          <a:solidFill>
            <a:srgbClr val="29AB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56% </a:t>
            </a:r>
            <a:endParaRPr b="1" i="0" sz="21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Current Families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45" name="Google Shape;245;p21"/>
          <p:cNvSpPr/>
          <p:nvPr/>
        </p:nvSpPr>
        <p:spPr>
          <a:xfrm>
            <a:off x="0" y="5123200"/>
            <a:ext cx="2593200" cy="1187700"/>
          </a:xfrm>
          <a:prstGeom prst="homePlate">
            <a:avLst>
              <a:gd fmla="val 50000" name="adj"/>
            </a:avLst>
          </a:prstGeom>
          <a:solidFill>
            <a:srgbClr val="009AA6"/>
          </a:solidFill>
          <a:ln cap="flat" cmpd="sng" w="9525">
            <a:solidFill>
              <a:srgbClr val="009A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69% 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Highest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prospective Latinx families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1"/>
          <p:cNvSpPr txBox="1"/>
          <p:nvPr/>
        </p:nvSpPr>
        <p:spPr>
          <a:xfrm>
            <a:off x="0" y="2024450"/>
            <a:ext cx="205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Preparing for the </a:t>
            </a:r>
            <a:endParaRPr b="1" i="0" sz="2000" u="sng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Real World </a:t>
            </a:r>
            <a:endParaRPr b="1" i="0" sz="2000" u="sng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Language that Works </a:t>
            </a:r>
            <a:endParaRPr/>
          </a:p>
        </p:txBody>
      </p:sp>
      <p:sp>
        <p:nvSpPr>
          <p:cNvPr id="252" name="Google Shape;252;p25"/>
          <p:cNvSpPr txBox="1"/>
          <p:nvPr/>
        </p:nvSpPr>
        <p:spPr>
          <a:xfrm>
            <a:off x="318250" y="2225750"/>
            <a:ext cx="7886700" cy="35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2400"/>
              <a:buFont typeface="PT Sans"/>
              <a:buChar char="✓"/>
            </a:pPr>
            <a:r>
              <a:rPr b="0" i="0" lang="en-US" sz="24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Gain real-world skills</a:t>
            </a:r>
            <a:endParaRPr b="0" i="0" sz="2400" u="none" cap="none" strike="noStrike">
              <a:solidFill>
                <a:srgbClr val="009AA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2400"/>
              <a:buFont typeface="PT Sans"/>
              <a:buChar char="✓"/>
            </a:pPr>
            <a:r>
              <a:rPr b="0" i="0" lang="en-US" sz="24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Explore careers for a path you are passionate about</a:t>
            </a:r>
            <a:endParaRPr b="0" i="0" sz="24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2400"/>
              <a:buFont typeface="PT Sans"/>
              <a:buChar char="✓"/>
            </a:pPr>
            <a:r>
              <a:rPr b="0" i="0" lang="en-US" sz="24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Get hands-on experience</a:t>
            </a:r>
            <a:endParaRPr b="0" i="0" sz="2400" u="none" cap="none" strike="noStrike">
              <a:solidFill>
                <a:srgbClr val="009AA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2400"/>
              <a:buFont typeface="PT Sans"/>
              <a:buChar char="✓"/>
            </a:pPr>
            <a:r>
              <a:rPr b="0" i="0" lang="en-US" sz="24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Leads to fulfilling, reward careers </a:t>
            </a:r>
            <a:endParaRPr b="0" i="0" sz="24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2400"/>
              <a:buFont typeface="PT Sans"/>
              <a:buChar char="✓"/>
            </a:pPr>
            <a:r>
              <a:rPr b="0" i="0" lang="en-US" sz="24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Be prepared for college </a:t>
            </a:r>
            <a:endParaRPr b="0" i="0" sz="2400" u="none" cap="none" strike="noStrike">
              <a:solidFill>
                <a:srgbClr val="009AA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2400"/>
              <a:buFont typeface="PT Sans"/>
              <a:buChar char="✓"/>
            </a:pPr>
            <a:r>
              <a:rPr b="0" i="0" lang="en-US" sz="24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Enhance your high school experience</a:t>
            </a:r>
            <a:endParaRPr b="0" i="0" sz="24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2400"/>
              <a:buFont typeface="PT Sans"/>
              <a:buChar char="✓"/>
            </a:pPr>
            <a:r>
              <a:rPr b="0" i="0" lang="en-US" sz="24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Make valuable connections</a:t>
            </a:r>
            <a:endParaRPr b="0" i="0" sz="2400" u="none" cap="none" strike="noStrike">
              <a:solidFill>
                <a:srgbClr val="009AA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2400"/>
              <a:buFont typeface="PT Sans"/>
              <a:buChar char="✓"/>
            </a:pPr>
            <a:r>
              <a:rPr b="0" i="0" lang="en-US" sz="24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Be prepared for the real world </a:t>
            </a:r>
            <a:endParaRPr b="0" i="0" sz="24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Agenda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628650" y="1990165"/>
            <a:ext cx="7886700" cy="418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9AA6"/>
                </a:solidFill>
              </a:rPr>
              <a:t>Key findings </a:t>
            </a:r>
            <a:endParaRPr>
              <a:solidFill>
                <a:srgbClr val="009AA6"/>
              </a:solidFill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9AA6"/>
                </a:solidFill>
              </a:rPr>
              <a:t>Considerations for historically marginalized populations </a:t>
            </a:r>
            <a:endParaRPr>
              <a:solidFill>
                <a:srgbClr val="009AA6"/>
              </a:solidFill>
            </a:endParaRPr>
          </a:p>
          <a:p>
            <a:pPr indent="-228600" lvl="0" marL="228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9AA6"/>
                </a:solidFill>
              </a:rPr>
              <a:t>Putting research into action </a:t>
            </a:r>
            <a:endParaRPr>
              <a:solidFill>
                <a:srgbClr val="009AA6"/>
              </a:solidFill>
            </a:endParaRPr>
          </a:p>
          <a:p>
            <a:pPr indent="0" lvl="0" marL="228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Language that Works </a:t>
            </a:r>
            <a:endParaRPr/>
          </a:p>
        </p:txBody>
      </p:sp>
      <p:pic>
        <p:nvPicPr>
          <p:cNvPr id="258" name="Google Shape;25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975" y="3112826"/>
            <a:ext cx="4305300" cy="266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4"/>
          <p:cNvSpPr txBox="1"/>
          <p:nvPr/>
        </p:nvSpPr>
        <p:spPr>
          <a:xfrm>
            <a:off x="3593475" y="4115850"/>
            <a:ext cx="2124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-US" sz="3000" u="none" cap="none" strike="noStrike">
                <a:solidFill>
                  <a:srgbClr val="FFFFFF"/>
                </a:solidFill>
                <a:latin typeface="PT Sans"/>
                <a:ea typeface="PT Sans"/>
                <a:cs typeface="PT Sans"/>
                <a:sym typeface="PT Sans"/>
              </a:rPr>
              <a:t>CTE Learners...</a:t>
            </a:r>
            <a:endParaRPr b="1" i="0" sz="3000" u="none" cap="none" strike="noStrike">
              <a:solidFill>
                <a:srgbClr val="FFFFFF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0" name="Google Shape;260;p24"/>
          <p:cNvSpPr txBox="1"/>
          <p:nvPr/>
        </p:nvSpPr>
        <p:spPr>
          <a:xfrm>
            <a:off x="2966175" y="2108350"/>
            <a:ext cx="3378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Explore careers to find their passion </a:t>
            </a:r>
            <a:endParaRPr b="0" i="0" sz="3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1" name="Google Shape;261;p24"/>
          <p:cNvSpPr txBox="1"/>
          <p:nvPr/>
        </p:nvSpPr>
        <p:spPr>
          <a:xfrm>
            <a:off x="6490350" y="4420725"/>
            <a:ext cx="2653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Gain real- world skills </a:t>
            </a:r>
            <a:endParaRPr b="0" i="0" sz="3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62" name="Google Shape;262;p24"/>
          <p:cNvSpPr txBox="1"/>
          <p:nvPr/>
        </p:nvSpPr>
        <p:spPr>
          <a:xfrm>
            <a:off x="0" y="3653150"/>
            <a:ext cx="2820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Have more options for career and college success</a:t>
            </a:r>
            <a:endParaRPr b="0" i="0" sz="3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6"/>
          <p:cNvSpPr txBox="1"/>
          <p:nvPr>
            <p:ph type="title"/>
          </p:nvPr>
        </p:nvSpPr>
        <p:spPr>
          <a:xfrm>
            <a:off x="972608" y="1895476"/>
            <a:ext cx="5647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Equity Considerations for Historically Marginalized Populations</a:t>
            </a:r>
            <a:endParaRPr b="1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type="title"/>
          </p:nvPr>
        </p:nvSpPr>
        <p:spPr>
          <a:xfrm>
            <a:off x="256500" y="248050"/>
            <a:ext cx="8631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Real World Skillbuilding, Hands-on Experiences Face Satisfaction Gaps </a:t>
            </a:r>
            <a:endParaRPr/>
          </a:p>
        </p:txBody>
      </p:sp>
      <p:sp>
        <p:nvSpPr>
          <p:cNvPr id="273" name="Google Shape;273;p27"/>
          <p:cNvSpPr txBox="1"/>
          <p:nvPr/>
        </p:nvSpPr>
        <p:spPr>
          <a:xfrm>
            <a:off x="256500" y="2075225"/>
            <a:ext cx="86310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T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Career exploration and gaining skills in a specific field had equitable difference in satisfaction among race/ethnicity and income between prospective and current learners </a:t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T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However, </a:t>
            </a:r>
            <a:r>
              <a:rPr b="0" i="0" lang="en-US" sz="24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White learners had significant higher differences in satisfaction between prospective and current groups for internships and networking with employers than Black, and Latinx learners </a:t>
            </a:r>
            <a:endParaRPr b="0" i="0" sz="24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T Sans"/>
              <a:buChar char="●"/>
            </a:pPr>
            <a:r>
              <a:rPr b="0" i="0" lang="en-US" sz="2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Quality, equity and access for CTE programs matters for effective communication to families </a:t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8"/>
          <p:cNvSpPr txBox="1"/>
          <p:nvPr>
            <p:ph type="title"/>
          </p:nvPr>
        </p:nvSpPr>
        <p:spPr>
          <a:xfrm>
            <a:off x="256500" y="248050"/>
            <a:ext cx="8631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Real World Skillbuilding, Hands-on Experiences Face Satisfaction Gaps </a:t>
            </a:r>
            <a:endParaRPr/>
          </a:p>
        </p:txBody>
      </p:sp>
      <p:pic>
        <p:nvPicPr>
          <p:cNvPr id="279" name="Google Shape;279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025" y="2043950"/>
            <a:ext cx="7848600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/>
          <p:nvPr/>
        </p:nvSpPr>
        <p:spPr>
          <a:xfrm>
            <a:off x="7268325" y="3817225"/>
            <a:ext cx="703200" cy="1959300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9"/>
          <p:cNvSpPr txBox="1"/>
          <p:nvPr>
            <p:ph type="title"/>
          </p:nvPr>
        </p:nvSpPr>
        <p:spPr>
          <a:xfrm>
            <a:off x="256500" y="248050"/>
            <a:ext cx="8631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CTE Helps Each Learner Prepare for and Complete College </a:t>
            </a:r>
            <a:endParaRPr/>
          </a:p>
        </p:txBody>
      </p:sp>
      <p:sp>
        <p:nvSpPr>
          <p:cNvPr id="286" name="Google Shape;286;p29"/>
          <p:cNvSpPr txBox="1"/>
          <p:nvPr/>
        </p:nvSpPr>
        <p:spPr>
          <a:xfrm>
            <a:off x="156150" y="1974875"/>
            <a:ext cx="36078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Latinx and low income prospective parents/guardians had significantly lower percentages choosing a two or four year degree outcome after high school than White and Black parents/guardians </a:t>
            </a:r>
            <a:endParaRPr b="0" i="0" sz="20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T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The findings indicate CTE helped to close this gap for both parents/guardians and learners </a:t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87" name="Google Shape;287;p29"/>
          <p:cNvSpPr/>
          <p:nvPr/>
        </p:nvSpPr>
        <p:spPr>
          <a:xfrm>
            <a:off x="5199950" y="3669913"/>
            <a:ext cx="703200" cy="2106600"/>
          </a:xfrm>
          <a:prstGeom prst="rect">
            <a:avLst/>
          </a:prstGeom>
          <a:solidFill>
            <a:srgbClr val="7AB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29"/>
          <p:cNvSpPr/>
          <p:nvPr/>
        </p:nvSpPr>
        <p:spPr>
          <a:xfrm>
            <a:off x="4577775" y="4668325"/>
            <a:ext cx="599400" cy="1108200"/>
          </a:xfrm>
          <a:prstGeom prst="rect">
            <a:avLst/>
          </a:prstGeom>
          <a:solidFill>
            <a:srgbClr val="29ABE2"/>
          </a:solidFill>
          <a:ln cap="flat" cmpd="sng" w="9525">
            <a:solidFill>
              <a:srgbClr val="29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29"/>
          <p:cNvSpPr txBox="1"/>
          <p:nvPr/>
        </p:nvSpPr>
        <p:spPr>
          <a:xfrm>
            <a:off x="4483124" y="5934975"/>
            <a:ext cx="1623035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Prospect   Current</a:t>
            </a:r>
            <a:endParaRPr b="0"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0" name="Google Shape;290;p29"/>
          <p:cNvSpPr txBox="1"/>
          <p:nvPr/>
        </p:nvSpPr>
        <p:spPr>
          <a:xfrm>
            <a:off x="4483125" y="4976125"/>
            <a:ext cx="78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36%</a:t>
            </a:r>
            <a:endParaRPr b="1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1" name="Google Shape;291;p29"/>
          <p:cNvSpPr txBox="1"/>
          <p:nvPr/>
        </p:nvSpPr>
        <p:spPr>
          <a:xfrm>
            <a:off x="3893025" y="2058525"/>
            <a:ext cx="5121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Plans to earn a two or four year degree immediately following high school </a:t>
            </a:r>
            <a:endParaRPr b="0" i="0" sz="1800" u="sng" cap="none" strike="noStrike">
              <a:solidFill>
                <a:srgbClr val="009AA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2" name="Google Shape;292;p29"/>
          <p:cNvSpPr txBox="1"/>
          <p:nvPr/>
        </p:nvSpPr>
        <p:spPr>
          <a:xfrm>
            <a:off x="5157200" y="4403613"/>
            <a:ext cx="78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60%</a:t>
            </a:r>
            <a:endParaRPr b="1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3" name="Google Shape;293;p29"/>
          <p:cNvSpPr txBox="1"/>
          <p:nvPr/>
        </p:nvSpPr>
        <p:spPr>
          <a:xfrm>
            <a:off x="6344050" y="2973188"/>
            <a:ext cx="2589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Families Experiencing Low Income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4" name="Google Shape;294;p29"/>
          <p:cNvSpPr/>
          <p:nvPr/>
        </p:nvSpPr>
        <p:spPr>
          <a:xfrm>
            <a:off x="6574275" y="4450825"/>
            <a:ext cx="599400" cy="1325700"/>
          </a:xfrm>
          <a:prstGeom prst="rect">
            <a:avLst/>
          </a:prstGeom>
          <a:solidFill>
            <a:srgbClr val="29ABE2"/>
          </a:solidFill>
          <a:ln cap="flat" cmpd="sng" w="9525">
            <a:solidFill>
              <a:srgbClr val="29AB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9"/>
          <p:cNvSpPr txBox="1"/>
          <p:nvPr/>
        </p:nvSpPr>
        <p:spPr>
          <a:xfrm>
            <a:off x="6479624" y="5946775"/>
            <a:ext cx="1699175" cy="400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Prospect   Current</a:t>
            </a:r>
            <a:endParaRPr b="0" i="0" sz="1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6" name="Google Shape;296;p29"/>
          <p:cNvSpPr txBox="1"/>
          <p:nvPr/>
        </p:nvSpPr>
        <p:spPr>
          <a:xfrm>
            <a:off x="7244500" y="4476925"/>
            <a:ext cx="78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55%</a:t>
            </a:r>
            <a:endParaRPr b="1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6479625" y="4834350"/>
            <a:ext cx="78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42%</a:t>
            </a:r>
            <a:endParaRPr b="1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298" name="Google Shape;298;p29"/>
          <p:cNvSpPr txBox="1"/>
          <p:nvPr/>
        </p:nvSpPr>
        <p:spPr>
          <a:xfrm>
            <a:off x="4143925" y="2903150"/>
            <a:ext cx="2066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Latinx Families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 txBox="1"/>
          <p:nvPr>
            <p:ph type="title"/>
          </p:nvPr>
        </p:nvSpPr>
        <p:spPr>
          <a:xfrm>
            <a:off x="256500" y="248050"/>
            <a:ext cx="8631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Source Trust and Information Accessibility Matters </a:t>
            </a:r>
            <a:endParaRPr/>
          </a:p>
        </p:txBody>
      </p:sp>
      <p:sp>
        <p:nvSpPr>
          <p:cNvPr id="304" name="Google Shape;304;p30"/>
          <p:cNvSpPr txBox="1"/>
          <p:nvPr/>
        </p:nvSpPr>
        <p:spPr>
          <a:xfrm>
            <a:off x="147750" y="2075225"/>
            <a:ext cx="8848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It is important that your intended audience sees themselves in information sources about CTE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Black and Latinx parents/guardians were significantly more likely to consult school counselors than Black and Latinx learners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Online sources of information about CTE should be up-to-date, use digestible terminology, and be available in the language(s) of your target audience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5" name="Google Shape;305;p30"/>
          <p:cNvSpPr/>
          <p:nvPr/>
        </p:nvSpPr>
        <p:spPr>
          <a:xfrm>
            <a:off x="256500" y="4734775"/>
            <a:ext cx="1739700" cy="132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AB8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Google searches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4459275" y="4734775"/>
            <a:ext cx="1739700" cy="1325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AB8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School website </a:t>
            </a:r>
            <a:endParaRPr b="0" i="0" sz="1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0"/>
          <p:cNvSpPr txBox="1"/>
          <p:nvPr/>
        </p:nvSpPr>
        <p:spPr>
          <a:xfrm>
            <a:off x="1996200" y="4643425"/>
            <a:ext cx="2270100" cy="150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Top 2 Source</a:t>
            </a:r>
            <a:endParaRPr b="1" i="0" sz="22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600"/>
              <a:buFont typeface="PT Sans"/>
              <a:buChar char="✓"/>
            </a:pPr>
            <a:r>
              <a:rPr b="1" i="0" lang="en-US" sz="16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Black prospective families</a:t>
            </a:r>
            <a:endParaRPr b="1" i="0" sz="1600" u="none" cap="none" strike="noStrike">
              <a:solidFill>
                <a:srgbClr val="009AA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600"/>
              <a:buFont typeface="PT Sans"/>
              <a:buChar char="✓"/>
            </a:pPr>
            <a:r>
              <a:rPr b="1" i="0" lang="en-US" sz="16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Current learners </a:t>
            </a:r>
            <a:endParaRPr b="1" i="0" sz="1600" u="none" cap="none" strike="noStrike">
              <a:solidFill>
                <a:srgbClr val="009AA6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08" name="Google Shape;308;p30"/>
          <p:cNvSpPr txBox="1"/>
          <p:nvPr/>
        </p:nvSpPr>
        <p:spPr>
          <a:xfrm>
            <a:off x="6198975" y="4643425"/>
            <a:ext cx="26886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Top 2 Source</a:t>
            </a:r>
            <a:endParaRPr b="1" i="0" sz="22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600"/>
              <a:buFont typeface="PT Sans"/>
              <a:buChar char="✓"/>
            </a:pPr>
            <a:r>
              <a:rPr b="1" i="0" lang="en-US" sz="16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Low income prospective families</a:t>
            </a:r>
            <a:endParaRPr b="1" i="0" sz="1600" u="none" cap="none" strike="noStrike">
              <a:solidFill>
                <a:srgbClr val="009AA6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600"/>
              <a:buFont typeface="PT Sans"/>
              <a:buChar char="✓"/>
            </a:pPr>
            <a:r>
              <a:rPr b="1" i="0" lang="en-US" sz="16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Black prospective parents/guardians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/>
          <p:nvPr>
            <p:ph type="title"/>
          </p:nvPr>
        </p:nvSpPr>
        <p:spPr>
          <a:xfrm>
            <a:off x="256500" y="248050"/>
            <a:ext cx="8631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Effective Secondary Messaging:</a:t>
            </a:r>
            <a:endParaRPr b="1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Making Connections</a:t>
            </a:r>
            <a:endParaRPr/>
          </a:p>
        </p:txBody>
      </p:sp>
      <p:sp>
        <p:nvSpPr>
          <p:cNvPr id="314" name="Google Shape;314;p31"/>
          <p:cNvSpPr txBox="1"/>
          <p:nvPr/>
        </p:nvSpPr>
        <p:spPr>
          <a:xfrm>
            <a:off x="147750" y="2075225"/>
            <a:ext cx="884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While Preparing for the Real World was the universal top choice, CTE’s unique opportunities to build social capital with peers, instructors and employers with similar interests resonated with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Black, Latinx and low income learners </a:t>
            </a:r>
            <a:endParaRPr b="1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T Sans"/>
              <a:buChar char="●"/>
            </a:pPr>
            <a:r>
              <a:rPr b="1" i="0" lang="en-US" sz="18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Effective Retention Message: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The percentage difference of Making Connections over the economic message was even more significant among current learners. </a:t>
            </a:r>
            <a:endParaRPr b="0" i="0" sz="18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451950" y="4182800"/>
            <a:ext cx="2584576" cy="199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D1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Prospective Learners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+9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    Black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+8 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Latinx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+6</a:t>
            </a: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  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Low Income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+1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6107475" y="4182800"/>
            <a:ext cx="2425500" cy="19905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7AB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18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Current Learners</a:t>
            </a:r>
            <a:endParaRPr b="1" i="0" sz="1800" u="none" cap="none" strike="noStrike">
              <a:solidFill>
                <a:srgbClr val="7AB8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+19</a:t>
            </a:r>
            <a:r>
              <a:rPr b="0" i="0" lang="en-US" sz="14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Black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+18</a:t>
            </a:r>
            <a:r>
              <a:rPr b="1" i="0" lang="en-US" sz="14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Income </a:t>
            </a:r>
            <a:r>
              <a:rPr b="1" i="0" lang="en-US" sz="20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+15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	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Latinx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0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+7</a:t>
            </a:r>
            <a:r>
              <a:rPr b="0" i="0" lang="en-US" sz="14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		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White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1"/>
          <p:cNvSpPr txBox="1"/>
          <p:nvPr/>
        </p:nvSpPr>
        <p:spPr>
          <a:xfrm>
            <a:off x="3359252" y="4182800"/>
            <a:ext cx="24255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9AA6"/>
                </a:solidFill>
                <a:latin typeface="PT Sans"/>
                <a:ea typeface="PT Sans"/>
                <a:cs typeface="PT Sans"/>
                <a:sym typeface="PT Sans"/>
              </a:rPr>
              <a:t>Percentage Point Difference ‘Making Connections’ Chosen Over An Economic Message</a:t>
            </a:r>
            <a:r>
              <a:rPr b="1" i="0" lang="en-US" sz="22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 </a:t>
            </a:r>
            <a:endParaRPr b="1" i="0" sz="22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2"/>
          <p:cNvSpPr txBox="1"/>
          <p:nvPr>
            <p:ph type="title"/>
          </p:nvPr>
        </p:nvSpPr>
        <p:spPr>
          <a:xfrm>
            <a:off x="972608" y="1895476"/>
            <a:ext cx="5647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Putting Research Into Action</a:t>
            </a:r>
            <a:endParaRPr b="1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Key Dos and Donts </a:t>
            </a:r>
            <a:endParaRPr b="1" i="0" sz="4400" u="none" cap="none" strike="noStrike">
              <a:solidFill>
                <a:schemeClr val="dk1"/>
              </a:solidFill>
            </a:endParaRPr>
          </a:p>
        </p:txBody>
      </p:sp>
      <p:sp>
        <p:nvSpPr>
          <p:cNvPr id="328" name="Google Shape;328;p34"/>
          <p:cNvSpPr/>
          <p:nvPr/>
        </p:nvSpPr>
        <p:spPr>
          <a:xfrm>
            <a:off x="251200" y="2091950"/>
            <a:ext cx="4449300" cy="426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009A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Do....</a:t>
            </a:r>
            <a:endParaRPr b="1" i="0" sz="22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Be consistent and reinforce key messages </a:t>
            </a:r>
            <a:endParaRPr b="0" i="0" sz="17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Utilize learners to tell CTE success stories </a:t>
            </a:r>
            <a:endParaRPr b="0" i="0" sz="17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Be specific about how CTE works, particularly hands-on experiences  </a:t>
            </a:r>
            <a:endParaRPr b="0" i="0" sz="17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Engage and inform educators closest to learners about CTE </a:t>
            </a:r>
            <a:endParaRPr b="0" i="0" sz="17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Emphasize CTE learners are more satisfied with their education</a:t>
            </a:r>
            <a:endParaRPr b="0" i="0" sz="17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Emphasize CTE’s value in preparing for college </a:t>
            </a:r>
            <a:r>
              <a:rPr b="0" i="1" lang="en-US" sz="17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17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career success </a:t>
            </a:r>
            <a:endParaRPr b="0" i="0" sz="17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4"/>
          <p:cNvSpPr/>
          <p:nvPr/>
        </p:nvSpPr>
        <p:spPr>
          <a:xfrm>
            <a:off x="4968600" y="2091950"/>
            <a:ext cx="4064400" cy="42654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FF6D1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Don’t...</a:t>
            </a:r>
            <a:endParaRPr b="1" i="0" sz="22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Position CTE and college as an “either/or”</a:t>
            </a:r>
            <a:endParaRPr b="0" i="0" sz="17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Position CTE as a ‘different’ high school experience </a:t>
            </a:r>
            <a:endParaRPr b="0" i="0" sz="17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Push financial benefits of CTE career pathways over finding passion </a:t>
            </a:r>
            <a:endParaRPr b="0" i="0" sz="17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Do all the talking - elevate the learner voice</a:t>
            </a:r>
            <a:endParaRPr b="0" i="0" sz="17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Neglect message tailoring </a:t>
            </a:r>
            <a:endParaRPr b="0" i="0" sz="17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1700"/>
              <a:buFont typeface="Arial"/>
              <a:buChar char="●"/>
            </a:pPr>
            <a:r>
              <a:rPr b="0" i="0" lang="en-US" sz="17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Forget about retention messages </a:t>
            </a:r>
            <a:endParaRPr b="0" i="0" sz="17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1" lang="en-US"/>
              <a:t>Resources You Can Use </a:t>
            </a:r>
            <a:br>
              <a:rPr b="1" lang="en-US"/>
            </a:b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https://careertech.org/recruitmentstrategies</a:t>
            </a:r>
            <a:r>
              <a:rPr b="1" lang="en-US"/>
              <a:t> </a:t>
            </a:r>
            <a:endParaRPr b="1" i="0" sz="4400" u="none" cap="none" strike="noStrike">
              <a:solidFill>
                <a:schemeClr val="dk1"/>
              </a:solidFill>
            </a:endParaRPr>
          </a:p>
        </p:txBody>
      </p:sp>
      <p:sp>
        <p:nvSpPr>
          <p:cNvPr id="335" name="Google Shape;335;p33"/>
          <p:cNvSpPr txBox="1"/>
          <p:nvPr/>
        </p:nvSpPr>
        <p:spPr>
          <a:xfrm>
            <a:off x="0" y="2057400"/>
            <a:ext cx="90663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Messages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with the messaging triangle and key supporting messages for historically marginalized populations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 and Don’ts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detail how to use the messages and how not to use them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 Sheet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key statistics that reinforce the value and benefits of CTE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lang="en-US" sz="2000">
                <a:solidFill>
                  <a:schemeClr val="dk1"/>
                </a:solidFill>
              </a:rPr>
              <a:t>M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essage card, social media </a:t>
            </a:r>
            <a:r>
              <a:rPr b="1" lang="en-US" sz="2000">
                <a:solidFill>
                  <a:schemeClr val="dk1"/>
                </a:solidFill>
              </a:rPr>
              <a:t>graphics</a:t>
            </a:r>
            <a:r>
              <a:rPr lang="en-US" sz="2000">
                <a:solidFill>
                  <a:schemeClr val="dk1"/>
                </a:solidFill>
              </a:rPr>
              <a:t>, and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printed material templates, 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Social media guide 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tips and examples on how to reach audiences effectively and equitably 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Advance CTE Report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29" name="Google Shape;129;p35"/>
          <p:cNvSpPr txBox="1"/>
          <p:nvPr>
            <p:ph idx="1" type="body"/>
          </p:nvPr>
        </p:nvSpPr>
        <p:spPr>
          <a:xfrm>
            <a:off x="628650" y="1990165"/>
            <a:ext cx="7653201" cy="4186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3000">
                <a:solidFill>
                  <a:srgbClr val="009AA6"/>
                </a:solidFill>
              </a:rPr>
              <a:t>April 2020 Research Report: </a:t>
            </a:r>
            <a:r>
              <a:rPr i="1" lang="en-US" sz="3000">
                <a:solidFill>
                  <a:schemeClr val="dk1"/>
                </a:solidFill>
              </a:rPr>
              <a:t>Communicating Career Technical Education: Learner-centered Messages for Effective Program Recruitment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i="1" sz="3000">
              <a:solidFill>
                <a:schemeClr val="dk1"/>
              </a:solidFill>
            </a:endParaRPr>
          </a:p>
          <a:p>
            <a:pPr indent="-342900" lvl="0" marL="5715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</a:pPr>
            <a:r>
              <a:rPr lang="en-US" sz="3000">
                <a:solidFill>
                  <a:srgbClr val="009AA6"/>
                </a:solidFill>
              </a:rPr>
              <a:t>Report and Related Tools: </a:t>
            </a:r>
            <a:endParaRPr/>
          </a:p>
          <a:p>
            <a:pPr indent="0" lvl="0" marL="228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None/>
            </a:pPr>
            <a:r>
              <a:rPr lang="en-US" sz="30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https://careertech.org/recruitmentstrategies</a:t>
            </a:r>
            <a:r>
              <a:rPr lang="en-US" sz="3000">
                <a:solidFill>
                  <a:schemeClr val="dk1"/>
                </a:solidFill>
              </a:rPr>
              <a:t> </a:t>
            </a:r>
            <a:endParaRPr b="0" sz="3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Research Goals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0" y="5336900"/>
            <a:ext cx="9144000" cy="970200"/>
          </a:xfrm>
          <a:prstGeom prst="homePlate">
            <a:avLst>
              <a:gd fmla="val 50000" name="adj"/>
            </a:avLst>
          </a:prstGeom>
          <a:solidFill>
            <a:srgbClr val="1186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Focus on findings by race/ethnicity and income to identify equity barriers to CTE and message tailoring </a:t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6" name="Google Shape;136;p4"/>
          <p:cNvSpPr/>
          <p:nvPr/>
        </p:nvSpPr>
        <p:spPr>
          <a:xfrm>
            <a:off x="0" y="4245538"/>
            <a:ext cx="8781900" cy="970200"/>
          </a:xfrm>
          <a:prstGeom prst="homePlate">
            <a:avLst>
              <a:gd fmla="val 50000" name="adj"/>
            </a:avLst>
          </a:prstGeom>
          <a:solidFill>
            <a:srgbClr val="29ABE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Test timely messages on what is most compelling to families about CTE and who should communicate it </a:t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0" y="3132063"/>
            <a:ext cx="7008900" cy="970200"/>
          </a:xfrm>
          <a:prstGeom prst="homePlate">
            <a:avLst>
              <a:gd fmla="val 50000" name="adj"/>
            </a:avLst>
          </a:prstGeom>
          <a:solidFill>
            <a:srgbClr val="FF6D1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Confirm what families want in their education </a:t>
            </a:r>
            <a:endParaRPr b="0" i="0" sz="2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rPr>
              <a:t>and satisfaction level in and outside of CTE </a:t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38" name="Google Shape;138;p4"/>
          <p:cNvSpPr/>
          <p:nvPr/>
        </p:nvSpPr>
        <p:spPr>
          <a:xfrm>
            <a:off x="0" y="2018575"/>
            <a:ext cx="7008900" cy="970200"/>
          </a:xfrm>
          <a:prstGeom prst="homePlate">
            <a:avLst>
              <a:gd fmla="val 50000" name="adj"/>
            </a:avLst>
          </a:prstGeom>
          <a:solidFill>
            <a:srgbClr val="7AB8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Test resilience of 2017 research findings in current environment </a:t>
            </a:r>
            <a:endParaRPr b="0" i="0" sz="24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Google Shape;143;p7"/>
          <p:cNvCxnSpPr>
            <a:stCxn id="144" idx="3"/>
          </p:cNvCxnSpPr>
          <p:nvPr/>
        </p:nvCxnSpPr>
        <p:spPr>
          <a:xfrm>
            <a:off x="2466925" y="2262675"/>
            <a:ext cx="655800" cy="1302600"/>
          </a:xfrm>
          <a:prstGeom prst="straightConnector1">
            <a:avLst/>
          </a:prstGeom>
          <a:noFill/>
          <a:ln cap="flat" cmpd="sng" w="38100">
            <a:solidFill>
              <a:srgbClr val="FF6D14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7"/>
          <p:cNvCxnSpPr>
            <a:stCxn id="146" idx="3"/>
          </p:cNvCxnSpPr>
          <p:nvPr/>
        </p:nvCxnSpPr>
        <p:spPr>
          <a:xfrm>
            <a:off x="6791925" y="2262663"/>
            <a:ext cx="437100" cy="718200"/>
          </a:xfrm>
          <a:prstGeom prst="straightConnector1">
            <a:avLst/>
          </a:prstGeom>
          <a:noFill/>
          <a:ln cap="flat" cmpd="sng" w="38100">
            <a:solidFill>
              <a:srgbClr val="7AB8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7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Research Methodology 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271225" y="3005025"/>
            <a:ext cx="3621600" cy="3307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FF6D1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Virtual Focus Groups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1800" u="none" cap="none" strike="noStrike">
                <a:solidFill>
                  <a:srgbClr val="1186C3"/>
                </a:solidFill>
                <a:latin typeface="Arial"/>
                <a:ea typeface="Arial"/>
                <a:cs typeface="Arial"/>
                <a:sym typeface="Arial"/>
              </a:rPr>
              <a:t>Current Learners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Parents/Guardians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b="0" i="0" lang="en-US" sz="18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Prospective Learners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 Parents/Guardians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Universal Prospective group, 7 disaggregated by income, race and ethnicity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Oversample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Black, Latinx, and low-income families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4391725" y="2980800"/>
            <a:ext cx="4534200" cy="33078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38100">
            <a:solidFill>
              <a:srgbClr val="7AB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National Online Survey 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1,098 parents/guardians </a:t>
            </a:r>
            <a:endParaRPr b="1" i="0" sz="1800" u="none" cap="none" strike="noStrike">
              <a:solidFill>
                <a:srgbClr val="7AB8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255 Current adults </a:t>
            </a:r>
            <a:endParaRPr b="1" i="0" sz="18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843 Prospective adults </a:t>
            </a:r>
            <a:endParaRPr b="1" i="0" sz="18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7AB800"/>
                </a:solidFill>
                <a:latin typeface="Arial"/>
                <a:ea typeface="Arial"/>
                <a:cs typeface="Arial"/>
                <a:sym typeface="Arial"/>
              </a:rPr>
              <a:t>1,058 learners </a:t>
            </a:r>
            <a:endParaRPr b="1" i="0" sz="1800" u="none" cap="none" strike="noStrike">
              <a:solidFill>
                <a:srgbClr val="7AB8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AA6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009AA6"/>
                </a:solidFill>
                <a:latin typeface="Arial"/>
                <a:ea typeface="Arial"/>
                <a:cs typeface="Arial"/>
                <a:sym typeface="Arial"/>
              </a:rPr>
              <a:t>256 current learners (9-12th) </a:t>
            </a:r>
            <a:endParaRPr b="1" i="0" sz="1800" u="none" cap="none" strike="noStrike">
              <a:solidFill>
                <a:srgbClr val="009AA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D14"/>
              </a:buClr>
              <a:buSzPts val="1800"/>
              <a:buFont typeface="Arial"/>
              <a:buChar char="●"/>
            </a:pPr>
            <a:r>
              <a:rPr b="1" i="0" lang="en-US" sz="1800" u="none" cap="none" strike="noStrike">
                <a:solidFill>
                  <a:srgbClr val="FF6D14"/>
                </a:solidFill>
                <a:latin typeface="Arial"/>
                <a:ea typeface="Arial"/>
                <a:cs typeface="Arial"/>
                <a:sym typeface="Arial"/>
              </a:rPr>
              <a:t>802 prospective learners (6-11th)</a:t>
            </a:r>
            <a:endParaRPr b="1" i="0" sz="1800" u="none" cap="none" strike="noStrike">
              <a:solidFill>
                <a:srgbClr val="FF6D1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Oversample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Black, Latinx, and low-income families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271225" y="1982775"/>
            <a:ext cx="2195700" cy="559800"/>
          </a:xfrm>
          <a:prstGeom prst="roundRect">
            <a:avLst>
              <a:gd fmla="val 16667" name="adj"/>
            </a:avLst>
          </a:prstGeom>
          <a:solidFill>
            <a:srgbClr val="FF6D1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Qualitative 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4596225" y="1982763"/>
            <a:ext cx="2195700" cy="559800"/>
          </a:xfrm>
          <a:prstGeom prst="roundRect">
            <a:avLst>
              <a:gd fmla="val 16667" name="adj"/>
            </a:avLst>
          </a:prstGeom>
          <a:solidFill>
            <a:srgbClr val="7AB800"/>
          </a:solidFill>
          <a:ln cap="flat" cmpd="sng" w="9525">
            <a:solidFill>
              <a:srgbClr val="7AB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-US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Quantitative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Advancing CTE Without Limits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575" y="2311475"/>
            <a:ext cx="4267574" cy="357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4801025" y="2077900"/>
            <a:ext cx="4031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Principle 1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 Each learner engages in a cohesive, flexible and responsive career preparation ecosystem </a:t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Principle 2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 Each learner feels welcome in, is supported by and has the means to succeed in the career preparation ecosystem</a:t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Principle 3</a:t>
            </a:r>
            <a:r>
              <a:rPr b="0" i="0" lang="en-US" sz="2000" u="none" cap="none" strike="noStrik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: Each learner skillfully navigates their own career journey </a:t>
            </a:r>
            <a:endParaRPr b="0" i="0" sz="2000" u="none" cap="none" strike="noStrik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 txBox="1"/>
          <p:nvPr>
            <p:ph type="title"/>
          </p:nvPr>
        </p:nvSpPr>
        <p:spPr>
          <a:xfrm>
            <a:off x="972608" y="1895476"/>
            <a:ext cx="56472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Findings </a:t>
            </a:r>
            <a:endParaRPr b="1" i="0" sz="40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/>
          <p:nvPr>
            <p:ph type="title"/>
          </p:nvPr>
        </p:nvSpPr>
        <p:spPr>
          <a:xfrm>
            <a:off x="867750" y="221501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CTE </a:t>
            </a:r>
            <a:r>
              <a:rPr i="1" lang="en-US"/>
              <a:t>Still </a:t>
            </a:r>
            <a:r>
              <a:rPr lang="en-US"/>
              <a:t>Delivers for Families </a:t>
            </a:r>
            <a:endParaRPr b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67" name="Google Shape;167;p9"/>
          <p:cNvSpPr/>
          <p:nvPr/>
        </p:nvSpPr>
        <p:spPr>
          <a:xfrm>
            <a:off x="36225" y="2083700"/>
            <a:ext cx="3744600" cy="2118600"/>
          </a:xfrm>
          <a:prstGeom prst="homePlate">
            <a:avLst>
              <a:gd fmla="val 50000" name="adj"/>
            </a:avLst>
          </a:prstGeom>
          <a:solidFill>
            <a:srgbClr val="7AB8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53%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Current CTE Parents/Students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Very Satisfied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overall school experience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b="1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88%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satisfied)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36225" y="4390425"/>
            <a:ext cx="3326400" cy="2050500"/>
          </a:xfrm>
          <a:prstGeom prst="homePlate">
            <a:avLst>
              <a:gd fmla="val 50000" name="adj"/>
            </a:avLst>
          </a:prstGeom>
          <a:solidFill>
            <a:srgbClr val="009AA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en-US" sz="3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28%</a:t>
            </a:r>
            <a:r>
              <a:rPr b="1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of Prospective Parents/Students </a:t>
            </a: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Very Satisfied 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with overall school experience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(75% satisfied)</a:t>
            </a:r>
            <a:endParaRPr b="0" i="1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p9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0825" y="2636325"/>
            <a:ext cx="5233200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0"/>
          <p:cNvPicPr preferRelativeResize="0"/>
          <p:nvPr/>
        </p:nvPicPr>
        <p:blipFill rotWithShape="1">
          <a:blip r:embed="rId3">
            <a:alphaModFix/>
          </a:blip>
          <a:srcRect b="5995" l="0" r="0" t="0"/>
          <a:stretch/>
        </p:blipFill>
        <p:spPr>
          <a:xfrm>
            <a:off x="239700" y="2713075"/>
            <a:ext cx="8486775" cy="36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0"/>
          <p:cNvSpPr txBox="1"/>
          <p:nvPr>
            <p:ph type="title"/>
          </p:nvPr>
        </p:nvSpPr>
        <p:spPr>
          <a:xfrm>
            <a:off x="72825" y="181150"/>
            <a:ext cx="9144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</a:pPr>
            <a:r>
              <a:rPr lang="en-US"/>
              <a:t>CTE Families More Satisfied with Education Quality and Opportunities  </a:t>
            </a:r>
            <a:endParaRPr b="0" i="0" sz="4400" u="none" cap="none" strike="noStrike">
              <a:solidFill>
                <a:schemeClr val="dk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176" name="Google Shape;176;p10"/>
          <p:cNvSpPr txBox="1"/>
          <p:nvPr/>
        </p:nvSpPr>
        <p:spPr>
          <a:xfrm>
            <a:off x="239700" y="1912675"/>
            <a:ext cx="8664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Those participating in CTE and their parent/guardian are </a:t>
            </a:r>
            <a:r>
              <a:rPr b="1" i="0" lang="en-US" sz="20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more satisfied </a:t>
            </a:r>
            <a:r>
              <a:rPr b="0" i="0" lang="en-US" sz="2000" u="none" cap="none" strike="noStrike">
                <a:solidFill>
                  <a:srgbClr val="FF6D14"/>
                </a:solidFill>
                <a:latin typeface="PT Sans"/>
                <a:ea typeface="PT Sans"/>
                <a:cs typeface="PT Sans"/>
                <a:sym typeface="PT Sans"/>
              </a:rPr>
              <a:t>than those not involved in CTE in regards to: </a:t>
            </a:r>
            <a:endParaRPr b="0" i="0" sz="2000" u="none" cap="none" strike="noStrike">
              <a:solidFill>
                <a:srgbClr val="FF6D14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llax">
  <a:themeElements>
    <a:clrScheme name="Parallax">
      <a:dk1>
        <a:srgbClr val="000000"/>
      </a:dk1>
      <a:lt1>
        <a:srgbClr val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Stacy Whitehouse</dc:creator>
</cp:coreProperties>
</file>