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68" r:id="rId4"/>
    <p:sldId id="260" r:id="rId5"/>
    <p:sldId id="265" r:id="rId6"/>
    <p:sldId id="277" r:id="rId7"/>
    <p:sldId id="266" r:id="rId8"/>
    <p:sldId id="269" r:id="rId9"/>
    <p:sldId id="263" r:id="rId10"/>
    <p:sldId id="271" r:id="rId11"/>
    <p:sldId id="272" r:id="rId12"/>
    <p:sldId id="270" r:id="rId13"/>
    <p:sldId id="259" r:id="rId14"/>
    <p:sldId id="261" r:id="rId15"/>
    <p:sldId id="274" r:id="rId16"/>
    <p:sldId id="262" r:id="rId17"/>
    <p:sldId id="275" r:id="rId18"/>
    <p:sldId id="276" r:id="rId19"/>
    <p:sldId id="26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4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1" y="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3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9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7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3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5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88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2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80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58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3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82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66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reertech.org/Perki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cs typeface="Calibri" panose="020F0502020204030204" pitchFamily="34" charset="0"/>
              </a:rPr>
              <a:t>An Overview of The New </a:t>
            </a:r>
            <a:r>
              <a:rPr lang="en-US" b="1" dirty="0" smtClean="0">
                <a:cs typeface="Calibri" panose="020F0502020204030204" pitchFamily="34" charset="0"/>
              </a:rPr>
              <a:t>Federal </a:t>
            </a:r>
            <a:r>
              <a:rPr lang="en-US" b="1" dirty="0">
                <a:cs typeface="Calibri" panose="020F0502020204030204" pitchFamily="34" charset="0"/>
              </a:rPr>
              <a:t>CTE Law: </a:t>
            </a:r>
            <a:r>
              <a:rPr lang="en-US" b="1" dirty="0" smtClean="0">
                <a:cs typeface="Calibri" panose="020F0502020204030204" pitchFamily="34" charset="0"/>
              </a:rPr>
              <a:t/>
            </a:r>
            <a:br>
              <a:rPr lang="en-US" b="1" dirty="0" smtClean="0">
                <a:cs typeface="Calibri" panose="020F0502020204030204" pitchFamily="34" charset="0"/>
              </a:rPr>
            </a:br>
            <a:r>
              <a:rPr lang="en-US" b="1" dirty="0" smtClean="0">
                <a:cs typeface="Calibri" panose="020F0502020204030204" pitchFamily="34" charset="0"/>
              </a:rPr>
              <a:t>Perkins </a:t>
            </a:r>
            <a:r>
              <a:rPr lang="en-US" b="1" dirty="0">
                <a:cs typeface="Calibri" panose="020F0502020204030204" pitchFamily="34" charset="0"/>
              </a:rPr>
              <a:t>V</a:t>
            </a:r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363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076" y="892889"/>
            <a:ext cx="8272212" cy="760350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What does reauthorization mean for the state plan DEVELOPMENT?</a:t>
            </a:r>
            <a:endParaRPr lang="en-US" sz="33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84" y="1874982"/>
            <a:ext cx="8683996" cy="498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220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33" y="969497"/>
            <a:ext cx="8272212" cy="760350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What does reauthorization mean for the governance of </a:t>
            </a:r>
            <a:r>
              <a:rPr lang="en-US" sz="3300" dirty="0" err="1"/>
              <a:t>perkins</a:t>
            </a:r>
            <a:r>
              <a:rPr lang="en-US" sz="3300" dirty="0"/>
              <a:t>? 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134" y="2441296"/>
            <a:ext cx="8272211" cy="25224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100" dirty="0"/>
              <a:t>Perkins V largely retains the governance structure of Perkins IV,  whereby the eligible agency maintains the ability to make key decisions about:</a:t>
            </a:r>
          </a:p>
          <a:p>
            <a:pPr lvl="1"/>
            <a:r>
              <a:rPr lang="en-US" sz="1950" dirty="0"/>
              <a:t>Administration of funds from the Perkins Basic State Grant</a:t>
            </a:r>
          </a:p>
          <a:p>
            <a:pPr lvl="1"/>
            <a:r>
              <a:rPr lang="en-US" sz="1950" dirty="0"/>
              <a:t>Split of funds between secondary and postsecondary CTE</a:t>
            </a:r>
          </a:p>
          <a:p>
            <a:pPr lvl="1"/>
            <a:r>
              <a:rPr lang="en-US" sz="1950" dirty="0"/>
              <a:t>State </a:t>
            </a:r>
            <a:r>
              <a:rPr lang="en-US" sz="1950" dirty="0"/>
              <a:t>p</a:t>
            </a:r>
            <a:r>
              <a:rPr lang="en-US" sz="1950" dirty="0"/>
              <a:t>lan </a:t>
            </a:r>
            <a:r>
              <a:rPr lang="en-US" sz="1950" dirty="0"/>
              <a:t>d</a:t>
            </a:r>
            <a:r>
              <a:rPr lang="en-US" sz="1950" dirty="0"/>
              <a:t>evelopment </a:t>
            </a:r>
          </a:p>
          <a:p>
            <a:pPr lvl="1"/>
            <a:r>
              <a:rPr lang="en-US" sz="1950" dirty="0"/>
              <a:t>Local grantee oversight and technical assistance </a:t>
            </a:r>
          </a:p>
          <a:p>
            <a:pPr lvl="1"/>
            <a:endParaRPr lang="en-US" sz="1950" dirty="0"/>
          </a:p>
        </p:txBody>
      </p:sp>
    </p:spTree>
    <p:extLst>
      <p:ext uri="{BB962C8B-B14F-4D97-AF65-F5344CB8AC3E}">
        <p14:creationId xmlns:p14="http://schemas.microsoft.com/office/powerpoint/2010/main" val="1652803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500" dirty="0"/>
              <a:t>MAJOR TENETS OF PERKINS V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1522189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dirty="0"/>
              <a:t>Major tenet 1: program improvement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100" dirty="0"/>
          </a:p>
          <a:p>
            <a:r>
              <a:rPr lang="en-US" sz="1950" dirty="0"/>
              <a:t>Maintains commitment to programs of study </a:t>
            </a:r>
          </a:p>
          <a:p>
            <a:r>
              <a:rPr lang="en-US" sz="1950" dirty="0"/>
              <a:t>Introduces comprehensive local needs assessment </a:t>
            </a:r>
          </a:p>
          <a:p>
            <a:pPr lvl="0"/>
            <a:r>
              <a:rPr lang="en-US" sz="1950" dirty="0"/>
              <a:t>Increases reserve fund to spur local innovation and implement programs of study</a:t>
            </a:r>
          </a:p>
          <a:p>
            <a:r>
              <a:rPr lang="en-US" sz="1950" dirty="0"/>
              <a:t>Adds new national, competitive grant program that focuses on innovation and modernization</a:t>
            </a:r>
          </a:p>
          <a:p>
            <a:r>
              <a:rPr lang="en-US" sz="1950" dirty="0"/>
              <a:t>Increased </a:t>
            </a:r>
            <a:r>
              <a:rPr lang="en-US" sz="1950" dirty="0"/>
              <a:t>focus on alignment to labor market </a:t>
            </a:r>
            <a:r>
              <a:rPr lang="en-US" sz="1950" dirty="0"/>
              <a:t>needs</a:t>
            </a:r>
          </a:p>
          <a:p>
            <a:r>
              <a:rPr lang="en-US" sz="1950" dirty="0"/>
              <a:t>Stronger </a:t>
            </a:r>
            <a:r>
              <a:rPr lang="en-US" sz="1950" dirty="0"/>
              <a:t>focus on </a:t>
            </a:r>
            <a:r>
              <a:rPr lang="en-US" sz="1950" dirty="0"/>
              <a:t>equity, including a new purpose on</a:t>
            </a:r>
            <a:r>
              <a:rPr lang="en-US" sz="1950" dirty="0"/>
              <a:t> </a:t>
            </a:r>
            <a:r>
              <a:rPr lang="en-US" sz="1950" dirty="0"/>
              <a:t>increasing opportunities for special populations </a:t>
            </a:r>
            <a:endParaRPr lang="en-US" sz="1950" dirty="0"/>
          </a:p>
        </p:txBody>
      </p:sp>
    </p:spTree>
    <p:extLst>
      <p:ext uri="{BB962C8B-B14F-4D97-AF65-F5344CB8AC3E}">
        <p14:creationId xmlns:p14="http://schemas.microsoft.com/office/powerpoint/2010/main" val="4018029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Major tenet 2: flexibility 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Retains governance structure </a:t>
            </a:r>
            <a:r>
              <a:rPr lang="en-US" sz="2100" dirty="0" smtClean="0"/>
              <a:t>and flexibility of eligible agency to determine:</a:t>
            </a:r>
          </a:p>
          <a:p>
            <a:pPr lvl="1"/>
            <a:r>
              <a:rPr lang="en-US" sz="1900" dirty="0"/>
              <a:t>S</a:t>
            </a:r>
            <a:r>
              <a:rPr lang="en-US" sz="1900" dirty="0" smtClean="0"/>
              <a:t>econdary </a:t>
            </a:r>
            <a:r>
              <a:rPr lang="en-US" sz="1900" dirty="0"/>
              <a:t>and postsecondary split</a:t>
            </a:r>
          </a:p>
          <a:p>
            <a:pPr lvl="1"/>
            <a:r>
              <a:rPr lang="en-US" sz="1900" dirty="0" smtClean="0"/>
              <a:t>How to leverage </a:t>
            </a:r>
            <a:r>
              <a:rPr lang="en-US" sz="1900" dirty="0"/>
              <a:t>funds </a:t>
            </a:r>
          </a:p>
          <a:p>
            <a:pPr lvl="1"/>
            <a:r>
              <a:rPr lang="en-US" sz="1900" dirty="0" smtClean="0"/>
              <a:t>Elements of local </a:t>
            </a:r>
            <a:r>
              <a:rPr lang="en-US" sz="1900" dirty="0"/>
              <a:t>application  </a:t>
            </a:r>
          </a:p>
          <a:p>
            <a:r>
              <a:rPr lang="en-US" sz="2100" dirty="0"/>
              <a:t>Expands </a:t>
            </a:r>
            <a:r>
              <a:rPr lang="en-US" sz="2100" dirty="0"/>
              <a:t>support for career exploration</a:t>
            </a:r>
            <a:r>
              <a:rPr lang="en-US" sz="2100" dirty="0"/>
              <a:t> to go as low as grade </a:t>
            </a:r>
            <a:r>
              <a:rPr lang="en-US" sz="2100" dirty="0" smtClean="0"/>
              <a:t>5</a:t>
            </a:r>
          </a:p>
          <a:p>
            <a:r>
              <a:rPr lang="en-US" sz="2100" dirty="0" smtClean="0"/>
              <a:t>Alignment to the Every Student Succeeds Act (ESSA) and Workforce Innovation and Opportunity Act (WIOA) </a:t>
            </a:r>
            <a:endParaRPr lang="en-US" sz="2100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872538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USES of State leadership funds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60" y="2343150"/>
            <a:ext cx="8558680" cy="3657600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1725" b="1" dirty="0"/>
              <a:t>Required</a:t>
            </a:r>
            <a:r>
              <a:rPr lang="en-US" sz="1725" dirty="0"/>
              <a:t> (5 total) </a:t>
            </a:r>
          </a:p>
          <a:p>
            <a:r>
              <a:rPr lang="en-US" sz="1725" dirty="0"/>
              <a:t>Preparation for non-traditional fields, programs for special populations </a:t>
            </a:r>
          </a:p>
          <a:p>
            <a:r>
              <a:rPr lang="en-US" sz="1725" dirty="0"/>
              <a:t>Individuals in state institutions </a:t>
            </a:r>
          </a:p>
          <a:p>
            <a:r>
              <a:rPr lang="en-US" sz="1725" dirty="0"/>
              <a:t>Recruiting, preparing or retaining CTE teachers/faculty </a:t>
            </a:r>
          </a:p>
          <a:p>
            <a:r>
              <a:rPr lang="en-US" sz="1725" dirty="0"/>
              <a:t>Technical assistance </a:t>
            </a:r>
          </a:p>
          <a:p>
            <a:r>
              <a:rPr lang="en-US" sz="1725" dirty="0"/>
              <a:t>Reporting on effectiveness of funds</a:t>
            </a:r>
          </a:p>
          <a:p>
            <a:pPr marL="0" indent="0">
              <a:buNone/>
            </a:pPr>
            <a:endParaRPr lang="en-US" sz="1725" b="1" dirty="0"/>
          </a:p>
          <a:p>
            <a:pPr marL="0" indent="0">
              <a:buNone/>
            </a:pPr>
            <a:endParaRPr lang="en-US" sz="1725" b="1" dirty="0"/>
          </a:p>
          <a:p>
            <a:pPr marL="0" indent="0">
              <a:buNone/>
            </a:pPr>
            <a:endParaRPr lang="en-US" sz="1725" b="1" dirty="0"/>
          </a:p>
          <a:p>
            <a:pPr marL="0" indent="0">
              <a:buNone/>
            </a:pPr>
            <a:endParaRPr lang="en-US" sz="1725" b="1" dirty="0" smtClean="0"/>
          </a:p>
          <a:p>
            <a:pPr marL="0" indent="0">
              <a:buNone/>
            </a:pPr>
            <a:r>
              <a:rPr lang="en-US" sz="1725" b="1" dirty="0" smtClean="0"/>
              <a:t>Permissible</a:t>
            </a:r>
            <a:r>
              <a:rPr lang="en-US" sz="1725" dirty="0" smtClean="0"/>
              <a:t> </a:t>
            </a:r>
            <a:r>
              <a:rPr lang="en-US" sz="1725" dirty="0"/>
              <a:t>(25 total)</a:t>
            </a:r>
          </a:p>
          <a:p>
            <a:r>
              <a:rPr lang="en-US" sz="1725" dirty="0"/>
              <a:t>Vary greatly in scope and feasibility</a:t>
            </a:r>
          </a:p>
          <a:p>
            <a:r>
              <a:rPr lang="en-US" sz="1725" dirty="0"/>
              <a:t>Many retained from Perkins IV (e.g., awarding incentive grants</a:t>
            </a:r>
            <a:r>
              <a:rPr lang="en-US" sz="1725" dirty="0"/>
              <a:t>, enhancing data </a:t>
            </a:r>
            <a:r>
              <a:rPr lang="en-US" sz="1725" dirty="0"/>
              <a:t>systems, partnering with intermediaries, etc.) </a:t>
            </a:r>
          </a:p>
          <a:p>
            <a:r>
              <a:rPr lang="en-US" sz="1725" dirty="0"/>
              <a:t>Some new uses (e.g</a:t>
            </a:r>
            <a:r>
              <a:rPr lang="en-US" sz="1725" dirty="0"/>
              <a:t>., </a:t>
            </a:r>
            <a:r>
              <a:rPr lang="en-US" sz="1725" dirty="0"/>
              <a:t>adoption/integration </a:t>
            </a:r>
            <a:r>
              <a:rPr lang="en-US" sz="1725" dirty="0"/>
              <a:t>of recognized postsecondary credentials and work-based learning into programs of </a:t>
            </a:r>
            <a:r>
              <a:rPr lang="en-US" sz="1725" dirty="0"/>
              <a:t>study</a:t>
            </a:r>
            <a:r>
              <a:rPr lang="en-US" sz="1725" dirty="0"/>
              <a:t>, support for the integration of employability </a:t>
            </a:r>
            <a:r>
              <a:rPr lang="en-US" sz="1725" dirty="0"/>
              <a:t>skills into CTE programs</a:t>
            </a:r>
            <a:r>
              <a:rPr lang="en-US" sz="1725" dirty="0"/>
              <a:t>, supporting eligible recipients in eliminating inequities in student access </a:t>
            </a:r>
            <a:r>
              <a:rPr lang="en-US" sz="1725" dirty="0"/>
              <a:t>to high-quality </a:t>
            </a:r>
            <a:r>
              <a:rPr lang="en-US" sz="1725" dirty="0"/>
              <a:t>programs of study </a:t>
            </a:r>
            <a:r>
              <a:rPr lang="en-US" sz="1725" dirty="0"/>
              <a:t>and effective teachers, etc.) </a:t>
            </a:r>
          </a:p>
        </p:txBody>
      </p:sp>
    </p:spTree>
    <p:extLst>
      <p:ext uri="{BB962C8B-B14F-4D97-AF65-F5344CB8AC3E}">
        <p14:creationId xmlns:p14="http://schemas.microsoft.com/office/powerpoint/2010/main" val="1052722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dirty="0"/>
              <a:t>Major tenet 3: data &amp; accountability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D</a:t>
            </a:r>
            <a:r>
              <a:rPr lang="en-US" sz="2100" dirty="0"/>
              <a:t>efines </a:t>
            </a:r>
            <a:r>
              <a:rPr lang="en-US" sz="2100" dirty="0"/>
              <a:t>who is included in the </a:t>
            </a:r>
            <a:r>
              <a:rPr lang="en-US" sz="2100" dirty="0"/>
              <a:t>accountability system</a:t>
            </a:r>
          </a:p>
          <a:p>
            <a:r>
              <a:rPr lang="en-US" sz="2100" dirty="0"/>
              <a:t>Changes </a:t>
            </a:r>
            <a:r>
              <a:rPr lang="en-US" sz="2100" dirty="0"/>
              <a:t>the process for setting performance </a:t>
            </a:r>
            <a:r>
              <a:rPr lang="en-US" sz="2100" dirty="0"/>
              <a:t>targets</a:t>
            </a:r>
          </a:p>
          <a:p>
            <a:pPr lvl="1"/>
            <a:r>
              <a:rPr lang="en-US" sz="1950" dirty="0"/>
              <a:t>Includes strengthened stakeholder engagement process </a:t>
            </a:r>
          </a:p>
          <a:p>
            <a:r>
              <a:rPr lang="en-US" sz="2100" dirty="0"/>
              <a:t>Focuses </a:t>
            </a:r>
            <a:r>
              <a:rPr lang="en-US" sz="2100" dirty="0"/>
              <a:t>on disaggregation of </a:t>
            </a:r>
            <a:r>
              <a:rPr lang="en-US" sz="2100" dirty="0"/>
              <a:t>data</a:t>
            </a:r>
          </a:p>
          <a:p>
            <a:r>
              <a:rPr lang="en-US" sz="2100" dirty="0"/>
              <a:t>Shifts the accountability indicators</a:t>
            </a:r>
          </a:p>
          <a:p>
            <a:pPr marL="0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670060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dirty="0"/>
              <a:t>Secondary accountability indicators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16" y="2276976"/>
            <a:ext cx="8696074" cy="4096753"/>
          </a:xfrm>
        </p:spPr>
        <p:txBody>
          <a:bodyPr>
            <a:normAutofit/>
          </a:bodyPr>
          <a:lstStyle/>
          <a:p>
            <a:r>
              <a:rPr lang="en-US" sz="1950" dirty="0"/>
              <a:t>Graduation </a:t>
            </a:r>
            <a:r>
              <a:rPr lang="en-US" sz="1950" dirty="0"/>
              <a:t>rates </a:t>
            </a:r>
          </a:p>
          <a:p>
            <a:r>
              <a:rPr lang="en-US" sz="1950" dirty="0"/>
              <a:t>Academic proficiency </a:t>
            </a:r>
          </a:p>
          <a:p>
            <a:r>
              <a:rPr lang="en-US" sz="1950" dirty="0"/>
              <a:t>Student placement </a:t>
            </a:r>
          </a:p>
          <a:p>
            <a:r>
              <a:rPr lang="en-US" sz="1950" dirty="0"/>
              <a:t>A measure of “CTE program quality”:</a:t>
            </a:r>
          </a:p>
          <a:p>
            <a:pPr lvl="1"/>
            <a:r>
              <a:rPr lang="en-US" sz="1950" dirty="0"/>
              <a:t>student attainment of recognized postsecondary credentials;</a:t>
            </a:r>
          </a:p>
          <a:p>
            <a:pPr lvl="1"/>
            <a:r>
              <a:rPr lang="en-US" sz="1950" dirty="0"/>
              <a:t>student attainment of postsecondary credits in their CTE program/program of study; or</a:t>
            </a:r>
          </a:p>
          <a:p>
            <a:pPr lvl="1"/>
            <a:r>
              <a:rPr lang="en-US" sz="1950" dirty="0"/>
              <a:t>percentage of students participating in work-based learning. </a:t>
            </a:r>
          </a:p>
          <a:p>
            <a:r>
              <a:rPr lang="en-US" sz="1950" dirty="0"/>
              <a:t>The percentage of CTE concentrators in CTE programs that lead to nontraditional fields</a:t>
            </a:r>
          </a:p>
          <a:p>
            <a:pPr marL="0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16446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47" y="1516626"/>
            <a:ext cx="8272212" cy="760350"/>
          </a:xfrm>
        </p:spPr>
        <p:txBody>
          <a:bodyPr>
            <a:normAutofit fontScale="90000"/>
          </a:bodyPr>
          <a:lstStyle/>
          <a:p>
            <a:r>
              <a:rPr lang="en-US" sz="3300" dirty="0" err="1"/>
              <a:t>postSecondary</a:t>
            </a:r>
            <a:r>
              <a:rPr lang="en-US" sz="3300" dirty="0"/>
              <a:t> accountability indicators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16" y="2276976"/>
            <a:ext cx="8696074" cy="4096753"/>
          </a:xfrm>
        </p:spPr>
        <p:txBody>
          <a:bodyPr>
            <a:normAutofit/>
          </a:bodyPr>
          <a:lstStyle/>
          <a:p>
            <a:pPr lvl="0" fontAlgn="base"/>
            <a:r>
              <a:rPr lang="en-US" sz="1950" dirty="0"/>
              <a:t>The percentage of CTE concentrators who, during the second quarter after program completion, remain enrolled in postsecondary education, are in advanced training, military service, a service program, the Peace Corps or are placed or retained in employment.</a:t>
            </a:r>
          </a:p>
          <a:p>
            <a:pPr lvl="0" fontAlgn="base"/>
            <a:r>
              <a:rPr lang="en-US" sz="1950" dirty="0"/>
              <a:t>The percentage of CTE concentrators who receive a recognized postsecondary credential during participation in or within 1 year of program completion.</a:t>
            </a:r>
          </a:p>
          <a:p>
            <a:pPr lvl="0" fontAlgn="base"/>
            <a:r>
              <a:rPr lang="en-US" sz="1950" dirty="0"/>
              <a:t>The percentage of CTE concentrators in CTE programs that lead to nontraditional fields.</a:t>
            </a:r>
          </a:p>
          <a:p>
            <a:pPr marL="0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210443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Resources &amp; Next steps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Find resources at: </a:t>
            </a:r>
            <a:r>
              <a:rPr lang="en-US" sz="2100" dirty="0">
                <a:hlinkClick r:id="rId2"/>
              </a:rPr>
              <a:t>www.careertech.org/Perkins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99396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>
                <a:cs typeface="Calibri" panose="020F0502020204030204" pitchFamily="34" charset="0"/>
              </a:rPr>
              <a:t>Agenda</a:t>
            </a:r>
            <a:r>
              <a:rPr lang="en-US" sz="3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What is Perkins? </a:t>
            </a:r>
          </a:p>
          <a:p>
            <a:r>
              <a:rPr lang="en-US" sz="2100" dirty="0"/>
              <a:t>Perkins V Reauthorization Process &amp; Timeline </a:t>
            </a:r>
          </a:p>
          <a:p>
            <a:r>
              <a:rPr lang="en-US" sz="2100" dirty="0"/>
              <a:t>Major Tenets of Perkins V</a:t>
            </a:r>
          </a:p>
          <a:p>
            <a:r>
              <a:rPr lang="en-US" sz="2100" dirty="0"/>
              <a:t>Resources </a:t>
            </a:r>
            <a:r>
              <a:rPr lang="en-US" sz="2100" dirty="0"/>
              <a:t>&amp; Next Steps  </a:t>
            </a:r>
          </a:p>
          <a:p>
            <a:endParaRPr lang="en-US" sz="2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513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500" dirty="0"/>
              <a:t>WHAT IS PERKINS?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256470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What Does </a:t>
            </a:r>
            <a:r>
              <a:rPr lang="en-US" sz="3300" dirty="0" err="1"/>
              <a:t>perkins</a:t>
            </a:r>
            <a:r>
              <a:rPr lang="en-US" sz="3300" dirty="0"/>
              <a:t> do? 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50" dirty="0"/>
              <a:t>Perkins is a federal education program that invests in </a:t>
            </a:r>
            <a:r>
              <a:rPr lang="en-US" sz="1950" dirty="0"/>
              <a:t>secondary, postsecondary and adult </a:t>
            </a:r>
            <a:r>
              <a:rPr lang="en-US" sz="1950" dirty="0"/>
              <a:t>Career Technical Education (CTE) programs in all 50 </a:t>
            </a:r>
            <a:r>
              <a:rPr lang="en-US" sz="1950" dirty="0"/>
              <a:t>states, the District of Columbia </a:t>
            </a:r>
            <a:r>
              <a:rPr lang="en-US" sz="1950" dirty="0"/>
              <a:t>and the </a:t>
            </a:r>
            <a:r>
              <a:rPr lang="en-US" sz="1950" dirty="0"/>
              <a:t>territories</a:t>
            </a:r>
          </a:p>
          <a:p>
            <a:r>
              <a:rPr lang="en-US" sz="1950" dirty="0"/>
              <a:t>Perkins </a:t>
            </a:r>
            <a:r>
              <a:rPr lang="en-US" sz="1950" dirty="0"/>
              <a:t>is:</a:t>
            </a:r>
          </a:p>
          <a:p>
            <a:pPr lvl="1"/>
            <a:r>
              <a:rPr lang="en-US" sz="1950" dirty="0"/>
              <a:t>dedicated </a:t>
            </a:r>
            <a:r>
              <a:rPr lang="en-US" sz="1950" dirty="0"/>
              <a:t>to</a:t>
            </a:r>
            <a:r>
              <a:rPr lang="en-US" sz="1950" dirty="0"/>
              <a:t> the continuous improvement of and relevancy of CTE to meet the ever-changing needs of learners and employers</a:t>
            </a:r>
          </a:p>
          <a:p>
            <a:pPr lvl="1"/>
            <a:r>
              <a:rPr lang="en-US" sz="1950" dirty="0"/>
              <a:t>increasing </a:t>
            </a:r>
            <a:r>
              <a:rPr lang="en-US" sz="1950" dirty="0"/>
              <a:t>learner access to high-quality CTE programs of </a:t>
            </a:r>
            <a:r>
              <a:rPr lang="en-US" sz="1950" dirty="0"/>
              <a:t>study</a:t>
            </a:r>
          </a:p>
        </p:txBody>
      </p:sp>
    </p:spTree>
    <p:extLst>
      <p:ext uri="{BB962C8B-B14F-4D97-AF65-F5344CB8AC3E}">
        <p14:creationId xmlns:p14="http://schemas.microsoft.com/office/powerpoint/2010/main" val="151896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63" y="855765"/>
            <a:ext cx="8272212" cy="760350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How much is the federal investment in </a:t>
            </a:r>
            <a:r>
              <a:rPr lang="en-US" sz="3300" dirty="0" err="1"/>
              <a:t>perkins</a:t>
            </a:r>
            <a:r>
              <a:rPr lang="en-US" sz="3300" dirty="0"/>
              <a:t>?</a:t>
            </a:r>
            <a:endParaRPr lang="en-US" sz="33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63" y="1987117"/>
            <a:ext cx="8246274" cy="4630737"/>
          </a:xfrm>
        </p:spPr>
      </p:pic>
    </p:spTree>
    <p:extLst>
      <p:ext uri="{BB962C8B-B14F-4D97-AF65-F5344CB8AC3E}">
        <p14:creationId xmlns:p14="http://schemas.microsoft.com/office/powerpoint/2010/main" val="312961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How does </a:t>
            </a:r>
            <a:r>
              <a:rPr lang="en-US" sz="3300" dirty="0" err="1"/>
              <a:t>perkins</a:t>
            </a:r>
            <a:r>
              <a:rPr lang="en-US" sz="3300" dirty="0"/>
              <a:t> funding work?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492622"/>
            <a:ext cx="8272211" cy="3588138"/>
          </a:xfrm>
        </p:spPr>
        <p:txBody>
          <a:bodyPr>
            <a:noAutofit/>
          </a:bodyPr>
          <a:lstStyle/>
          <a:p>
            <a:r>
              <a:rPr lang="en-US" sz="1950" dirty="0"/>
              <a:t>Congress </a:t>
            </a:r>
            <a:r>
              <a:rPr lang="en-US" sz="1950" dirty="0"/>
              <a:t>appropriates </a:t>
            </a:r>
            <a:r>
              <a:rPr lang="en-US" sz="1950" dirty="0"/>
              <a:t>funds to </a:t>
            </a:r>
            <a:r>
              <a:rPr lang="en-US" sz="1950" dirty="0"/>
              <a:t>Perkins on an annual basis</a:t>
            </a:r>
            <a:endParaRPr lang="en-US" sz="1950" dirty="0"/>
          </a:p>
          <a:p>
            <a:r>
              <a:rPr lang="en-US" sz="1950" dirty="0"/>
              <a:t>States designate </a:t>
            </a:r>
            <a:r>
              <a:rPr lang="en-US" sz="1950" dirty="0"/>
              <a:t>an eligible agency to administer </a:t>
            </a:r>
            <a:r>
              <a:rPr lang="en-US" sz="1950" dirty="0"/>
              <a:t>Perkins and must submit a plan to the U.S. Department of Education to receive funds </a:t>
            </a:r>
          </a:p>
          <a:p>
            <a:r>
              <a:rPr lang="en-US" sz="1950" dirty="0"/>
              <a:t>Locals submit an application to the eligible agency to receive funds, local recipients of Perkins funds often include: </a:t>
            </a:r>
          </a:p>
          <a:p>
            <a:pPr lvl="1"/>
            <a:r>
              <a:rPr lang="en-US" sz="1950" dirty="0"/>
              <a:t>Local school districts </a:t>
            </a:r>
          </a:p>
          <a:p>
            <a:pPr lvl="1"/>
            <a:r>
              <a:rPr lang="en-US" sz="1950" dirty="0"/>
              <a:t>A</a:t>
            </a:r>
            <a:r>
              <a:rPr lang="en-US" sz="1950" dirty="0"/>
              <a:t>rea </a:t>
            </a:r>
            <a:r>
              <a:rPr lang="en-US" sz="1950" dirty="0"/>
              <a:t>technical </a:t>
            </a:r>
            <a:r>
              <a:rPr lang="en-US" sz="1950" dirty="0"/>
              <a:t>centers</a:t>
            </a:r>
          </a:p>
          <a:p>
            <a:pPr lvl="1"/>
            <a:r>
              <a:rPr lang="en-US" sz="1950" dirty="0"/>
              <a:t>C</a:t>
            </a:r>
            <a:r>
              <a:rPr lang="en-US" sz="1950" dirty="0"/>
              <a:t>ommunity </a:t>
            </a:r>
            <a:r>
              <a:rPr lang="en-US" sz="1950" dirty="0"/>
              <a:t>and technical </a:t>
            </a:r>
            <a:r>
              <a:rPr lang="en-US" sz="1950" dirty="0"/>
              <a:t>colleges</a:t>
            </a:r>
          </a:p>
          <a:p>
            <a:pPr lvl="1"/>
            <a:r>
              <a:rPr lang="en-US" sz="1950" dirty="0"/>
              <a:t>P</a:t>
            </a:r>
            <a:r>
              <a:rPr lang="en-US" sz="1950" dirty="0"/>
              <a:t>re-apprenticeship/youth </a:t>
            </a:r>
            <a:r>
              <a:rPr lang="en-US" sz="1950" dirty="0"/>
              <a:t>apprenticeship </a:t>
            </a:r>
            <a:r>
              <a:rPr lang="en-US" sz="1950" dirty="0"/>
              <a:t>programs</a:t>
            </a:r>
          </a:p>
          <a:p>
            <a:pPr lvl="1"/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438950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What do </a:t>
            </a:r>
            <a:r>
              <a:rPr lang="en-US" sz="3300" dirty="0" err="1"/>
              <a:t>perkins</a:t>
            </a:r>
            <a:r>
              <a:rPr lang="en-US" sz="3300" dirty="0"/>
              <a:t> funds support?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492622"/>
            <a:ext cx="8272211" cy="3508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50" dirty="0"/>
              <a:t>A variety of activities, including: </a:t>
            </a:r>
          </a:p>
          <a:p>
            <a:r>
              <a:rPr lang="en-US" sz="1950" dirty="0"/>
              <a:t>Programs of Study</a:t>
            </a:r>
          </a:p>
          <a:p>
            <a:r>
              <a:rPr lang="en-US" sz="1950" dirty="0"/>
              <a:t>Professional </a:t>
            </a:r>
            <a:r>
              <a:rPr lang="en-US" sz="1950" dirty="0"/>
              <a:t>development </a:t>
            </a:r>
          </a:p>
          <a:p>
            <a:r>
              <a:rPr lang="en-US" sz="1950" dirty="0"/>
              <a:t>Technical assistance</a:t>
            </a:r>
          </a:p>
          <a:p>
            <a:r>
              <a:rPr lang="en-US" sz="1950" dirty="0"/>
              <a:t>Career </a:t>
            </a:r>
            <a:r>
              <a:rPr lang="en-US" sz="1950" dirty="0"/>
              <a:t>exploration, guidance and advisement</a:t>
            </a:r>
          </a:p>
          <a:p>
            <a:r>
              <a:rPr lang="en-US" sz="1950" dirty="0"/>
              <a:t>Data </a:t>
            </a:r>
            <a:r>
              <a:rPr lang="en-US" sz="1950" dirty="0"/>
              <a:t>collection and analysis, including program and plan evaluation and monitoring</a:t>
            </a:r>
          </a:p>
          <a:p>
            <a:endParaRPr lang="en-US" sz="1950" dirty="0"/>
          </a:p>
        </p:txBody>
      </p:sp>
    </p:spTree>
    <p:extLst>
      <p:ext uri="{BB962C8B-B14F-4D97-AF65-F5344CB8AC3E}">
        <p14:creationId xmlns:p14="http://schemas.microsoft.com/office/powerpoint/2010/main" val="2162252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500" dirty="0"/>
              <a:t>PERKINS</a:t>
            </a:r>
            <a:r>
              <a:rPr lang="en-US" sz="4500" dirty="0"/>
              <a:t> </a:t>
            </a:r>
            <a:r>
              <a:rPr lang="en-US" sz="4500" dirty="0"/>
              <a:t>REAUTHORIZATION </a:t>
            </a:r>
          </a:p>
          <a:p>
            <a:pPr marL="0" indent="0" algn="ctr">
              <a:buNone/>
            </a:pPr>
            <a:r>
              <a:rPr lang="en-US" sz="4500" dirty="0"/>
              <a:t>&amp; TIMELINE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9908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19" y="898265"/>
            <a:ext cx="8272212" cy="760350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What does reauthorization mean for the state plan timeline?</a:t>
            </a:r>
            <a:endParaRPr lang="en-US" sz="33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2" y="1874982"/>
            <a:ext cx="7963865" cy="498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35592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3470</TotalTime>
  <Words>739</Words>
  <Application>Microsoft Office PowerPoint</Application>
  <PresentationFormat>On-screen Show (4:3)</PresentationFormat>
  <Paragraphs>90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Gill Sans MT</vt:lpstr>
      <vt:lpstr>Wingdings 2</vt:lpstr>
      <vt:lpstr>Dividend</vt:lpstr>
      <vt:lpstr>An Overview of The New Federal CTE Law:  Perkins V</vt:lpstr>
      <vt:lpstr>Agenda </vt:lpstr>
      <vt:lpstr>PowerPoint Presentation</vt:lpstr>
      <vt:lpstr>What Does perkins do? </vt:lpstr>
      <vt:lpstr>How much is the federal investment in perkins?</vt:lpstr>
      <vt:lpstr>How does perkins funding work?</vt:lpstr>
      <vt:lpstr>What do perkins funds support?</vt:lpstr>
      <vt:lpstr>PowerPoint Presentation</vt:lpstr>
      <vt:lpstr>What does reauthorization mean for the state plan timeline?</vt:lpstr>
      <vt:lpstr>What does reauthorization mean for the state plan DEVELOPMENT?</vt:lpstr>
      <vt:lpstr>What does reauthorization mean for the governance of perkins? </vt:lpstr>
      <vt:lpstr>PowerPoint Presentation</vt:lpstr>
      <vt:lpstr>Major tenet 1: program improvement</vt:lpstr>
      <vt:lpstr>Major tenet 2: flexibility </vt:lpstr>
      <vt:lpstr>USES of State leadership funds</vt:lpstr>
      <vt:lpstr>Major tenet 3: data &amp; accountability</vt:lpstr>
      <vt:lpstr>Secondary accountability indicators</vt:lpstr>
      <vt:lpstr>postSecondary accountability indicators</vt:lpstr>
      <vt:lpstr>Resources &amp;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The New Federal CTE Law:  Perkins V</dc:title>
  <dc:creator>Windows User</dc:creator>
  <cp:lastModifiedBy>Windows User</cp:lastModifiedBy>
  <cp:revision>30</cp:revision>
  <dcterms:created xsi:type="dcterms:W3CDTF">2018-09-13T20:20:14Z</dcterms:created>
  <dcterms:modified xsi:type="dcterms:W3CDTF">2018-09-18T22:26:47Z</dcterms:modified>
</cp:coreProperties>
</file>