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1"/>
  </p:notesMasterIdLst>
  <p:handoutMasterIdLst>
    <p:handoutMasterId r:id="rId12"/>
  </p:handoutMasterIdLst>
  <p:sldIdLst>
    <p:sldId id="256" r:id="rId3"/>
    <p:sldId id="334" r:id="rId4"/>
    <p:sldId id="336" r:id="rId5"/>
    <p:sldId id="293" r:id="rId6"/>
    <p:sldId id="285" r:id="rId7"/>
    <p:sldId id="331" r:id="rId8"/>
    <p:sldId id="339" r:id="rId9"/>
    <p:sldId id="338" r:id="rId10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042459"/>
    <a:srgbClr val="0A2960"/>
    <a:srgbClr val="0E3478"/>
    <a:srgbClr val="131D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16" autoAdjust="0"/>
    <p:restoredTop sz="86224" autoAdjust="0"/>
  </p:normalViewPr>
  <p:slideViewPr>
    <p:cSldViewPr snapToGrid="0" snapToObjects="1">
      <p:cViewPr>
        <p:scale>
          <a:sx n="100" d="100"/>
          <a:sy n="100" d="100"/>
        </p:scale>
        <p:origin x="-1224" y="-576"/>
      </p:cViewPr>
      <p:guideLst>
        <p:guide orient="horz" pos="162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1E50E-508A-394F-909B-5FC3A11876D2}" type="datetimeFigureOut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25C0A-1B2E-A643-B153-F6B4B3331C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5662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21972-6A3B-7C4A-888F-73D499B50DF2}" type="datetimeFigureOut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FA006-D135-E949-8973-70F9747F19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7708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FA006-D135-E949-8973-70F9747F195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FA006-D135-E949-8973-70F9747F195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47113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FA006-D135-E949-8973-70F9747F195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33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136" y="619225"/>
            <a:ext cx="7889686" cy="330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3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04983"/>
            <a:ext cx="3008313" cy="87234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077328"/>
            <a:ext cx="3008313" cy="3521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041EF657-4DEB-394F-8564-BC2777EB82AD}" type="datetime1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71683"/>
            <a:ext cx="2895600" cy="2740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4324125"/>
            <a:ext cx="1712387" cy="7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0484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9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7"/>
            <a:ext cx="5486400" cy="604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7EAAEF8D-BC0C-DE4A-8C8C-1ED7B36B80E5}" type="datetime1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71683"/>
            <a:ext cx="2895600" cy="2740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4324125"/>
            <a:ext cx="1712387" cy="7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5861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1261"/>
            <a:ext cx="8229600" cy="339761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9DC35939-C1A8-8D4D-9831-BE409CF84656}" type="datetime1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683"/>
            <a:ext cx="2895600" cy="2740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B7E5A70E-3D4B-EF4E-A0A3-AA0534DD27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2993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70"/>
            <a:ext cx="2057400" cy="439270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70"/>
            <a:ext cx="6019800" cy="439270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C63B77CB-591D-BB48-B1E7-6F3C22CA7D03}" type="datetime1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683"/>
            <a:ext cx="2895600" cy="2740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B7E5A70E-3D4B-EF4E-A0A3-AA0534DD27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0135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9F21-4794-B84C-99B9-E4C16E58F4E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DE51-7A97-4AD0-9E33-856CC630C1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36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8D57-433F-514D-882A-6E28FA221A0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DE51-7A97-4AD0-9E33-856CC630C1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57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7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7ED8-F3D1-8641-B80E-D049CDF1C77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DE51-7A97-4AD0-9E33-856CC630C1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90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952"/>
            <a:ext cx="4038600" cy="2547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952"/>
            <a:ext cx="4038600" cy="2547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8940-330C-0847-BE54-3732D0BFF4A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DE51-7A97-4AD0-9E33-856CC630C1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00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70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5E6E-E0D4-A54D-8691-56AD4637E2A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DE51-7A97-4AD0-9E33-856CC630C1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49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D8B08-9D2F-674D-B3CF-FA1792026CA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DE51-7A97-4AD0-9E33-856CC630C1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86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C7AB3E07-3E81-3345-9161-E3B796011C58}" type="datetime1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683"/>
            <a:ext cx="2895600" cy="2740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B7E5A70E-3D4B-EF4E-A0A3-AA0534DD27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771" y="127020"/>
            <a:ext cx="1854521" cy="77627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60800" y="292100"/>
            <a:ext cx="4978400" cy="6111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algn="r"/>
            <a:r>
              <a:rPr lang="en-US" sz="3200" b="1" dirty="0" smtClean="0">
                <a:solidFill>
                  <a:srgbClr val="003E70"/>
                </a:solidFill>
                <a:latin typeface="+mn-lt"/>
                <a:cs typeface="Arial Narrow"/>
              </a:rPr>
              <a:t>THE MOVEMENT: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24771" y="2324100"/>
            <a:ext cx="5308600" cy="228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402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27CE-FC15-0246-B942-703C4DC5A80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DE51-7A97-4AD0-9E33-856CC630C1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31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04982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78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077328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AD96-02B3-B744-A472-09ACC500994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DE51-7A97-4AD0-9E33-856CC630C1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60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6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418A-7A85-CE40-980E-7C01A86BF08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DE51-7A97-4AD0-9E33-856CC630C1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488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C97CB-810C-1C40-A67E-BD6D37000A6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DE51-7A97-4AD0-9E33-856CC630C1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6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930"/>
            <a:ext cx="2057400" cy="32939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930"/>
            <a:ext cx="6019800" cy="329393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1EBC-CB74-C445-A379-F5EDBF62D95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DE51-7A97-4AD0-9E33-856CC630C1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44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C7AB3E07-3E81-3345-9161-E3B796011C58}" type="datetime1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683"/>
            <a:ext cx="2895600" cy="2740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B7E5A70E-3D4B-EF4E-A0A3-AA0534DD27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771" y="127020"/>
            <a:ext cx="1854521" cy="77627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60800" y="292100"/>
            <a:ext cx="4978400" cy="6111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algn="r"/>
            <a:r>
              <a:rPr lang="en-US" sz="3200" b="1" dirty="0" smtClean="0">
                <a:solidFill>
                  <a:srgbClr val="003E70"/>
                </a:solidFill>
                <a:latin typeface="+mn-lt"/>
                <a:cs typeface="Arial Narrow"/>
              </a:rPr>
              <a:t>THE MOVEMENT: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24771" y="2324100"/>
            <a:ext cx="5308600" cy="228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402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C7AB3E07-3E81-3345-9161-E3B796011C58}" type="datetime1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683"/>
            <a:ext cx="2895600" cy="2740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B7E5A70E-3D4B-EF4E-A0A3-AA0534DD27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771" y="127020"/>
            <a:ext cx="1854521" cy="77627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60800" y="292100"/>
            <a:ext cx="4978400" cy="6111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algn="r"/>
            <a:r>
              <a:rPr lang="en-US" sz="3200" b="1" dirty="0" smtClean="0">
                <a:solidFill>
                  <a:srgbClr val="003E70"/>
                </a:solidFill>
                <a:latin typeface="+mn-lt"/>
                <a:cs typeface="Arial Narrow"/>
              </a:rPr>
              <a:t>THE MOVEMENT: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24771" y="2324100"/>
            <a:ext cx="5308600" cy="228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402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652D0-4228-BE42-BDAF-B80AFD2CAA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868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652D0-4228-BE42-BDAF-B80AFD2CAA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7192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41"/>
            <a:ext cx="7772400" cy="102250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DE00F905-46D4-9241-AA96-C090CAACB160}" type="datetime1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683"/>
            <a:ext cx="2895600" cy="2740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B7E5A70E-3D4B-EF4E-A0A3-AA0534DD27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771" y="127020"/>
            <a:ext cx="1854521" cy="7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7159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3800" y="206169"/>
            <a:ext cx="6223000" cy="8580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1261"/>
            <a:ext cx="4038600" cy="33976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1261"/>
            <a:ext cx="4038600" cy="33976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8C245C7B-3604-A84F-B1A5-84482BDE35AA}" type="datetime1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71683"/>
            <a:ext cx="2895600" cy="2740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B7E5A70E-3D4B-EF4E-A0A3-AA0534DD27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771" y="127020"/>
            <a:ext cx="1854521" cy="7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0667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206169"/>
            <a:ext cx="6362700" cy="8580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98830D71-FC42-3446-AE0C-C83D72520357}" type="datetime1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71683"/>
            <a:ext cx="2895600" cy="2740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B7E5A70E-3D4B-EF4E-A0A3-AA0534DD27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771" y="127020"/>
            <a:ext cx="1854521" cy="7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7910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10932862-7672-9F47-B294-595D04D70AAE}" type="datetime1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71683"/>
            <a:ext cx="2895600" cy="2740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4324125"/>
            <a:ext cx="1712387" cy="7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415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E4572E33-4F9F-274D-A786-38173CB76805}" type="datetime1">
              <a:rPr lang="en-US" smtClean="0"/>
              <a:pPr/>
              <a:t>4/13/2013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71683"/>
            <a:ext cx="2895600" cy="2740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71683"/>
            <a:ext cx="2133600" cy="274097"/>
          </a:xfrm>
          <a:prstGeom prst="rect">
            <a:avLst/>
          </a:prstGeom>
        </p:spPr>
        <p:txBody>
          <a:bodyPr/>
          <a:lstStyle/>
          <a:p>
            <a:fld id="{B7E5A70E-3D4B-EF4E-A0A3-AA0534DD27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771" y="127020"/>
            <a:ext cx="1854521" cy="7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7058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" y="0"/>
            <a:ext cx="9135879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4772025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652D0-4228-BE42-BDAF-B80AFD2CAA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773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7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170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1268"/>
            <a:ext cx="8229600" cy="3397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1677"/>
            <a:ext cx="2133600" cy="2740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D2566C9-7B87-5F4C-8664-05F2DE1F19D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4/13/2013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677"/>
            <a:ext cx="2895600" cy="2740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1677"/>
            <a:ext cx="2133600" cy="2740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4F9DE51-7A97-4AD0-9E33-856CC630C1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03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9" r:id="rId12"/>
    <p:sldLayoutId id="2147483681" r:id="rId13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jpeg"/><Relationship Id="rId5" Type="http://schemas.openxmlformats.org/officeDocument/2006/relationships/hyperlink" Target="http://opportunitynation.org/pages/the-shared-plan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5612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A70E-3D4B-EF4E-A0A3-AA0534DD27F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231229"/>
            <a:ext cx="863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3E70"/>
                </a:solidFill>
                <a:latin typeface="Arial Narrow"/>
                <a:cs typeface="Arial Narrow"/>
              </a:rPr>
              <a:t>OUR VISION</a:t>
            </a:r>
            <a:endParaRPr lang="en-US" sz="3600" b="1" dirty="0">
              <a:solidFill>
                <a:srgbClr val="003E70"/>
              </a:solidFill>
              <a:latin typeface="Arial Narrow"/>
              <a:cs typeface="Arial Narrow"/>
            </a:endParaRPr>
          </a:p>
        </p:txBody>
      </p:sp>
      <p:pic>
        <p:nvPicPr>
          <p:cNvPr id="8" name="Picture 7" descr="img_3651_482_321_90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286"/>
          <a:stretch/>
        </p:blipFill>
        <p:spPr>
          <a:xfrm>
            <a:off x="82550" y="1955800"/>
            <a:ext cx="3990636" cy="2786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1644027"/>
            <a:ext cx="2395014" cy="30969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000" y="921959"/>
            <a:ext cx="9004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zip </a:t>
            </a:r>
            <a:r>
              <a:rPr lang="en-US" sz="2000" dirty="0"/>
              <a:t>code you’re born into should not determine your chances in life. If the ability to move up the ladder of opportunity grinds to a halt, we are in grave danger of losing the best of America.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2849" y="4748438"/>
            <a:ext cx="3473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Arial Narrow"/>
                <a:cs typeface="Arial Narrow"/>
              </a:rPr>
              <a:t>Opportunity Days at Opportunity Nation Higher Education Council member University of Texas-El Paso</a:t>
            </a:r>
            <a:endParaRPr lang="en-US" sz="11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3485" y="4753809"/>
            <a:ext cx="238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 Narrow"/>
                <a:cs typeface="Arial Narrow"/>
              </a:rPr>
              <a:t>Young Leaders Town Hall, 2011 Opportunity Nation Summit</a:t>
            </a:r>
            <a:endParaRPr lang="en-US" sz="1100" dirty="0">
              <a:latin typeface="Arial Narrow"/>
              <a:cs typeface="Arial Narrow"/>
            </a:endParaRPr>
          </a:p>
        </p:txBody>
      </p:sp>
      <p:pic>
        <p:nvPicPr>
          <p:cNvPr id="14" name="Picture 13" descr="1101111114_400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0799" y="1631327"/>
            <a:ext cx="2361622" cy="31350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12699" y="4766836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November 2011, TIME Magazine cover story featuring Opportunity Nation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xmlns="" val="281740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A70E-3D4B-EF4E-A0A3-AA0534DD27F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723" y="1128018"/>
            <a:ext cx="4875977" cy="16316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9700" y="4494684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</a:t>
            </a:r>
            <a:r>
              <a:rPr lang="en-US" sz="1200" dirty="0" smtClean="0">
                <a:solidFill>
                  <a:schemeClr val="bg1"/>
                </a:solidFill>
              </a:rPr>
              <a:t>oalition Meeting at 2011 Opportunity Nation Summit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90222" y="2912105"/>
            <a:ext cx="49394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 Opportunity Nation Coalition:  </a:t>
            </a:r>
            <a:r>
              <a:rPr lang="en-US" dirty="0" smtClean="0"/>
              <a:t>Over 250 organizations including United Way, Year Up, Points of Light, America’s Promise Alliance, Jumpstart, CFED, Boys &amp; Girls Clubs of America, Higher ed institutions and businesses and over 150 Opportunity Leaders and Scholars</a:t>
            </a:r>
          </a:p>
          <a:p>
            <a:endParaRPr lang="en-US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13033"/>
          <a:stretch/>
        </p:blipFill>
        <p:spPr>
          <a:xfrm>
            <a:off x="216723" y="2192842"/>
            <a:ext cx="3605977" cy="27590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6723" y="2192842"/>
            <a:ext cx="3581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Leadership Council Co-Chair, Mayor Michael Bloomberg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3723" y="1128018"/>
            <a:ext cx="3581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Opportunity Nation Coalition Meeting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000" y="231229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3E70"/>
                </a:solidFill>
                <a:latin typeface="Arial Narrow"/>
                <a:cs typeface="Arial Narrow"/>
              </a:rPr>
              <a:t>PARTNERS AND ALLIES</a:t>
            </a:r>
            <a:endParaRPr lang="en-US" sz="3600" b="1" dirty="0">
              <a:solidFill>
                <a:srgbClr val="003E70"/>
              </a:solidFill>
              <a:latin typeface="Arial Narrow"/>
              <a:cs typeface="Arial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6724" y="1128018"/>
            <a:ext cx="3581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The Opportunity Nation Leadership Council:  </a:t>
            </a:r>
            <a:r>
              <a:rPr lang="en-US" sz="1500" dirty="0" smtClean="0"/>
              <a:t>Over 100 diverse, iconic leaders support the Opportunity Nation campaign.</a:t>
            </a:r>
          </a:p>
        </p:txBody>
      </p:sp>
    </p:spTree>
    <p:extLst>
      <p:ext uri="{BB962C8B-B14F-4D97-AF65-F5344CB8AC3E}">
        <p14:creationId xmlns:p14="http://schemas.microsoft.com/office/powerpoint/2010/main" xmlns="" val="43401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33900" y="1090049"/>
            <a:ext cx="4328449" cy="3955732"/>
            <a:chOff x="3560632" y="246921"/>
            <a:chExt cx="5410200" cy="4735254"/>
          </a:xfrm>
        </p:grpSpPr>
        <p:sp>
          <p:nvSpPr>
            <p:cNvPr id="4" name="Rounded Rectangle 3"/>
            <p:cNvSpPr/>
            <p:nvPr/>
          </p:nvSpPr>
          <p:spPr>
            <a:xfrm>
              <a:off x="4459872" y="551439"/>
              <a:ext cx="3649857" cy="3349698"/>
            </a:xfrm>
            <a:prstGeom prst="roundRect">
              <a:avLst>
                <a:gd name="adj" fmla="val 2268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 dirty="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625544" y="630387"/>
              <a:ext cx="1668657" cy="380648"/>
            </a:xfrm>
            <a:prstGeom prst="roundRect">
              <a:avLst/>
            </a:prstGeom>
            <a:solidFill>
              <a:srgbClr val="33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b="1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JOBS AND LOCAL ECONOMY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625544" y="1082029"/>
              <a:ext cx="1668657" cy="292337"/>
            </a:xfrm>
            <a:prstGeom prst="roundRect">
              <a:avLst/>
            </a:prstGeom>
            <a:solidFill>
              <a:srgbClr val="C9E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Jobs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625544" y="1412309"/>
              <a:ext cx="1668657" cy="292337"/>
            </a:xfrm>
            <a:prstGeom prst="roundRect">
              <a:avLst/>
            </a:prstGeom>
            <a:solidFill>
              <a:srgbClr val="C9E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Wages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625544" y="1742590"/>
              <a:ext cx="1668657" cy="292337"/>
            </a:xfrm>
            <a:prstGeom prst="roundRect">
              <a:avLst/>
            </a:prstGeom>
            <a:solidFill>
              <a:srgbClr val="C9E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Poverty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625544" y="2072870"/>
              <a:ext cx="1668657" cy="292337"/>
            </a:xfrm>
            <a:prstGeom prst="roundRect">
              <a:avLst/>
            </a:prstGeom>
            <a:solidFill>
              <a:srgbClr val="C9E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Inequality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625544" y="2403150"/>
              <a:ext cx="1668657" cy="292337"/>
            </a:xfrm>
            <a:prstGeom prst="roundRect">
              <a:avLst/>
            </a:prstGeom>
            <a:solidFill>
              <a:srgbClr val="C9E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 smtClean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Assets</a:t>
              </a:r>
              <a:endParaRPr lang="en-US" sz="1100" kern="1200" dirty="0">
                <a:gradFill>
                  <a:gsLst>
                    <a:gs pos="0">
                      <a:srgbClr val="333333"/>
                    </a:gs>
                    <a:gs pos="100000">
                      <a:srgbClr val="111111"/>
                    </a:gs>
                  </a:gsLst>
                  <a:lin ang="5400000" scaled="0"/>
                </a:gradFill>
                <a:effectLst>
                  <a:outerShdw blurRad="127000" algn="ctr" rotWithShape="0">
                    <a:schemeClr val="bg1">
                      <a:alpha val="50000"/>
                    </a:schemeClr>
                  </a:outerShdw>
                </a:effectLst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625544" y="2733430"/>
              <a:ext cx="1668657" cy="292337"/>
            </a:xfrm>
            <a:prstGeom prst="roundRect">
              <a:avLst/>
            </a:prstGeom>
            <a:solidFill>
              <a:srgbClr val="C9E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Affordable Housing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625544" y="3063712"/>
              <a:ext cx="1668657" cy="292337"/>
            </a:xfrm>
            <a:prstGeom prst="roundRect">
              <a:avLst/>
            </a:prstGeom>
            <a:solidFill>
              <a:srgbClr val="C9E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Internet Access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625544" y="3736982"/>
              <a:ext cx="1668657" cy="316414"/>
            </a:xfrm>
            <a:prstGeom prst="roundRect">
              <a:avLst/>
            </a:prstGeom>
            <a:solidFill>
              <a:srgbClr val="33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b="1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ECONOMY SCORE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440696" y="630387"/>
              <a:ext cx="1668657" cy="380648"/>
            </a:xfrm>
            <a:prstGeom prst="roundRect">
              <a:avLst/>
            </a:prstGeom>
            <a:solidFill>
              <a:srgbClr val="6139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b="1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EDUCATION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440696" y="1082029"/>
              <a:ext cx="1668657" cy="356616"/>
            </a:xfrm>
            <a:prstGeom prst="roundRect">
              <a:avLst/>
            </a:prstGeom>
            <a:solidFill>
              <a:srgbClr val="E7D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Preschool enrollment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440696" y="1533294"/>
              <a:ext cx="1668657" cy="356616"/>
            </a:xfrm>
            <a:prstGeom prst="roundRect">
              <a:avLst/>
            </a:prstGeom>
            <a:solidFill>
              <a:srgbClr val="E7D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 smtClean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On-</a:t>
              </a: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time school graduation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440696" y="1984559"/>
              <a:ext cx="1668657" cy="356616"/>
            </a:xfrm>
            <a:prstGeom prst="roundRect">
              <a:avLst/>
            </a:prstGeom>
            <a:solidFill>
              <a:srgbClr val="E7D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Postsecondary completion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54344" y="3736982"/>
              <a:ext cx="1668657" cy="316414"/>
            </a:xfrm>
            <a:prstGeom prst="roundRect">
              <a:avLst/>
            </a:prstGeom>
            <a:solidFill>
              <a:srgbClr val="6139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b="1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EDUCATION SCORE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275401" y="630387"/>
              <a:ext cx="1668657" cy="380648"/>
            </a:xfrm>
            <a:prstGeom prst="roundRect">
              <a:avLst/>
            </a:prstGeom>
            <a:solidFill>
              <a:srgbClr val="AE1E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b="1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COMMUNITY HEALTH AND CIVIC LIFE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275401" y="1082029"/>
              <a:ext cx="1668657" cy="364052"/>
            </a:xfrm>
            <a:prstGeom prst="roundRect">
              <a:avLst/>
            </a:prstGeom>
            <a:solidFill>
              <a:srgbClr val="F8D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Community Engagement </a:t>
              </a:r>
              <a:b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</a:b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(state only)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275401" y="1491825"/>
              <a:ext cx="1668657" cy="364052"/>
            </a:xfrm>
            <a:prstGeom prst="roundRect">
              <a:avLst/>
            </a:prstGeom>
            <a:solidFill>
              <a:srgbClr val="F8D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Volunteerism</a:t>
              </a:r>
            </a:p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(state only)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275401" y="1901622"/>
              <a:ext cx="1668657" cy="364052"/>
            </a:xfrm>
            <a:prstGeom prst="roundRect">
              <a:avLst/>
            </a:prstGeom>
            <a:solidFill>
              <a:srgbClr val="F8D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Youth Economic and Academic Inclusion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275401" y="2311418"/>
              <a:ext cx="1668657" cy="292337"/>
            </a:xfrm>
            <a:prstGeom prst="roundRect">
              <a:avLst/>
            </a:prstGeom>
            <a:solidFill>
              <a:srgbClr val="F8D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Community Safety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275401" y="2649500"/>
              <a:ext cx="1668657" cy="292337"/>
            </a:xfrm>
            <a:prstGeom prst="roundRect">
              <a:avLst/>
            </a:prstGeom>
            <a:solidFill>
              <a:srgbClr val="F8D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Access to Health Care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7275401" y="2987583"/>
              <a:ext cx="1668657" cy="292337"/>
            </a:xfrm>
            <a:prstGeom prst="roundRect">
              <a:avLst/>
            </a:prstGeom>
            <a:solidFill>
              <a:srgbClr val="F8D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Access to </a:t>
              </a:r>
              <a:r>
                <a:rPr lang="en-US" sz="1100" kern="1200" dirty="0" smtClean="0">
                  <a:gradFill>
                    <a:gsLst>
                      <a:gs pos="0">
                        <a:srgbClr val="333333"/>
                      </a:gs>
                      <a:gs pos="100000">
                        <a:srgbClr val="111111"/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schemeClr val="bg1">
                        <a:alpha val="50000"/>
                      </a:schemeClr>
                    </a:outerShdw>
                  </a:effectLst>
                </a:rPr>
                <a:t>Healthy Food</a:t>
              </a:r>
              <a:endParaRPr lang="en-US" sz="1100" kern="1200" dirty="0">
                <a:gradFill>
                  <a:gsLst>
                    <a:gs pos="0">
                      <a:srgbClr val="333333"/>
                    </a:gs>
                    <a:gs pos="100000">
                      <a:srgbClr val="111111"/>
                    </a:gs>
                  </a:gsLst>
                  <a:lin ang="5400000" scaled="0"/>
                </a:gradFill>
                <a:effectLst>
                  <a:outerShdw blurRad="127000" algn="ctr" rotWithShape="0">
                    <a:schemeClr val="bg1">
                      <a:alpha val="50000"/>
                    </a:schemeClr>
                  </a:outerShdw>
                </a:effectLst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275401" y="3736982"/>
              <a:ext cx="1668657" cy="316414"/>
            </a:xfrm>
            <a:prstGeom prst="roundRect">
              <a:avLst/>
            </a:prstGeom>
            <a:solidFill>
              <a:srgbClr val="AE1E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b="1" kern="1200" dirty="0" smtClean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COMMUNITY SCORE</a:t>
              </a:r>
              <a:endParaRPr lang="en-US" sz="1100" b="1" kern="1200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0"/>
                </a:gradFill>
                <a:effectLst>
                  <a:outerShdw blurRad="127000" algn="ctr" rotWithShape="0">
                    <a:prstClr val="black">
                      <a:alpha val="50000"/>
                    </a:prstClr>
                  </a:outerShdw>
                </a:effectLst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560632" y="3432464"/>
              <a:ext cx="5410200" cy="242486"/>
            </a:xfrm>
            <a:prstGeom prst="roundRect">
              <a:avLst/>
            </a:prstGeom>
            <a:solidFill>
              <a:srgbClr val="8F6C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200" b="1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SCORE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560632" y="246921"/>
              <a:ext cx="5410200" cy="242486"/>
            </a:xfrm>
            <a:prstGeom prst="roundRect">
              <a:avLst/>
            </a:prstGeom>
            <a:solidFill>
              <a:srgbClr val="8F6C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200" b="1" kern="1200" dirty="0" smtClean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DIMENSIONS </a:t>
              </a:r>
              <a:r>
                <a:rPr lang="en-US" sz="1200" b="1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&amp; INDICATORS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3625544" y="4434043"/>
              <a:ext cx="1668657" cy="548132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State</a:t>
              </a:r>
            </a:p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Opportunity Score</a:t>
              </a:r>
            </a:p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(out of 100)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275401" y="4434043"/>
              <a:ext cx="1668657" cy="548132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Counties</a:t>
              </a:r>
            </a:p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Opportunity Grade</a:t>
              </a:r>
            </a:p>
            <a:p>
              <a:pPr algn="ctr">
                <a:lnSpc>
                  <a:spcPct val="85000"/>
                </a:lnSpc>
              </a:pPr>
              <a:r>
                <a:rPr lang="en-US" sz="1100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(from A+ to F)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560632" y="4129526"/>
              <a:ext cx="5410200" cy="242486"/>
            </a:xfrm>
            <a:prstGeom prst="roundRect">
              <a:avLst/>
            </a:prstGeom>
            <a:solidFill>
              <a:srgbClr val="8F6C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200" b="1" kern="1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effectLst>
                    <a:outerShdw blurRad="127000" algn="ctr" rotWithShape="0">
                      <a:prstClr val="black">
                        <a:alpha val="50000"/>
                      </a:prstClr>
                    </a:outerShdw>
                  </a:effectLst>
                </a:rPr>
                <a:t>SCORE SCALED AVERAGED</a:t>
              </a:r>
            </a:p>
          </p:txBody>
        </p:sp>
      </p:grp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A70E-3D4B-EF4E-A0A3-AA0534DD27F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01600" y="1276507"/>
            <a:ext cx="43370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1600" dirty="0" smtClean="0"/>
              <a:t>Developed in partnership with </a:t>
            </a:r>
          </a:p>
          <a:p>
            <a:pPr lvl="0"/>
            <a:endParaRPr lang="en-US" sz="900" dirty="0" smtClean="0"/>
          </a:p>
          <a:p>
            <a:pPr marL="285750" lvl="0" indent="-285750">
              <a:buFont typeface="Arial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Opportunity Index takes a comprehensive approach to measuring access to opportunity by including </a:t>
            </a:r>
            <a:r>
              <a:rPr lang="en-US" sz="1600" dirty="0" smtClean="0"/>
              <a:t>16 economic and non-economic indicators </a:t>
            </a:r>
            <a:r>
              <a:rPr lang="en-US" sz="1600" dirty="0"/>
              <a:t>across education, workforce, </a:t>
            </a:r>
            <a:r>
              <a:rPr lang="en-US" sz="1600" dirty="0" smtClean="0"/>
              <a:t>and community.</a:t>
            </a:r>
          </a:p>
          <a:p>
            <a:pPr lvl="0"/>
            <a:endParaRPr lang="en-US" sz="900" dirty="0" smtClean="0"/>
          </a:p>
          <a:p>
            <a:pPr marL="285750" lvl="0" indent="-285750">
              <a:buFont typeface="Arial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result is a measure designed to help local communities connect economic, academic, civic, and other factors together to identify concrete solutions to complex problems</a:t>
            </a:r>
            <a:r>
              <a:rPr lang="en-US" sz="1600" dirty="0" smtClean="0"/>
              <a:t>.</a:t>
            </a:r>
          </a:p>
          <a:p>
            <a:pPr lvl="0"/>
            <a:endParaRPr lang="en-US" sz="900" dirty="0"/>
          </a:p>
          <a:p>
            <a:pPr marL="285750" lvl="0" indent="-285750">
              <a:buFont typeface="Arial"/>
              <a:buChar char="•"/>
            </a:pPr>
            <a:r>
              <a:rPr lang="en-US" sz="1600" dirty="0"/>
              <a:t>In 2012, Opportunity Nation re-released the Opportunity Index with state and county scores across all dimensions. 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7833" y="12830"/>
            <a:ext cx="863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3E70"/>
                </a:solidFill>
                <a:latin typeface="Arial Narrow"/>
                <a:cs typeface="Arial Narrow"/>
              </a:rPr>
              <a:t>MEASURING OPPORTUNITY:</a:t>
            </a:r>
          </a:p>
          <a:p>
            <a:pPr algn="r"/>
            <a:r>
              <a:rPr lang="en-US" sz="3200" b="1" dirty="0" smtClean="0">
                <a:latin typeface="Arial Narrow"/>
                <a:cs typeface="Arial Narrow"/>
              </a:rPr>
              <a:t>THE OPPORTUNITY INDEX</a:t>
            </a:r>
            <a:endParaRPr lang="en-US" sz="3200" b="1" dirty="0">
              <a:latin typeface="Arial Narrow"/>
              <a:cs typeface="Arial Narrow"/>
            </a:endParaRPr>
          </a:p>
        </p:txBody>
      </p:sp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4917" y="1296946"/>
            <a:ext cx="1791833" cy="36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6980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167" y="857142"/>
            <a:ext cx="7541666" cy="26480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A70E-3D4B-EF4E-A0A3-AA0534DD27F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4000" y="3706754"/>
            <a:ext cx="863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E70"/>
                </a:solidFill>
                <a:latin typeface="Arial Narrow"/>
                <a:cs typeface="Arial Narrow"/>
              </a:rPr>
              <a:t>The Opportunity Index is the nation’s first measure of opportunity in communities</a:t>
            </a:r>
            <a:endParaRPr lang="en-US" sz="2000" b="1" dirty="0">
              <a:solidFill>
                <a:srgbClr val="003E70"/>
              </a:solidFill>
              <a:latin typeface="Arial Narrow"/>
              <a:cs typeface="Arial Narr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471" y="4306919"/>
            <a:ext cx="1854521" cy="7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061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0920" y="190500"/>
            <a:ext cx="636689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75"/>
          <a:stretch/>
        </p:blipFill>
        <p:spPr>
          <a:xfrm>
            <a:off x="629307" y="496844"/>
            <a:ext cx="7885386" cy="9386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9640" y="1685847"/>
            <a:ext cx="3451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latin typeface="Arial Narrow"/>
                <a:cs typeface="Arial Narrow"/>
              </a:rPr>
              <a:t>Our </a:t>
            </a:r>
            <a:r>
              <a:rPr lang="en-US" sz="2000" dirty="0" smtClean="0">
                <a:latin typeface="Arial Narrow"/>
                <a:cs typeface="Arial Narrow"/>
                <a:hlinkClick r:id="rId5"/>
              </a:rPr>
              <a:t>Shared Plan </a:t>
            </a:r>
            <a:r>
              <a:rPr lang="en-US" sz="2000" dirty="0" smtClean="0">
                <a:latin typeface="Arial Narrow"/>
                <a:cs typeface="Arial Narrow"/>
              </a:rPr>
              <a:t>focuses on repairing the opportunity ladder </a:t>
            </a:r>
            <a:r>
              <a:rPr lang="en-US" sz="2000" dirty="0">
                <a:latin typeface="Arial Narrow"/>
                <a:cs typeface="Arial Narrow"/>
              </a:rPr>
              <a:t>one rung at a </a:t>
            </a:r>
            <a:r>
              <a:rPr lang="en-US" sz="2000" dirty="0" smtClean="0">
                <a:latin typeface="Arial Narrow"/>
                <a:cs typeface="Arial Narrow"/>
              </a:rPr>
              <a:t>time by advancing </a:t>
            </a:r>
            <a:r>
              <a:rPr lang="en-US" sz="2000" dirty="0">
                <a:latin typeface="Arial Narrow"/>
                <a:cs typeface="Arial Narrow"/>
              </a:rPr>
              <a:t>policy </a:t>
            </a:r>
            <a:r>
              <a:rPr lang="en-US" sz="2000" dirty="0" smtClean="0">
                <a:latin typeface="Arial Narrow"/>
                <a:cs typeface="Arial Narrow"/>
              </a:rPr>
              <a:t>changes </a:t>
            </a:r>
            <a:r>
              <a:rPr lang="en-US" sz="2000" dirty="0">
                <a:latin typeface="Arial Narrow"/>
                <a:cs typeface="Arial Narrow"/>
              </a:rPr>
              <a:t>that will create more robust education and career pathways for young </a:t>
            </a:r>
            <a:r>
              <a:rPr lang="en-US" sz="2000" dirty="0" smtClean="0">
                <a:latin typeface="Arial Narrow"/>
                <a:cs typeface="Arial Narrow"/>
              </a:rPr>
              <a:t>adults such as updating and reauthorizing the Career and Technical Education Act. 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DE51-7A97-4AD0-9E33-856CC630C1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8030478920_b97f83b04d_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5567" y="1587499"/>
            <a:ext cx="4787954" cy="31841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53232" y="4451537"/>
            <a:ext cx="4203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  <a:latin typeface="Arial Narrow"/>
                <a:cs typeface="Arial Narrow"/>
              </a:rPr>
              <a:t>University of San Francisco student, Chris Hill, discuss the career and post-secondary pathways provided to him by Opportunity Nation Coalition member, Summer Search</a:t>
            </a:r>
            <a:endParaRPr lang="en-US" sz="7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496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A70E-3D4B-EF4E-A0A3-AA0534DD27F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09700" y="4494684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</a:t>
            </a:r>
            <a:r>
              <a:rPr lang="en-US" sz="1200" dirty="0" smtClean="0">
                <a:solidFill>
                  <a:schemeClr val="bg1"/>
                </a:solidFill>
              </a:rPr>
              <a:t>oalition Meeting at 2011 Opportunity Nation Summit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723" y="2192842"/>
            <a:ext cx="3581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Leadership Council Co-Chair, Mayor Michael Bloomberg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3723" y="1128018"/>
            <a:ext cx="3581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Opportunity Nation Coalition Meeting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000" y="231229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3E70"/>
                </a:solidFill>
                <a:latin typeface="Arial Narrow"/>
                <a:cs typeface="Arial Narrow"/>
              </a:rPr>
              <a:t>           ON CTE RECOMMENDATIONS</a:t>
            </a:r>
            <a:endParaRPr lang="en-US" sz="3600" b="1" dirty="0">
              <a:solidFill>
                <a:srgbClr val="003E70"/>
              </a:solidFill>
              <a:latin typeface="Arial Narrow"/>
              <a:cs typeface="Arial Narro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4800" y="1389628"/>
            <a:ext cx="5753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u"/>
            </a:pPr>
            <a:r>
              <a:rPr lang="en-US" sz="2000" dirty="0"/>
              <a:t>E</a:t>
            </a:r>
            <a:r>
              <a:rPr lang="en-US" sz="2000" dirty="0" smtClean="0"/>
              <a:t>nsure </a:t>
            </a:r>
            <a:r>
              <a:rPr lang="en-US" sz="2000" dirty="0"/>
              <a:t>increased collaboration and </a:t>
            </a:r>
            <a:r>
              <a:rPr lang="en-US" sz="2000" dirty="0" smtClean="0"/>
              <a:t>coordination between </a:t>
            </a:r>
            <a:r>
              <a:rPr lang="en-US" sz="2000" dirty="0"/>
              <a:t>secondary and postsecondary </a:t>
            </a:r>
            <a:r>
              <a:rPr lang="en-US" sz="2000" dirty="0" smtClean="0"/>
              <a:t>institutions.</a:t>
            </a:r>
            <a:endParaRPr lang="en-US" sz="2000" dirty="0"/>
          </a:p>
          <a:p>
            <a:pPr marL="285750" indent="-285750">
              <a:buFont typeface="Wingdings" charset="2"/>
              <a:buChar char="u"/>
            </a:pPr>
            <a:r>
              <a:rPr lang="en-US" sz="2000" dirty="0"/>
              <a:t>E</a:t>
            </a:r>
            <a:r>
              <a:rPr lang="en-US" sz="2000" dirty="0" smtClean="0"/>
              <a:t>nsure </a:t>
            </a:r>
            <a:r>
              <a:rPr lang="en-US" sz="2000" dirty="0"/>
              <a:t>increased collaboration between CTE and the private </a:t>
            </a:r>
            <a:r>
              <a:rPr lang="en-US" sz="2000" dirty="0" smtClean="0"/>
              <a:t>sector.</a:t>
            </a:r>
            <a:endParaRPr lang="en-US" sz="2000" dirty="0"/>
          </a:p>
          <a:p>
            <a:pPr marL="285750" indent="-285750">
              <a:buFont typeface="Wingdings" charset="2"/>
              <a:buChar char="u"/>
            </a:pPr>
            <a:r>
              <a:rPr lang="en-US" sz="2000" dirty="0"/>
              <a:t>A</a:t>
            </a:r>
            <a:r>
              <a:rPr lang="en-US" sz="2000" dirty="0" smtClean="0"/>
              <a:t>lign </a:t>
            </a:r>
            <a:r>
              <a:rPr lang="en-US" sz="2000" dirty="0"/>
              <a:t>CTE programs with regional and State workforce </a:t>
            </a:r>
            <a:r>
              <a:rPr lang="en-US" sz="2000" dirty="0" smtClean="0"/>
              <a:t>needs.</a:t>
            </a:r>
            <a:endParaRPr lang="en-US" sz="2000" dirty="0"/>
          </a:p>
          <a:p>
            <a:pPr marL="285750" indent="-285750">
              <a:buFont typeface="Wingdings" charset="2"/>
              <a:buChar char="u"/>
            </a:pPr>
            <a:r>
              <a:rPr lang="en-US" sz="2000" dirty="0"/>
              <a:t>E</a:t>
            </a:r>
            <a:r>
              <a:rPr lang="en-US" sz="2000" dirty="0" smtClean="0"/>
              <a:t>xpose </a:t>
            </a:r>
            <a:r>
              <a:rPr lang="en-US" sz="2000" dirty="0"/>
              <a:t>students to career and work-based learning </a:t>
            </a:r>
            <a:r>
              <a:rPr lang="en-US" sz="2000" dirty="0" smtClean="0"/>
              <a:t>opportunities.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332344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1" y="0"/>
            <a:ext cx="9135879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4600" y="499020"/>
            <a:ext cx="6807200" cy="2852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1550" y="190233"/>
            <a:ext cx="230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3E70"/>
                </a:solidFill>
                <a:latin typeface="Arial Narrow"/>
                <a:cs typeface="Arial Narrow"/>
              </a:rPr>
              <a:t>Thank 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6200" y="4132600"/>
            <a:ext cx="375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3E70"/>
                </a:solidFill>
                <a:latin typeface="Arial Narrow"/>
                <a:cs typeface="Arial Narrow"/>
              </a:rPr>
              <a:t>Melanie Anderson	</a:t>
            </a:r>
          </a:p>
          <a:p>
            <a:pPr algn="r"/>
            <a:r>
              <a:rPr lang="en-US" sz="2000" b="1" dirty="0" err="1" smtClean="0">
                <a:solidFill>
                  <a:srgbClr val="003E70"/>
                </a:solidFill>
                <a:latin typeface="Arial Narrow"/>
                <a:cs typeface="Arial Narrow"/>
              </a:rPr>
              <a:t>manderson@opportunitynation.org</a:t>
            </a:r>
            <a:endParaRPr lang="en-US" sz="2000" b="1" dirty="0" smtClean="0">
              <a:solidFill>
                <a:srgbClr val="003E70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00" y="4132600"/>
            <a:ext cx="6388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3E70"/>
                </a:solidFill>
                <a:latin typeface="Arial Narrow"/>
                <a:cs typeface="Arial Narrow"/>
              </a:rPr>
              <a:t>OpportunityNation.org</a:t>
            </a:r>
          </a:p>
          <a:p>
            <a:r>
              <a:rPr lang="en-US" sz="2000" b="1" dirty="0" smtClean="0">
                <a:solidFill>
                  <a:srgbClr val="003E70"/>
                </a:solidFill>
                <a:latin typeface="Arial Narrow"/>
                <a:cs typeface="Arial Narrow"/>
              </a:rPr>
              <a:t>OpportunityIndex.org</a:t>
            </a:r>
          </a:p>
        </p:txBody>
      </p:sp>
    </p:spTree>
    <p:extLst>
      <p:ext uri="{BB962C8B-B14F-4D97-AF65-F5344CB8AC3E}">
        <p14:creationId xmlns:p14="http://schemas.microsoft.com/office/powerpoint/2010/main" xmlns="" val="350338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20880</TotalTime>
  <Words>480</Words>
  <Application>Microsoft Office PowerPoint</Application>
  <PresentationFormat>Custom</PresentationFormat>
  <Paragraphs>77</Paragraphs>
  <Slides>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Cara Willis</dc:creator>
  <cp:lastModifiedBy>Laura</cp:lastModifiedBy>
  <cp:revision>220</cp:revision>
  <cp:lastPrinted>2013-02-20T20:07:55Z</cp:lastPrinted>
  <dcterms:created xsi:type="dcterms:W3CDTF">2013-02-28T13:40:55Z</dcterms:created>
  <dcterms:modified xsi:type="dcterms:W3CDTF">2013-04-13T19:34:12Z</dcterms:modified>
</cp:coreProperties>
</file>