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
  </p:notesMasterIdLst>
  <p:sldIdLst>
    <p:sldId id="308" r:id="rId3"/>
    <p:sldId id="310" r:id="rId4"/>
  </p:sldIdLst>
  <p:sldSz cx="9144000" cy="6858000" type="screen4x3"/>
  <p:notesSz cx="7010400" cy="9296400"/>
  <p:defaultTextStyle>
    <a:defPPr>
      <a:defRPr lang="da-DK"/>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ist, Wes" initials="W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DC"/>
    <a:srgbClr val="007776"/>
    <a:srgbClr val="176FA2"/>
    <a:srgbClr val="70ECF7"/>
    <a:srgbClr val="002060"/>
    <a:srgbClr val="4FF600"/>
    <a:srgbClr val="008000"/>
    <a:srgbClr val="B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100" d="100"/>
          <a:sy n="100" d="100"/>
        </p:scale>
        <p:origin x="-756" y="-414"/>
      </p:cViewPr>
      <p:guideLst>
        <p:guide orient="horz" pos="4319"/>
        <p:guide pos="2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3" d="100"/>
          <a:sy n="83" d="100"/>
        </p:scale>
        <p:origin x="-20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1" charset="0"/>
                <a:ea typeface="ＭＳ Ｐゴシック" pitchFamily="-111" charset="-128"/>
                <a:cs typeface="+mn-cs"/>
              </a:defRPr>
            </a:lvl1pPr>
          </a:lstStyle>
          <a:p>
            <a:pPr>
              <a:defRPr/>
            </a:pPr>
            <a:endParaRPr lang="en-US" dirty="0"/>
          </a:p>
        </p:txBody>
      </p:sp>
      <p:sp>
        <p:nvSpPr>
          <p:cNvPr id="3" name="Pladsholder til dato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8" charset="0"/>
                <a:ea typeface="ＭＳ Ｐゴシック" pitchFamily="-108" charset="-128"/>
                <a:cs typeface="ＭＳ Ｐゴシック" pitchFamily="-108" charset="-128"/>
              </a:defRPr>
            </a:lvl1pPr>
          </a:lstStyle>
          <a:p>
            <a:pPr>
              <a:defRPr/>
            </a:pPr>
            <a:fld id="{8C018FCD-A735-4838-AAA5-F62411B10B66}" type="datetime1">
              <a:rPr lang="da-DK"/>
              <a:pPr>
                <a:defRPr/>
              </a:pPr>
              <a:t>30-10-2012</a:t>
            </a:fld>
            <a:endParaRPr lang="da-DK"/>
          </a:p>
        </p:txBody>
      </p:sp>
      <p:sp>
        <p:nvSpPr>
          <p:cNvPr id="4" name="Pladsholder til diasbille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Pladsholder til not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1" charset="0"/>
                <a:ea typeface="ＭＳ Ｐゴシック" pitchFamily="-111" charset="-128"/>
                <a:cs typeface="+mn-cs"/>
              </a:defRPr>
            </a:lvl1pPr>
          </a:lstStyle>
          <a:p>
            <a:pPr>
              <a:defRPr/>
            </a:pPr>
            <a:endParaRPr lang="en-US" dirty="0"/>
          </a:p>
        </p:txBody>
      </p:sp>
      <p:sp>
        <p:nvSpPr>
          <p:cNvPr id="7" name="Pladsholder til diasnumm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8" charset="0"/>
                <a:ea typeface="ＭＳ Ｐゴシック" pitchFamily="-108" charset="-128"/>
                <a:cs typeface="ＭＳ Ｐゴシック" pitchFamily="-108" charset="-128"/>
              </a:defRPr>
            </a:lvl1pPr>
          </a:lstStyle>
          <a:p>
            <a:pPr>
              <a:defRPr/>
            </a:pPr>
            <a:fld id="{3BC251FD-B5F3-41BA-B43E-AB9478AC07B9}" type="slidenum">
              <a:rPr lang="da-DK"/>
              <a:pPr>
                <a:defRPr/>
              </a:pPr>
              <a:t>‹#›</a:t>
            </a:fld>
            <a:endParaRPr lang="da-DK"/>
          </a:p>
        </p:txBody>
      </p:sp>
    </p:spTree>
    <p:extLst>
      <p:ext uri="{BB962C8B-B14F-4D97-AF65-F5344CB8AC3E}">
        <p14:creationId xmlns:p14="http://schemas.microsoft.com/office/powerpoint/2010/main" val="1552611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94DE1FC4-E243-49DD-9C80-BC079162539A}" type="datetime1">
              <a:rPr lang="da-DK"/>
              <a:pPr>
                <a:defRPr/>
              </a:pPr>
              <a:t>30-10-2012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F303BD02-FA55-43E4-A143-DD0D48B7C93E}"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44A0311A-16E6-42BA-82A7-F6C66509C11F}" type="datetime1">
              <a:rPr lang="da-DK"/>
              <a:pPr>
                <a:defRPr/>
              </a:pPr>
              <a:t>30-10-2012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9CFC4B1E-B462-4B02-8F29-4C13FC3A5392}"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AACB451B-0C8D-4503-AC6B-11C8399598A7}" type="datetime1">
              <a:rPr lang="da-DK"/>
              <a:pPr>
                <a:defRPr/>
              </a:pPr>
              <a:t>30-10-2012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C29E4776-6DFA-4C68-9BC1-9BB71616E6E3}"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97C021CF-D3BD-443E-AAF1-806C03A4AD50}" type="datetime1">
              <a:rPr lang="da-DK"/>
              <a:pPr>
                <a:defRPr/>
              </a:pPr>
              <a:t>30-10-2012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2D06298B-9E05-4926-A31B-AFC6D0B834B1}"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C2FFEBD7-3080-4EC1-AC94-3AAF20089DDE}" type="datetime1">
              <a:rPr lang="da-DK"/>
              <a:pPr>
                <a:defRPr/>
              </a:pPr>
              <a:t>30-10-2012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59905874-A7C5-4DCC-AA3F-94B7822078B6}" type="slidenum">
              <a:rPr lang="da-DK"/>
              <a:pPr>
                <a:defRPr/>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870CAF3C-ABD2-4525-9560-77FD110BDA77}" type="datetime1">
              <a:rPr lang="da-DK"/>
              <a:pPr>
                <a:defRPr/>
              </a:pPr>
              <a:t>30-10-2012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D6E3CACD-A9AB-4A47-902E-2BEC2B634001}"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E26EDC5B-F0FB-4AFE-A232-AFFDEEE72386}" type="datetime1">
              <a:rPr lang="da-DK"/>
              <a:pPr>
                <a:defRPr/>
              </a:pPr>
              <a:t>30-10-2012</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81AEEAFF-71F2-4417-A1A3-979383561156}"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a-DK"/>
          </a:p>
        </p:txBody>
      </p:sp>
      <p:sp>
        <p:nvSpPr>
          <p:cNvPr id="3"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0F4464F2-70DB-418D-912D-D0E5D66596EB}" type="datetime1">
              <a:rPr lang="da-DK"/>
              <a:pPr>
                <a:defRPr/>
              </a:pPr>
              <a:t>30-10-2012</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FB5FA658-5671-4678-ADD3-805CF75E42F6}"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1EADF0AF-56D5-449F-80DC-99FE697AE94D}" type="datetime1">
              <a:rPr lang="da-DK"/>
              <a:pPr>
                <a:defRPr/>
              </a:pPr>
              <a:t>30-10-2012</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01B1FC12-C8E5-4FBD-AFEA-CCE9E3592A91}"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7437E755-5218-4C7D-A9AE-99327F91275A}" type="datetime1">
              <a:rPr lang="da-DK"/>
              <a:pPr>
                <a:defRPr/>
              </a:pPr>
              <a:t>30-10-2012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CB5B04FF-4309-40B5-A537-5568ED5D35A5}"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2B3DF3D6-33D4-4503-9D1B-98115B29C111}" type="datetime1">
              <a:rPr lang="da-DK"/>
              <a:pPr>
                <a:defRPr/>
              </a:pPr>
              <a:t>30-10-2012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a:lstStyle>
            <a:lvl1pPr>
              <a:defRPr>
                <a:latin typeface="Arial" pitchFamily="-108" charset="0"/>
                <a:ea typeface="ＭＳ Ｐゴシック" pitchFamily="-108" charset="-128"/>
                <a:cs typeface="ＭＳ Ｐゴシック" pitchFamily="-108" charset="-128"/>
              </a:defRPr>
            </a:lvl1pPr>
          </a:lstStyle>
          <a:p>
            <a:pPr>
              <a:defRPr/>
            </a:pPr>
            <a:fld id="{2382C98E-FF06-4B77-BF11-E8B6DB35F0F8}"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0068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08"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0" name="Rectangle 44"/>
          <p:cNvSpPr>
            <a:spLocks noChangeArrowheads="1"/>
          </p:cNvSpPr>
          <p:nvPr/>
        </p:nvSpPr>
        <p:spPr bwMode="auto">
          <a:xfrm>
            <a:off x="6829425" y="1409700"/>
            <a:ext cx="860425" cy="369888"/>
          </a:xfrm>
          <a:prstGeom prst="rect">
            <a:avLst/>
          </a:prstGeom>
          <a:noFill/>
          <a:ln w="9525">
            <a:noFill/>
            <a:miter lim="800000"/>
            <a:headEnd/>
            <a:tailEnd/>
          </a:ln>
        </p:spPr>
        <p:txBody>
          <a:bodyPr>
            <a:spAutoFit/>
          </a:bodyPr>
          <a:lstStyle/>
          <a:p>
            <a:endParaRPr lang="en-US" dirty="0">
              <a:solidFill>
                <a:srgbClr val="000000"/>
              </a:solidFill>
            </a:endParaRPr>
          </a:p>
        </p:txBody>
      </p:sp>
      <p:sp>
        <p:nvSpPr>
          <p:cNvPr id="13321" name="Rectangle 45"/>
          <p:cNvSpPr>
            <a:spLocks noChangeArrowheads="1"/>
          </p:cNvSpPr>
          <p:nvPr/>
        </p:nvSpPr>
        <p:spPr bwMode="auto">
          <a:xfrm>
            <a:off x="666750" y="1343025"/>
            <a:ext cx="1052513" cy="369888"/>
          </a:xfrm>
          <a:prstGeom prst="rect">
            <a:avLst/>
          </a:prstGeom>
          <a:noFill/>
          <a:ln w="9525">
            <a:noFill/>
            <a:miter lim="800000"/>
            <a:headEnd/>
            <a:tailEnd/>
          </a:ln>
        </p:spPr>
        <p:txBody>
          <a:bodyPr>
            <a:spAutoFit/>
          </a:bodyPr>
          <a:lstStyle/>
          <a:p>
            <a:r>
              <a:rPr lang="da-DK">
                <a:latin typeface="Calibri" pitchFamily="34" charset="0"/>
              </a:rPr>
              <a:t> </a:t>
            </a:r>
            <a:endParaRPr lang="en-US" dirty="0"/>
          </a:p>
        </p:txBody>
      </p:sp>
      <p:sp>
        <p:nvSpPr>
          <p:cNvPr id="13323" name="Rectangle 48"/>
          <p:cNvSpPr>
            <a:spLocks noChangeArrowheads="1"/>
          </p:cNvSpPr>
          <p:nvPr/>
        </p:nvSpPr>
        <p:spPr bwMode="auto">
          <a:xfrm>
            <a:off x="4114800" y="2362200"/>
            <a:ext cx="995363" cy="369888"/>
          </a:xfrm>
          <a:prstGeom prst="rect">
            <a:avLst/>
          </a:prstGeom>
          <a:noFill/>
          <a:ln w="9525">
            <a:noFill/>
            <a:miter lim="800000"/>
            <a:headEnd/>
            <a:tailEnd/>
          </a:ln>
        </p:spPr>
        <p:txBody>
          <a:bodyPr>
            <a:spAutoFit/>
          </a:bodyPr>
          <a:lstStyle/>
          <a:p>
            <a:endParaRPr lang="en-US" dirty="0">
              <a:solidFill>
                <a:srgbClr val="000000"/>
              </a:solidFill>
            </a:endParaRPr>
          </a:p>
        </p:txBody>
      </p:sp>
      <p:sp>
        <p:nvSpPr>
          <p:cNvPr id="55" name="Ellipse 111"/>
          <p:cNvSpPr/>
          <p:nvPr/>
        </p:nvSpPr>
        <p:spPr bwMode="auto">
          <a:xfrm>
            <a:off x="6638752" y="5778500"/>
            <a:ext cx="2644948" cy="134204"/>
          </a:xfrm>
          <a:prstGeom prst="ellipse">
            <a:avLst/>
          </a:prstGeom>
          <a:gradFill flip="none" rotWithShape="1">
            <a:gsLst>
              <a:gs pos="24000">
                <a:schemeClr val="tx1">
                  <a:alpha val="22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a typeface="ＭＳ Ｐゴシック" pitchFamily="-111" charset="-128"/>
            </a:endParaRPr>
          </a:p>
        </p:txBody>
      </p:sp>
      <p:sp>
        <p:nvSpPr>
          <p:cNvPr id="22" name="Rounded Rectangle 21"/>
          <p:cNvSpPr/>
          <p:nvPr/>
        </p:nvSpPr>
        <p:spPr>
          <a:xfrm>
            <a:off x="2981326" y="971550"/>
            <a:ext cx="2667000" cy="1000124"/>
          </a:xfrm>
          <a:prstGeom prst="roundRect">
            <a:avLst/>
          </a:prstGeom>
          <a:solidFill>
            <a:schemeClr val="accent1">
              <a:lumMod val="20000"/>
              <a:lumOff val="8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smtClean="0">
                <a:solidFill>
                  <a:schemeClr val="tx1"/>
                </a:solidFill>
                <a:latin typeface="Arial" pitchFamily="34" charset="0"/>
                <a:cs typeface="Arial" pitchFamily="34" charset="0"/>
              </a:rPr>
              <a:t> </a:t>
            </a:r>
            <a:r>
              <a:rPr lang="en-US" sz="800" dirty="0" smtClean="0">
                <a:solidFill>
                  <a:schemeClr val="tx1"/>
                </a:solidFill>
                <a:latin typeface="Arial" pitchFamily="34" charset="0"/>
                <a:cs typeface="Arial" pitchFamily="34" charset="0"/>
              </a:rPr>
              <a:t>Food Products &amp; Processing Systems; Plant Systems; Animal Systems; Power, Structure &amp; Technical Systems; Natural Resources Systems; Environmental Services Systems; Agribusiness Systems</a:t>
            </a:r>
            <a:endParaRPr lang="en-US" sz="800" dirty="0">
              <a:solidFill>
                <a:schemeClr val="tx1"/>
              </a:solidFill>
              <a:latin typeface="Arial" pitchFamily="34" charset="0"/>
              <a:cs typeface="Arial" pitchFamily="34" charset="0"/>
            </a:endParaRPr>
          </a:p>
        </p:txBody>
      </p:sp>
      <p:sp>
        <p:nvSpPr>
          <p:cNvPr id="25" name="Rounded Rectangle 24"/>
          <p:cNvSpPr/>
          <p:nvPr/>
        </p:nvSpPr>
        <p:spPr>
          <a:xfrm>
            <a:off x="5762626" y="4371975"/>
            <a:ext cx="3267074" cy="2486025"/>
          </a:xfrm>
          <a:prstGeom prst="roundRect">
            <a:avLst/>
          </a:prstGeom>
          <a:solidFill>
            <a:schemeClr val="accent5">
              <a:lumMod val="40000"/>
              <a:lumOff val="60000"/>
            </a:schemeClr>
          </a:solidFill>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Architecture &amp; Construction</a:t>
            </a:r>
            <a:r>
              <a:rPr lang="en-US" sz="800" dirty="0" smtClean="0">
                <a:solidFill>
                  <a:schemeClr val="tx1"/>
                </a:solidFill>
                <a:latin typeface="Arial" pitchFamily="34" charset="0"/>
                <a:cs typeface="Arial" pitchFamily="34" charset="0"/>
              </a:rPr>
              <a:t>:  Design / Pre-Construction; Construction; Maintenance/ Operations</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Manufacturing: </a:t>
            </a:r>
            <a:r>
              <a:rPr lang="en-US" sz="800" dirty="0" smtClean="0">
                <a:solidFill>
                  <a:schemeClr val="tx1"/>
                </a:solidFill>
                <a:latin typeface="Arial" pitchFamily="34" charset="0"/>
                <a:cs typeface="Arial" pitchFamily="34" charset="0"/>
              </a:rPr>
              <a:t>Production; Manufacturing; Production Process Development; Maintenance; Installation &amp; Repair; Quality Assurance; Logistics &amp; Inventory Control; Health, Safety &amp; Environmental Assurance</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Science, Technology, Engineering &amp; Mathematics</a:t>
            </a:r>
            <a:r>
              <a:rPr lang="en-US" sz="800" dirty="0" smtClean="0">
                <a:solidFill>
                  <a:schemeClr val="tx1"/>
                </a:solidFill>
                <a:latin typeface="Arial" pitchFamily="34" charset="0"/>
                <a:cs typeface="Arial" pitchFamily="34" charset="0"/>
              </a:rPr>
              <a:t>: Engineering &amp; Technology, Science &amp; Math</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Transportation, Distribution &amp; Logistics:</a:t>
            </a:r>
            <a:r>
              <a:rPr lang="en-US" sz="800" dirty="0" smtClean="0">
                <a:solidFill>
                  <a:schemeClr val="tx1"/>
                </a:solidFill>
                <a:latin typeface="Arial" pitchFamily="34" charset="0"/>
                <a:cs typeface="Arial" pitchFamily="34" charset="0"/>
              </a:rPr>
              <a:t> Transportation; Operations; Logistics Planning &amp;  Manage-</a:t>
            </a:r>
          </a:p>
          <a:p>
            <a:r>
              <a:rPr lang="en-US" sz="800" dirty="0" smtClean="0">
                <a:solidFill>
                  <a:schemeClr val="tx1"/>
                </a:solidFill>
                <a:latin typeface="Arial" pitchFamily="34" charset="0"/>
                <a:cs typeface="Arial" pitchFamily="34" charset="0"/>
              </a:rPr>
              <a:t>mint Services; Warehousing &amp; Distribution Center Operations; Facility &amp; Mobile Equipment Maintenance; Transportation Systems/Infrastructure Planning; Management &amp; Regulation; Health, Safety &amp; Environmental Management; Sales &amp; Service</a:t>
            </a:r>
          </a:p>
          <a:p>
            <a:endParaRPr lang="en-US" sz="900" dirty="0" smtClean="0">
              <a:solidFill>
                <a:schemeClr val="tx1"/>
              </a:solidFill>
              <a:latin typeface="Arial" pitchFamily="34" charset="0"/>
              <a:cs typeface="Arial" pitchFamily="34" charset="0"/>
            </a:endParaRPr>
          </a:p>
          <a:p>
            <a:endParaRPr lang="en-US" sz="900" dirty="0">
              <a:solidFill>
                <a:schemeClr val="tx1"/>
              </a:solidFill>
              <a:latin typeface="Arial" pitchFamily="34" charset="0"/>
              <a:cs typeface="Arial" pitchFamily="34" charset="0"/>
            </a:endParaRPr>
          </a:p>
        </p:txBody>
      </p:sp>
      <p:sp>
        <p:nvSpPr>
          <p:cNvPr id="26" name="Rounded Rectangle 25"/>
          <p:cNvSpPr/>
          <p:nvPr/>
        </p:nvSpPr>
        <p:spPr>
          <a:xfrm>
            <a:off x="257175" y="5610224"/>
            <a:ext cx="2676525" cy="800101"/>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228600" y="4400550"/>
            <a:ext cx="2628900" cy="752475"/>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00" b="1" u="sng" dirty="0" smtClean="0">
              <a:latin typeface="Arial" pitchFamily="34" charset="0"/>
              <a:cs typeface="Arial" pitchFamily="34" charset="0"/>
            </a:endParaRPr>
          </a:p>
          <a:p>
            <a:pPr algn="ctr"/>
            <a:endParaRPr lang="en-US" sz="900" b="1" u="sng" dirty="0" smtClean="0">
              <a:latin typeface="Arial" pitchFamily="34" charset="0"/>
              <a:cs typeface="Arial" pitchFamily="34" charset="0"/>
            </a:endParaRPr>
          </a:p>
          <a:p>
            <a:pPr algn="ctr"/>
            <a:r>
              <a:rPr lang="en-US" sz="800" dirty="0" smtClean="0">
                <a:latin typeface="Arial" pitchFamily="34" charset="0"/>
                <a:cs typeface="Arial" pitchFamily="34" charset="0"/>
              </a:rPr>
              <a:t>Therapeutic Services</a:t>
            </a:r>
            <a:r>
              <a:rPr lang="en-US" sz="800" dirty="0" smtClean="0">
                <a:latin typeface="Arial" pitchFamily="34" charset="0"/>
                <a:cs typeface="Arial" pitchFamily="34" charset="0"/>
                <a:sym typeface="Wingdings"/>
              </a:rPr>
              <a:t>; Diagnostic Services; Support Services; Health Informatics; Biotechnology Research and Development</a:t>
            </a:r>
          </a:p>
          <a:p>
            <a:pPr algn="ctr"/>
            <a:endParaRPr lang="en-US" sz="800" dirty="0" smtClean="0">
              <a:latin typeface="Arial" pitchFamily="34" charset="0"/>
              <a:cs typeface="Arial" pitchFamily="34" charset="0"/>
              <a:sym typeface="Wingdings"/>
            </a:endParaRPr>
          </a:p>
          <a:p>
            <a:pPr algn="ctr"/>
            <a:endParaRPr lang="en-US" sz="800" dirty="0" smtClean="0">
              <a:latin typeface="Arial" pitchFamily="34" charset="0"/>
              <a:cs typeface="Arial" pitchFamily="34" charset="0"/>
              <a:sym typeface="Wingdings"/>
            </a:endParaRPr>
          </a:p>
          <a:p>
            <a:pPr algn="ctr"/>
            <a:endParaRPr lang="en-US" sz="800" dirty="0">
              <a:latin typeface="Arial" pitchFamily="34" charset="0"/>
              <a:cs typeface="Arial" pitchFamily="34" charset="0"/>
            </a:endParaRPr>
          </a:p>
        </p:txBody>
      </p:sp>
      <p:sp>
        <p:nvSpPr>
          <p:cNvPr id="28" name="Rounded Rectangle 27"/>
          <p:cNvSpPr/>
          <p:nvPr/>
        </p:nvSpPr>
        <p:spPr>
          <a:xfrm>
            <a:off x="5857874" y="857249"/>
            <a:ext cx="2943225" cy="29432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endParaRPr lang="en-US" sz="900" b="1" u="sng"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Business Management &amp; Administration: </a:t>
            </a:r>
            <a:r>
              <a:rPr lang="en-US" sz="800" dirty="0" smtClean="0">
                <a:solidFill>
                  <a:schemeClr val="tx1"/>
                </a:solidFill>
                <a:latin typeface="Arial" pitchFamily="34" charset="0"/>
                <a:cs typeface="Arial" pitchFamily="34" charset="0"/>
              </a:rPr>
              <a:t> General Management; Business Information Management; Operation Management</a:t>
            </a:r>
          </a:p>
          <a:p>
            <a:r>
              <a:rPr lang="en-US" sz="800" dirty="0" smtClean="0">
                <a:solidFill>
                  <a:schemeClr val="tx1"/>
                </a:solidFill>
                <a:latin typeface="Arial" pitchFamily="34" charset="0"/>
                <a:cs typeface="Arial" pitchFamily="34" charset="0"/>
              </a:rPr>
              <a:t>Human Resources Management; Administrative Support</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Finance:</a:t>
            </a:r>
            <a:r>
              <a:rPr lang="en-US" sz="800" dirty="0" smtClean="0">
                <a:solidFill>
                  <a:schemeClr val="tx1"/>
                </a:solidFill>
                <a:latin typeface="Arial" pitchFamily="34" charset="0"/>
                <a:cs typeface="Arial" pitchFamily="34" charset="0"/>
              </a:rPr>
              <a:t>  Securities &amp; Investments; Business Finance; Accounting; Insurance; Banking Services</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Hospitality &amp; Tourism</a:t>
            </a:r>
            <a:r>
              <a:rPr lang="en-US" sz="800" dirty="0" smtClean="0">
                <a:solidFill>
                  <a:schemeClr val="tx1"/>
                </a:solidFill>
                <a:latin typeface="Arial" pitchFamily="34" charset="0"/>
                <a:cs typeface="Arial" pitchFamily="34" charset="0"/>
              </a:rPr>
              <a:t>:  Restaurants &amp; Food &amp; Beverage Services; Lodging; Travel &amp; Tourism; Recreation, Amusements &amp; Attractions</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Information Technology</a:t>
            </a:r>
            <a:r>
              <a:rPr lang="en-US" sz="800" dirty="0" smtClean="0">
                <a:solidFill>
                  <a:schemeClr val="tx1"/>
                </a:solidFill>
                <a:latin typeface="Arial" pitchFamily="34" charset="0"/>
                <a:cs typeface="Arial" pitchFamily="34" charset="0"/>
              </a:rPr>
              <a:t>: Network Systems; Information Support &amp; Services; Web &amp; Digital Communications, Programming &amp; Software Development.</a:t>
            </a:r>
          </a:p>
          <a:p>
            <a:endParaRPr lang="en-US" sz="800" dirty="0" smtClean="0">
              <a:solidFill>
                <a:schemeClr val="tx1"/>
              </a:solidFill>
              <a:latin typeface="Arial" pitchFamily="34" charset="0"/>
              <a:cs typeface="Arial" pitchFamily="34" charset="0"/>
            </a:endParaRPr>
          </a:p>
          <a:p>
            <a:r>
              <a:rPr lang="en-US" sz="800" b="1" u="sng" dirty="0" smtClean="0">
                <a:solidFill>
                  <a:schemeClr val="tx1"/>
                </a:solidFill>
                <a:latin typeface="Arial" pitchFamily="34" charset="0"/>
                <a:cs typeface="Arial" pitchFamily="34" charset="0"/>
              </a:rPr>
              <a:t>Marketing </a:t>
            </a:r>
            <a:r>
              <a:rPr lang="en-US" sz="800" u="sng" dirty="0" smtClean="0">
                <a:solidFill>
                  <a:schemeClr val="tx1"/>
                </a:solidFill>
                <a:latin typeface="Arial" pitchFamily="34" charset="0"/>
                <a:cs typeface="Arial" pitchFamily="34" charset="0"/>
              </a:rPr>
              <a:t>:</a:t>
            </a:r>
            <a:r>
              <a:rPr lang="en-US" sz="800" dirty="0" smtClean="0">
                <a:solidFill>
                  <a:schemeClr val="tx1"/>
                </a:solidFill>
                <a:latin typeface="Arial" pitchFamily="34" charset="0"/>
                <a:cs typeface="Arial" pitchFamily="34" charset="0"/>
              </a:rPr>
              <a:t> Marketing Management; Professional Sales; Merchandising; Marketing Communications; Marketing Research</a:t>
            </a:r>
          </a:p>
          <a:p>
            <a:endParaRPr lang="en-US" sz="800" b="1" u="sng" dirty="0" smtClean="0">
              <a:solidFill>
                <a:schemeClr val="tx1"/>
              </a:solidFill>
              <a:latin typeface="Arial" pitchFamily="34" charset="0"/>
              <a:cs typeface="Arial" pitchFamily="34" charset="0"/>
            </a:endParaRPr>
          </a:p>
          <a:p>
            <a:endParaRPr lang="en-US" sz="800" b="1" u="sng"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endParaRPr lang="en-US" sz="900" dirty="0" smtClean="0">
              <a:solidFill>
                <a:schemeClr val="tx1"/>
              </a:solidFill>
              <a:latin typeface="Arial" pitchFamily="34" charset="0"/>
              <a:cs typeface="Arial" pitchFamily="34" charset="0"/>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smtClean="0">
              <a:solidFill>
                <a:schemeClr val="tx1"/>
              </a:solidFill>
            </a:endParaRPr>
          </a:p>
          <a:p>
            <a:pPr algn="ctr"/>
            <a:endParaRPr lang="en-US" sz="900" dirty="0">
              <a:solidFill>
                <a:schemeClr val="tx1"/>
              </a:solidFill>
            </a:endParaRPr>
          </a:p>
        </p:txBody>
      </p:sp>
      <p:sp>
        <p:nvSpPr>
          <p:cNvPr id="20" name="Rounded Rectangle 19"/>
          <p:cNvSpPr/>
          <p:nvPr/>
        </p:nvSpPr>
        <p:spPr>
          <a:xfrm>
            <a:off x="114301" y="904875"/>
            <a:ext cx="2647950" cy="280987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0" name="TextBox 29"/>
          <p:cNvSpPr txBox="1"/>
          <p:nvPr/>
        </p:nvSpPr>
        <p:spPr>
          <a:xfrm>
            <a:off x="228599" y="990600"/>
            <a:ext cx="2419351" cy="2954655"/>
          </a:xfrm>
          <a:prstGeom prst="rect">
            <a:avLst/>
          </a:prstGeom>
          <a:noFill/>
        </p:spPr>
        <p:txBody>
          <a:bodyPr wrap="square" rtlCol="0">
            <a:spAutoFit/>
          </a:bodyPr>
          <a:lstStyle/>
          <a:p>
            <a:r>
              <a:rPr lang="en-US" sz="800" b="1" u="sng" dirty="0" smtClean="0"/>
              <a:t>Education &amp; Training:</a:t>
            </a:r>
          </a:p>
          <a:p>
            <a:r>
              <a:rPr lang="en-US" sz="800" dirty="0" smtClean="0"/>
              <a:t>Administration &amp; Administrative Support; Professional Support Services; Teaching / Training</a:t>
            </a:r>
          </a:p>
          <a:p>
            <a:endParaRPr lang="en-US" sz="800" dirty="0" smtClean="0"/>
          </a:p>
          <a:p>
            <a:r>
              <a:rPr lang="en-US" sz="800" b="1" u="sng" dirty="0" smtClean="0"/>
              <a:t>Government &amp; Public Administration : </a:t>
            </a:r>
            <a:r>
              <a:rPr lang="en-US" sz="800" dirty="0" smtClean="0"/>
              <a:t> Governance; National Security; Foreign Services; Planning; Revenue &amp; Taxation; Regulation; Public Management &amp; Administration</a:t>
            </a:r>
          </a:p>
          <a:p>
            <a:endParaRPr lang="en-US" sz="800" b="1" u="sng" dirty="0" smtClean="0"/>
          </a:p>
          <a:p>
            <a:r>
              <a:rPr lang="en-US" sz="800" b="1" u="sng" dirty="0" smtClean="0"/>
              <a:t>Human Services:</a:t>
            </a:r>
            <a:r>
              <a:rPr lang="en-US" sz="800" dirty="0" smtClean="0"/>
              <a:t> Early Childhood Development &amp; Services; Counseling &amp; Mental Health Services; Family &amp; Community Services; Personal Care Services; Consumer Services</a:t>
            </a:r>
          </a:p>
          <a:p>
            <a:endParaRPr lang="en-US" sz="800" b="1" u="sng" dirty="0" smtClean="0"/>
          </a:p>
          <a:p>
            <a:r>
              <a:rPr lang="en-US" sz="800" b="1" u="sng" dirty="0" smtClean="0"/>
              <a:t>Law, Public Safety, Corrections &amp; Security: </a:t>
            </a:r>
            <a:r>
              <a:rPr lang="en-US" sz="800" dirty="0" smtClean="0"/>
              <a:t> Correction Services, Emergency &amp; Fire Management Services; Security &amp; Protective Services; Law Enforcement Services; Legal Services</a:t>
            </a:r>
            <a:endParaRPr lang="en-US" sz="800" b="1" u="sng" dirty="0" smtClean="0"/>
          </a:p>
          <a:p>
            <a:endParaRPr lang="en-US" sz="800" b="1" u="sng" dirty="0" smtClean="0"/>
          </a:p>
          <a:p>
            <a:endParaRPr lang="en-US" sz="900" b="1" u="sng" dirty="0" smtClean="0"/>
          </a:p>
          <a:p>
            <a:endParaRPr lang="en-US" sz="900" b="1" u="sng" dirty="0"/>
          </a:p>
        </p:txBody>
      </p:sp>
      <p:sp>
        <p:nvSpPr>
          <p:cNvPr id="33" name="Rounded Rectangle 32"/>
          <p:cNvSpPr/>
          <p:nvPr/>
        </p:nvSpPr>
        <p:spPr>
          <a:xfrm>
            <a:off x="1523999" y="3505200"/>
            <a:ext cx="1219201" cy="371475"/>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latin typeface="Arial" pitchFamily="34" charset="0"/>
                <a:cs typeface="Arial" pitchFamily="34" charset="0"/>
              </a:rPr>
              <a:t>Human Services &amp; Resources</a:t>
            </a:r>
            <a:endParaRPr lang="en-US" sz="900" b="1" dirty="0">
              <a:latin typeface="Arial" pitchFamily="34" charset="0"/>
              <a:cs typeface="Arial" pitchFamily="34" charset="0"/>
            </a:endParaRPr>
          </a:p>
        </p:txBody>
      </p:sp>
      <p:sp>
        <p:nvSpPr>
          <p:cNvPr id="34" name="Rounded Rectangle 33"/>
          <p:cNvSpPr/>
          <p:nvPr/>
        </p:nvSpPr>
        <p:spPr>
          <a:xfrm>
            <a:off x="3514725" y="1857374"/>
            <a:ext cx="1562100" cy="4095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Agriculture, Food </a:t>
            </a:r>
          </a:p>
          <a:p>
            <a:pPr algn="ctr"/>
            <a:r>
              <a:rPr lang="en-US" sz="900" b="1" dirty="0" smtClean="0">
                <a:solidFill>
                  <a:schemeClr val="bg1"/>
                </a:solidFill>
                <a:latin typeface="Arial" pitchFamily="34" charset="0"/>
                <a:cs typeface="Arial" pitchFamily="34" charset="0"/>
              </a:rPr>
              <a:t>&amp; Natural Resources</a:t>
            </a:r>
            <a:endParaRPr lang="en-US" sz="900" b="1" dirty="0">
              <a:solidFill>
                <a:schemeClr val="bg1"/>
              </a:solidFill>
              <a:latin typeface="Arial" pitchFamily="34" charset="0"/>
              <a:cs typeface="Arial" pitchFamily="34" charset="0"/>
            </a:endParaRPr>
          </a:p>
        </p:txBody>
      </p:sp>
      <p:sp>
        <p:nvSpPr>
          <p:cNvPr id="21" name="TextBox 20"/>
          <p:cNvSpPr txBox="1"/>
          <p:nvPr/>
        </p:nvSpPr>
        <p:spPr>
          <a:xfrm>
            <a:off x="323851" y="5610224"/>
            <a:ext cx="2533649" cy="707886"/>
          </a:xfrm>
          <a:prstGeom prst="rect">
            <a:avLst/>
          </a:prstGeom>
          <a:noFill/>
        </p:spPr>
        <p:txBody>
          <a:bodyPr wrap="square" rtlCol="0">
            <a:spAutoFit/>
          </a:bodyPr>
          <a:lstStyle/>
          <a:p>
            <a:pPr algn="ctr"/>
            <a:endParaRPr lang="en-US" sz="800" dirty="0" smtClean="0"/>
          </a:p>
          <a:p>
            <a:pPr algn="ctr"/>
            <a:endParaRPr lang="en-US" sz="800" dirty="0" smtClean="0"/>
          </a:p>
          <a:p>
            <a:pPr algn="ctr"/>
            <a:r>
              <a:rPr lang="en-US" sz="800" dirty="0" smtClean="0"/>
              <a:t>A/V Technology &amp; Film; Printing Technology; Visual Arts; Performing Arts; Journalism &amp; Broadcasting Telecommunications</a:t>
            </a:r>
            <a:endParaRPr lang="en-US" sz="800" dirty="0"/>
          </a:p>
        </p:txBody>
      </p:sp>
      <p:sp>
        <p:nvSpPr>
          <p:cNvPr id="24" name="Horizontal Scroll 23"/>
          <p:cNvSpPr/>
          <p:nvPr/>
        </p:nvSpPr>
        <p:spPr>
          <a:xfrm>
            <a:off x="190501" y="1"/>
            <a:ext cx="4800600" cy="83820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76250" y="257175"/>
            <a:ext cx="5038725" cy="400110"/>
          </a:xfrm>
          <a:prstGeom prst="rect">
            <a:avLst/>
          </a:prstGeom>
          <a:noFill/>
        </p:spPr>
        <p:txBody>
          <a:bodyPr wrap="square" rtlCol="0">
            <a:spAutoFit/>
          </a:bodyPr>
          <a:lstStyle/>
          <a:p>
            <a:r>
              <a:rPr lang="en-US" sz="2000" b="1" dirty="0" smtClean="0">
                <a:latin typeface="Baskerville Old Face" pitchFamily="18" charset="0"/>
              </a:rPr>
              <a:t>MONTANA  BIG SKY PATHWAYS</a:t>
            </a:r>
            <a:endParaRPr lang="en-US" sz="2000" b="1" dirty="0">
              <a:latin typeface="Baskerville Old Face" pitchFamily="18" charset="0"/>
            </a:endParaRPr>
          </a:p>
        </p:txBody>
      </p:sp>
      <p:sp>
        <p:nvSpPr>
          <p:cNvPr id="31" name="Rounded Rectangle 30"/>
          <p:cNvSpPr/>
          <p:nvPr/>
        </p:nvSpPr>
        <p:spPr>
          <a:xfrm>
            <a:off x="1476374" y="5324475"/>
            <a:ext cx="1419225" cy="409576"/>
          </a:xfrm>
          <a:prstGeom prst="round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latin typeface="Arial" pitchFamily="34" charset="0"/>
                <a:cs typeface="Arial" pitchFamily="34" charset="0"/>
              </a:rPr>
              <a:t>Arts , A/V Technology &amp; Communications</a:t>
            </a:r>
            <a:endParaRPr lang="en-US" sz="900" b="1" dirty="0">
              <a:latin typeface="Arial" pitchFamily="34" charset="0"/>
              <a:cs typeface="Arial" pitchFamily="34" charset="0"/>
            </a:endParaRPr>
          </a:p>
        </p:txBody>
      </p:sp>
      <p:sp>
        <p:nvSpPr>
          <p:cNvPr id="32" name="Rounded Rectangle 31"/>
          <p:cNvSpPr/>
          <p:nvPr/>
        </p:nvSpPr>
        <p:spPr>
          <a:xfrm>
            <a:off x="1428750" y="4152900"/>
            <a:ext cx="1400175" cy="333374"/>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r="100000" b="100000"/>
            </a:path>
            <a:tileRect l="-100000" t="-100000"/>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latin typeface="Arial" pitchFamily="34" charset="0"/>
                <a:cs typeface="Arial" pitchFamily="34" charset="0"/>
              </a:rPr>
              <a:t>Health Sciences</a:t>
            </a:r>
            <a:endParaRPr lang="en-US" sz="900" b="1" dirty="0">
              <a:latin typeface="Arial" pitchFamily="34" charset="0"/>
              <a:cs typeface="Arial" pitchFamily="34" charset="0"/>
            </a:endParaRPr>
          </a:p>
        </p:txBody>
      </p:sp>
      <p:sp>
        <p:nvSpPr>
          <p:cNvPr id="35" name="Rounded Rectangle 34"/>
          <p:cNvSpPr/>
          <p:nvPr/>
        </p:nvSpPr>
        <p:spPr>
          <a:xfrm>
            <a:off x="5753101" y="3676650"/>
            <a:ext cx="1600200" cy="342900"/>
          </a:xfrm>
          <a:prstGeom prst="roundRect">
            <a:avLst/>
          </a:prstGeom>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900" b="1" dirty="0" smtClean="0">
                <a:solidFill>
                  <a:schemeClr val="bg1"/>
                </a:solidFill>
                <a:latin typeface="Arial" pitchFamily="34" charset="0"/>
                <a:cs typeface="Arial" pitchFamily="34" charset="0"/>
              </a:rPr>
              <a:t>Business, Management &amp; Information Systems</a:t>
            </a:r>
            <a:endParaRPr lang="en-US" sz="900" b="1" dirty="0">
              <a:solidFill>
                <a:schemeClr val="bg1"/>
              </a:solidFill>
              <a:latin typeface="Arial" pitchFamily="34" charset="0"/>
              <a:cs typeface="Arial" pitchFamily="34" charset="0"/>
            </a:endParaRPr>
          </a:p>
        </p:txBody>
      </p:sp>
      <p:sp>
        <p:nvSpPr>
          <p:cNvPr id="36" name="Rounded Rectangle 35"/>
          <p:cNvSpPr/>
          <p:nvPr/>
        </p:nvSpPr>
        <p:spPr>
          <a:xfrm>
            <a:off x="5762626" y="4210049"/>
            <a:ext cx="1657349" cy="3333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900" b="1" dirty="0" smtClean="0">
                <a:latin typeface="Arial" pitchFamily="34" charset="0"/>
                <a:cs typeface="Arial" pitchFamily="34" charset="0"/>
              </a:rPr>
              <a:t>Industrial, Manufacturing &amp; Engineering Systems</a:t>
            </a:r>
            <a:endParaRPr lang="en-US" sz="9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419475" y="6524624"/>
            <a:ext cx="1457325" cy="286554"/>
          </a:xfrm>
          <a:prstGeom prst="rect">
            <a:avLst/>
          </a:prstGeom>
          <a:noFill/>
          <a:ln w="9525">
            <a:noFill/>
            <a:miter lim="800000"/>
            <a:headEnd/>
            <a:tailEnd/>
          </a:ln>
          <a:effectLst/>
        </p:spPr>
      </p:pic>
      <p:pic>
        <p:nvPicPr>
          <p:cNvPr id="2" name="Picture 3"/>
          <p:cNvPicPr>
            <a:picLocks noChangeAspect="1" noChangeArrowheads="1"/>
          </p:cNvPicPr>
          <p:nvPr/>
        </p:nvPicPr>
        <p:blipFill>
          <a:blip r:embed="rId3" cstate="print"/>
          <a:srcRect/>
          <a:stretch>
            <a:fillRect/>
          </a:stretch>
        </p:blipFill>
        <p:spPr bwMode="auto">
          <a:xfrm>
            <a:off x="3413124" y="6096000"/>
            <a:ext cx="1511301" cy="361950"/>
          </a:xfrm>
          <a:prstGeom prst="rect">
            <a:avLst/>
          </a:prstGeom>
          <a:noFill/>
          <a:ln w="9525">
            <a:noFill/>
            <a:miter lim="800000"/>
            <a:headEnd/>
            <a:tailEnd/>
          </a:ln>
        </p:spPr>
      </p:pic>
      <p:sp>
        <p:nvSpPr>
          <p:cNvPr id="39" name="Rounded Rectangle 38"/>
          <p:cNvSpPr/>
          <p:nvPr/>
        </p:nvSpPr>
        <p:spPr>
          <a:xfrm>
            <a:off x="3114676" y="2438400"/>
            <a:ext cx="2390774" cy="3562350"/>
          </a:xfrm>
          <a:prstGeom prst="round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chemeClr val="tx1"/>
              </a:solidFill>
            </a:endParaRPr>
          </a:p>
          <a:p>
            <a:pPr algn="ctr"/>
            <a:endParaRPr lang="en-US" sz="800" b="1" dirty="0" smtClean="0">
              <a:solidFill>
                <a:schemeClr val="tx1"/>
              </a:solidFill>
            </a:endParaRPr>
          </a:p>
          <a:p>
            <a:pPr algn="ctr"/>
            <a:endParaRPr lang="en-US" sz="800" b="1" dirty="0" smtClean="0">
              <a:solidFill>
                <a:schemeClr val="tx1"/>
              </a:solidFill>
            </a:endParaRPr>
          </a:p>
          <a:p>
            <a:pPr algn="ctr"/>
            <a:endParaRPr lang="en-US" sz="800" b="1" dirty="0" smtClean="0">
              <a:solidFill>
                <a:schemeClr val="tx1"/>
              </a:solidFill>
            </a:endParaRPr>
          </a:p>
          <a:p>
            <a:pPr algn="ctr"/>
            <a:endParaRPr lang="en-US" sz="800" b="1" u="sng" dirty="0" smtClean="0">
              <a:solidFill>
                <a:schemeClr val="tx1"/>
              </a:solidFill>
            </a:endParaRPr>
          </a:p>
          <a:p>
            <a:pPr algn="ctr"/>
            <a:endParaRPr lang="en-US" sz="800" b="1" u="sng" dirty="0" smtClean="0">
              <a:solidFill>
                <a:schemeClr val="tx1"/>
              </a:solidFill>
            </a:endParaRPr>
          </a:p>
          <a:p>
            <a:pPr algn="ctr"/>
            <a:endParaRPr lang="en-US" sz="800" b="1" u="sng" dirty="0" smtClean="0">
              <a:solidFill>
                <a:schemeClr val="tx1"/>
              </a:solidFill>
            </a:endParaRPr>
          </a:p>
          <a:p>
            <a:pPr algn="ctr"/>
            <a:endParaRPr lang="en-US" sz="800" b="1" u="sng" dirty="0" smtClean="0">
              <a:solidFill>
                <a:schemeClr val="tx1"/>
              </a:solidFill>
            </a:endParaRPr>
          </a:p>
          <a:p>
            <a:pPr algn="ctr"/>
            <a:endParaRPr lang="en-US" sz="800" b="1" u="sng" dirty="0" smtClean="0">
              <a:solidFill>
                <a:schemeClr val="tx1"/>
              </a:solidFill>
            </a:endParaRPr>
          </a:p>
          <a:p>
            <a:pPr algn="ctr"/>
            <a:r>
              <a:rPr lang="en-US" sz="800" b="1" u="sng" dirty="0" smtClean="0">
                <a:solidFill>
                  <a:schemeClr val="tx1"/>
                </a:solidFill>
              </a:rPr>
              <a:t>Postsecondary &amp; Workforce Readiness</a:t>
            </a:r>
          </a:p>
          <a:p>
            <a:pPr algn="ctr"/>
            <a:r>
              <a:rPr lang="en-US" sz="800" b="1" u="sng" dirty="0" smtClean="0">
                <a:solidFill>
                  <a:schemeClr val="tx1"/>
                </a:solidFill>
              </a:rPr>
              <a:t>Foundation knowledge &amp; skills for all career pathways include:</a:t>
            </a:r>
          </a:p>
          <a:p>
            <a:pPr algn="ctr"/>
            <a:endParaRPr lang="en-US" sz="800" b="1" u="sng" dirty="0" smtClean="0">
              <a:solidFill>
                <a:schemeClr val="tx1"/>
              </a:solidFill>
            </a:endParaRPr>
          </a:p>
          <a:p>
            <a:pPr algn="ctr"/>
            <a:r>
              <a:rPr lang="en-US" sz="800" dirty="0" smtClean="0">
                <a:solidFill>
                  <a:schemeClr val="tx1"/>
                </a:solidFill>
              </a:rPr>
              <a:t>Academic Foundations – Communications – Problem-Solving – Critical Thinking – Information Technology Applications- Employability &amp; Career Development – Safety – Health &amp; Environmental – Leadership &amp; Teamwork – Ethics &amp; Legal Responsibility – Technical Skills</a:t>
            </a:r>
          </a:p>
          <a:p>
            <a:pPr algn="ctr"/>
            <a:endParaRPr lang="en-US" sz="800" dirty="0" smtClean="0">
              <a:solidFill>
                <a:schemeClr val="tx1"/>
              </a:solidFill>
            </a:endParaRPr>
          </a:p>
          <a:p>
            <a:pPr algn="ctr"/>
            <a:r>
              <a:rPr lang="en-US" sz="800" b="1" u="sng" dirty="0" smtClean="0">
                <a:solidFill>
                  <a:schemeClr val="tx1"/>
                </a:solidFill>
              </a:rPr>
              <a:t>Montana Graduation Requirements</a:t>
            </a:r>
          </a:p>
          <a:p>
            <a:pPr algn="ctr"/>
            <a:endParaRPr lang="en-US" sz="800" b="1" u="sng" dirty="0" smtClean="0">
              <a:solidFill>
                <a:schemeClr val="tx1"/>
              </a:solidFill>
            </a:endParaRPr>
          </a:p>
          <a:p>
            <a:pPr algn="ctr"/>
            <a:r>
              <a:rPr lang="en-US" sz="800" dirty="0" smtClean="0">
                <a:solidFill>
                  <a:schemeClr val="tx1"/>
                </a:solidFill>
              </a:rPr>
              <a:t>English – 4  Math – 2  Sciences – 2</a:t>
            </a:r>
          </a:p>
          <a:p>
            <a:pPr algn="ctr"/>
            <a:r>
              <a:rPr lang="en-US" sz="800" dirty="0" smtClean="0">
                <a:solidFill>
                  <a:schemeClr val="tx1"/>
                </a:solidFill>
              </a:rPr>
              <a:t>Social Studies – 2  PE – 1;  Health – 1</a:t>
            </a:r>
          </a:p>
          <a:p>
            <a:pPr algn="ctr"/>
            <a:r>
              <a:rPr lang="en-US" sz="800" dirty="0" smtClean="0">
                <a:solidFill>
                  <a:schemeClr val="tx1"/>
                </a:solidFill>
              </a:rPr>
              <a:t>Career Technical Education – 1</a:t>
            </a:r>
          </a:p>
          <a:p>
            <a:pPr algn="ctr"/>
            <a:endParaRPr lang="en-US" sz="800" b="1" dirty="0" smtClean="0">
              <a:solidFill>
                <a:schemeClr val="tx1"/>
              </a:solidFill>
            </a:endParaRPr>
          </a:p>
          <a:p>
            <a:pPr algn="ctr"/>
            <a:r>
              <a:rPr lang="en-US" sz="800" b="1" u="sng" dirty="0" smtClean="0">
                <a:solidFill>
                  <a:schemeClr val="tx1"/>
                </a:solidFill>
              </a:rPr>
              <a:t>Advanced Learning Opportunities</a:t>
            </a:r>
          </a:p>
          <a:p>
            <a:pPr algn="ctr"/>
            <a:endParaRPr lang="en-US" sz="800" b="1" u="sng" dirty="0" smtClean="0">
              <a:solidFill>
                <a:schemeClr val="tx1"/>
              </a:solidFill>
            </a:endParaRPr>
          </a:p>
          <a:p>
            <a:pPr algn="ctr"/>
            <a:r>
              <a:rPr lang="en-US" sz="800" dirty="0" smtClean="0">
                <a:solidFill>
                  <a:schemeClr val="tx1"/>
                </a:solidFill>
              </a:rPr>
              <a:t>Duel Credit, Running Start, Work-Related Experience, Statewide Articulations</a:t>
            </a:r>
          </a:p>
          <a:p>
            <a:pPr algn="ctr"/>
            <a:endParaRPr lang="en-US" sz="800" b="1" u="sng" dirty="0" smtClean="0">
              <a:solidFill>
                <a:schemeClr val="tx1"/>
              </a:solidFill>
            </a:endParaRPr>
          </a:p>
          <a:p>
            <a:pPr algn="ctr"/>
            <a:r>
              <a:rPr lang="en-US" sz="800" b="1" u="sng" dirty="0" smtClean="0">
                <a:solidFill>
                  <a:schemeClr val="tx1"/>
                </a:solidFill>
              </a:rPr>
              <a:t>Postsecondary Opportunities</a:t>
            </a:r>
          </a:p>
          <a:p>
            <a:pPr algn="ctr"/>
            <a:r>
              <a:rPr lang="en-US" sz="800" dirty="0" smtClean="0">
                <a:solidFill>
                  <a:schemeClr val="tx1"/>
                </a:solidFill>
              </a:rPr>
              <a:t>Internships, Apprenticeships , </a:t>
            </a:r>
          </a:p>
          <a:p>
            <a:pPr algn="ctr"/>
            <a:r>
              <a:rPr lang="en-US" sz="800" dirty="0" smtClean="0">
                <a:solidFill>
                  <a:schemeClr val="tx1"/>
                </a:solidFill>
              </a:rPr>
              <a:t>Certificate Programs </a:t>
            </a:r>
          </a:p>
          <a:p>
            <a:pPr algn="ctr"/>
            <a:r>
              <a:rPr lang="en-US" sz="800" dirty="0" smtClean="0">
                <a:solidFill>
                  <a:schemeClr val="tx1"/>
                </a:solidFill>
              </a:rPr>
              <a:t>Two-Year Post Secondary Programs</a:t>
            </a:r>
          </a:p>
          <a:p>
            <a:pPr algn="ctr"/>
            <a:r>
              <a:rPr lang="en-US" sz="800" dirty="0" smtClean="0">
                <a:solidFill>
                  <a:schemeClr val="tx1"/>
                </a:solidFill>
              </a:rPr>
              <a:t>Four-Year Postsecondary Programs</a:t>
            </a: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smtClean="0">
              <a:solidFill>
                <a:schemeClr val="tx1"/>
              </a:solidFill>
            </a:endParaRPr>
          </a:p>
          <a:p>
            <a:pPr algn="ctr"/>
            <a:endParaRPr lang="en-US" sz="800" dirty="0">
              <a:solidFill>
                <a:schemeClr val="tx1"/>
              </a:solidFill>
            </a:endParaRPr>
          </a:p>
        </p:txBody>
      </p:sp>
      <p:pic>
        <p:nvPicPr>
          <p:cNvPr id="3" name="Picture 2" descr="C:\Users\cp8131\Desktop\CTELogo_MT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74" y="74613"/>
            <a:ext cx="1914525" cy="68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9"/>
          </a:xfrm>
        </p:spPr>
        <p:txBody>
          <a:bodyPr/>
          <a:lstStyle/>
          <a:p>
            <a:pPr algn="l"/>
            <a:r>
              <a:rPr lang="en-US" sz="1200" b="1" dirty="0" smtClean="0"/>
              <a:t>                                                                                         Definitions for Montana Big Sky Pathways</a:t>
            </a:r>
            <a:br>
              <a:rPr lang="en-US" sz="1200" b="1" dirty="0" smtClean="0"/>
            </a:br>
            <a:r>
              <a:rPr lang="en-US" sz="1200" b="1" dirty="0" smtClean="0"/>
              <a:t/>
            </a:r>
            <a:br>
              <a:rPr lang="en-US" sz="1200" b="1" dirty="0" smtClean="0"/>
            </a:br>
            <a:r>
              <a:rPr lang="en-US" sz="1100" dirty="0" smtClean="0"/>
              <a:t>The Montana University System (MUS) and the Office of Public Instruction (OPI) recommend these definitions to be used in Big Sky Pathways development statewide.</a:t>
            </a:r>
            <a:r>
              <a:rPr lang="en-US" sz="900" dirty="0" smtClean="0"/>
              <a:t/>
            </a:r>
            <a:br>
              <a:rPr lang="en-US" sz="900" dirty="0" smtClean="0"/>
            </a:br>
            <a:r>
              <a:rPr lang="en-US" sz="900" dirty="0" smtClean="0"/>
              <a:t/>
            </a:r>
            <a:br>
              <a:rPr lang="en-US" sz="900" dirty="0" smtClean="0"/>
            </a:br>
            <a:r>
              <a:rPr lang="en-US" sz="1100" b="1" dirty="0" smtClean="0"/>
              <a:t>Career Field:</a:t>
            </a:r>
            <a:r>
              <a:rPr lang="en-US" sz="1100" dirty="0" smtClean="0"/>
              <a:t> </a:t>
            </a:r>
            <a:br>
              <a:rPr lang="en-US" sz="1100" dirty="0" smtClean="0"/>
            </a:br>
            <a:r>
              <a:rPr lang="en-US" sz="1050" dirty="0" smtClean="0"/>
              <a:t>Six Career Fields make up the broad organizing structure that Montana has chosen to portray this initiative in our state. As seen on the model, the Career Fields are shown as: Arts and Communications; Business Management and Information Systems; Environmental and Agriculture Systems; Health Sciences; Human Services and Resources; and Industrial, Manufacturing and Engineering Systems.</a:t>
            </a:r>
            <a:r>
              <a:rPr lang="en-US" sz="1000" dirty="0" smtClean="0"/>
              <a:t/>
            </a:r>
            <a:br>
              <a:rPr lang="en-US" sz="1000" dirty="0" smtClean="0"/>
            </a:br>
            <a:r>
              <a:rPr lang="en-US" sz="1000" dirty="0" smtClean="0"/>
              <a:t/>
            </a:r>
            <a:br>
              <a:rPr lang="en-US" sz="1000" dirty="0" smtClean="0"/>
            </a:br>
            <a:r>
              <a:rPr lang="en-US" sz="1100" b="1" dirty="0" smtClean="0"/>
              <a:t>Career Clusters: </a:t>
            </a:r>
            <a:br>
              <a:rPr lang="en-US" sz="1100" b="1" dirty="0" smtClean="0"/>
            </a:br>
            <a:r>
              <a:rPr lang="en-US" sz="1050" dirty="0" smtClean="0"/>
              <a:t>An organizing framework defining Career and Technical Education using the 16 clusters of occupations and 86 (double-heck this) related pathways with validated standards that ensure opportunities for all students regardless of their career goals and interests.</a:t>
            </a:r>
            <a:r>
              <a:rPr lang="en-US" sz="1000" dirty="0" smtClean="0"/>
              <a:t/>
            </a:r>
            <a:br>
              <a:rPr lang="en-US" sz="1000" dirty="0" smtClean="0"/>
            </a:br>
            <a:r>
              <a:rPr lang="en-US" sz="1000" dirty="0" smtClean="0"/>
              <a:t/>
            </a:r>
            <a:br>
              <a:rPr lang="en-US" sz="1000" dirty="0" smtClean="0"/>
            </a:br>
            <a:r>
              <a:rPr lang="en-US" sz="1100" b="1" dirty="0" smtClean="0"/>
              <a:t>Big Sky Pathway (Program of Study): </a:t>
            </a:r>
            <a:br>
              <a:rPr lang="en-US" sz="1100" b="1" dirty="0" smtClean="0"/>
            </a:br>
            <a:r>
              <a:rPr lang="en-US" sz="1050" dirty="0" smtClean="0"/>
              <a:t>A tool to organize a coherent, articulated sequence of rigorous academic and career courses leading to employment,</a:t>
            </a:r>
            <a:r>
              <a:rPr lang="en-US" sz="1050" dirty="0" smtClean="0">
                <a:solidFill>
                  <a:srgbClr val="FF0000"/>
                </a:solidFill>
              </a:rPr>
              <a:t> </a:t>
            </a:r>
            <a:r>
              <a:rPr lang="en-US" sz="1050" dirty="0" smtClean="0"/>
              <a:t>an industry recognized certificate or licensure, and/or a post-secondary degree and beyond.</a:t>
            </a:r>
            <a:r>
              <a:rPr lang="en-US" sz="1000" dirty="0" smtClean="0"/>
              <a:t/>
            </a:r>
            <a:br>
              <a:rPr lang="en-US" sz="1000" dirty="0" smtClean="0"/>
            </a:br>
            <a:r>
              <a:rPr lang="en-US" sz="1000" dirty="0" smtClean="0"/>
              <a:t/>
            </a:r>
            <a:br>
              <a:rPr lang="en-US" sz="1000" dirty="0" smtClean="0"/>
            </a:br>
            <a:r>
              <a:rPr lang="en-US" sz="1100" b="1" dirty="0" smtClean="0"/>
              <a:t>Running Start/Dual Credit - 20-9-706: </a:t>
            </a:r>
            <a:r>
              <a:rPr lang="en-US" sz="1000" dirty="0" smtClean="0"/>
              <a:t>Running start program—authorizing class credits at postsecondary institution—eligibility—payment for credits.</a:t>
            </a:r>
            <a:br>
              <a:rPr lang="en-US" sz="1000" dirty="0" smtClean="0"/>
            </a:br>
            <a:r>
              <a:rPr lang="en-US" sz="1000" dirty="0" smtClean="0"/>
              <a:t>      (1)  As used in this section, "postsecondary institution" means a unit of the Montana university system, a public community college, or a tribal college.</a:t>
            </a:r>
            <a:br>
              <a:rPr lang="en-US" sz="1000" dirty="0" smtClean="0"/>
            </a:br>
            <a:r>
              <a:rPr lang="en-US" sz="1000" dirty="0" smtClean="0"/>
              <a:t>      (2)  A school district may enter into an interlocal agreement pursuant to Title 7, chapter 11, with a postsecondary institution to institute a "running start" program to allow </a:t>
            </a:r>
            <a:br>
              <a:rPr lang="en-US" sz="1000" dirty="0" smtClean="0"/>
            </a:br>
            <a:r>
              <a:rPr lang="en-US" sz="1000" dirty="0" smtClean="0"/>
              <a:t>             11th and 12th grade students, as defined by the district, to attend classes at the postsecondary institution at a cost determined by the interlocal agreement and to </a:t>
            </a:r>
            <a:br>
              <a:rPr lang="en-US" sz="1000" dirty="0" smtClean="0"/>
            </a:br>
            <a:r>
              <a:rPr lang="en-US" sz="1000" dirty="0" smtClean="0"/>
              <a:t>             obtain credits in classes not available through the school district.</a:t>
            </a:r>
            <a:br>
              <a:rPr lang="en-US" sz="1000" dirty="0" smtClean="0"/>
            </a:br>
            <a:r>
              <a:rPr lang="en-US" sz="1000" dirty="0" smtClean="0"/>
              <a:t>      (3)  An agreement entered into by the district and the postsecondary institution must state the amount for each credit to be paid to the postsecondary institution by the </a:t>
            </a:r>
            <a:br>
              <a:rPr lang="en-US" sz="1000" dirty="0" smtClean="0"/>
            </a:br>
            <a:r>
              <a:rPr lang="en-US" sz="1000" dirty="0" smtClean="0"/>
              <a:t>             district or the student.</a:t>
            </a:r>
            <a:br>
              <a:rPr lang="en-US" sz="1000" dirty="0" smtClean="0"/>
            </a:br>
            <a:r>
              <a:rPr lang="en-US" sz="1000" dirty="0" smtClean="0"/>
              <a:t>      (4)  To participate in the program, a student shall complete a running start application provided by the district. The district shall determine whether the student has the </a:t>
            </a:r>
            <a:br>
              <a:rPr lang="en-US" sz="1000" dirty="0" smtClean="0"/>
            </a:br>
            <a:r>
              <a:rPr lang="en-US" sz="1000" dirty="0" smtClean="0"/>
              <a:t>             skills needed to succeed in the proposed college coursework. If accepted, a student may earn both high school and college credits as determined by the interlocal  </a:t>
            </a:r>
            <a:br>
              <a:rPr lang="en-US" sz="1000" dirty="0" smtClean="0"/>
            </a:br>
            <a:r>
              <a:rPr lang="en-US" sz="1000" dirty="0" smtClean="0"/>
              <a:t>             agreement.</a:t>
            </a:r>
            <a:br>
              <a:rPr lang="en-US" sz="1000" dirty="0" smtClean="0"/>
            </a:br>
            <a:r>
              <a:rPr lang="en-US" sz="1000" dirty="0" smtClean="0"/>
              <a:t>       (5)  In registering 11th and 12th grade students in the program, a postsecondary institution may not displace adult students attending the postsecondary institution.</a:t>
            </a:r>
            <a:br>
              <a:rPr lang="en-US" sz="1000" dirty="0" smtClean="0"/>
            </a:br>
            <a:r>
              <a:rPr lang="en-US" sz="1000" dirty="0" smtClean="0"/>
              <a:t>       (6)  If accepted into the program, the student is responsible for transportation, books, and all supplies.</a:t>
            </a:r>
            <a:br>
              <a:rPr lang="en-US" sz="1000" dirty="0" smtClean="0"/>
            </a:br>
            <a:r>
              <a:rPr lang="en-US" sz="1000" dirty="0" smtClean="0"/>
              <a:t>       (7)  If a student accepted into the program drops out of a class or classes at the postsecondary institution during the drop period established by the postsecondary </a:t>
            </a:r>
            <a:br>
              <a:rPr lang="en-US" sz="1000" dirty="0" smtClean="0"/>
            </a:br>
            <a:r>
              <a:rPr lang="en-US" sz="1000" dirty="0" smtClean="0"/>
              <a:t>              institution, the postsecondary institution shall reimburse the district or the student the cost associated with the student's credits as determined by the interlocal  </a:t>
            </a:r>
            <a:br>
              <a:rPr lang="en-US" sz="1000" dirty="0" smtClean="0"/>
            </a:br>
            <a:r>
              <a:rPr lang="en-US" sz="1000" dirty="0" smtClean="0"/>
              <a:t>              agreement.</a:t>
            </a:r>
            <a:br>
              <a:rPr lang="en-US" sz="1000" dirty="0" smtClean="0"/>
            </a:br>
            <a:r>
              <a:rPr lang="en-US" sz="1000" dirty="0" smtClean="0"/>
              <a:t/>
            </a:r>
            <a:br>
              <a:rPr lang="en-US" sz="1000" dirty="0" smtClean="0"/>
            </a:br>
            <a:r>
              <a:rPr lang="en-US" sz="1200" b="1" dirty="0" smtClean="0"/>
              <a:t>Articulation: </a:t>
            </a:r>
            <a:r>
              <a:rPr lang="en-US" sz="1000" dirty="0" smtClean="0"/>
              <a:t>Carl D. Perkins Act of 2006 Section 3 (4) The term "articulation agreement" means a written commitment –</a:t>
            </a:r>
            <a:br>
              <a:rPr lang="en-US" sz="1000" dirty="0" smtClean="0"/>
            </a:br>
            <a:r>
              <a:rPr lang="en-US" sz="1000" dirty="0" smtClean="0"/>
              <a:t>        (A) that is agreed upon at the State level for approved annually by the lead administrators of –</a:t>
            </a:r>
            <a:br>
              <a:rPr lang="en-US" sz="1000" dirty="0" smtClean="0"/>
            </a:br>
            <a:r>
              <a:rPr lang="en-US" sz="1000" dirty="0" smtClean="0"/>
              <a:t>             (</a:t>
            </a:r>
            <a:r>
              <a:rPr lang="en-US" sz="1000" dirty="0" err="1" smtClean="0"/>
              <a:t>i</a:t>
            </a:r>
            <a:r>
              <a:rPr lang="en-US" sz="1000" dirty="0" smtClean="0"/>
              <a:t>)    a secondary institution and a postsecondary educational institution; or</a:t>
            </a:r>
            <a:br>
              <a:rPr lang="en-US" sz="1000" dirty="0" smtClean="0"/>
            </a:br>
            <a:r>
              <a:rPr lang="en-US" sz="1000" dirty="0" smtClean="0"/>
              <a:t>            (ii)   a sub-baccalaureate degree granting postsecondary educational institution and a baccalaureate degree granting educational institution;</a:t>
            </a:r>
            <a:br>
              <a:rPr lang="en-US" sz="1000" dirty="0" smtClean="0"/>
            </a:br>
            <a:r>
              <a:rPr lang="en-US" sz="1000" dirty="0" smtClean="0"/>
              <a:t>        (B) to a program that is:</a:t>
            </a:r>
            <a:br>
              <a:rPr lang="en-US" sz="1000" dirty="0" smtClean="0"/>
            </a:br>
            <a:r>
              <a:rPr lang="en-US" sz="1000" dirty="0" smtClean="0"/>
              <a:t>             (</a:t>
            </a:r>
            <a:r>
              <a:rPr lang="en-US" sz="1000" dirty="0" err="1" smtClean="0"/>
              <a:t>i</a:t>
            </a:r>
            <a:r>
              <a:rPr lang="en-US" sz="1000" dirty="0" smtClean="0"/>
              <a:t>)    designed to provide students with a non-duplicative sequence of progressive achievement leading to technical skill proficiency, a credential, a certificate, or a  </a:t>
            </a:r>
            <a:br>
              <a:rPr lang="en-US" sz="1000" dirty="0" smtClean="0"/>
            </a:br>
            <a:r>
              <a:rPr lang="en-US" sz="1000" dirty="0" smtClean="0"/>
              <a:t>                     degree and</a:t>
            </a:r>
            <a:br>
              <a:rPr lang="en-US" sz="1000" dirty="0" smtClean="0"/>
            </a:br>
            <a:r>
              <a:rPr lang="en-US" sz="1000" dirty="0" smtClean="0"/>
              <a:t>            (ii)    linked through credit transfer agreements between 2 institutions described in clause (</a:t>
            </a:r>
            <a:r>
              <a:rPr lang="en-US" sz="1000" dirty="0" err="1" smtClean="0"/>
              <a:t>i</a:t>
            </a:r>
            <a:r>
              <a:rPr lang="en-US" sz="1000" dirty="0" smtClean="0"/>
              <a:t>) or (ii) of subparagraph (A) (as the case, may be)</a:t>
            </a:r>
            <a:br>
              <a:rPr lang="en-US" sz="1000" dirty="0" smtClean="0"/>
            </a:br>
            <a:r>
              <a:rPr lang="en-US" sz="1000" dirty="0" smtClean="0"/>
              <a:t> </a:t>
            </a:r>
            <a:br>
              <a:rPr lang="en-US" sz="1000" dirty="0" smtClean="0"/>
            </a:br>
            <a:r>
              <a:rPr lang="en-US" sz="1000" dirty="0" smtClean="0"/>
              <a:t> </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hop_decision_tree">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03545A-421E-4716-AEAC-B777451B18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681</TotalTime>
  <Words>506</Words>
  <Application>Microsoft Office PowerPoint</Application>
  <PresentationFormat>On-screen Show (4:3)</PresentationFormat>
  <Paragraphs>133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Slideshop_decision_tree</vt:lpstr>
      <vt:lpstr>PowerPoint Presentation</vt:lpstr>
      <vt:lpstr>                                                                                         Definitions for Montana Big Sky Pathways  The Montana University System (MUS) and the Office of Public Instruction (OPI) recommend these definitions to be used in Big Sky Pathways development statewide.  Career Field:  Six Career Fields make up the broad organizing structure that Montana has chosen to portray this initiative in our state. As seen on the model, the Career Fields are shown as: Arts and Communications; Business Management and Information Systems; Environmental and Agriculture Systems; Health Sciences; Human Services and Resources; and Industrial, Manufacturing and Engineering Systems.  Career Clusters:  An organizing framework defining Career and Technical Education using the 16 clusters of occupations and 86 (double-heck this) related pathways with validated standards that ensure opportunities for all students regardless of their career goals and interests.  Big Sky Pathway (Program of Study):  A tool to organize a coherent, articulated sequence of rigorous academic and career courses leading to employment, an industry recognized certificate or licensure, and/or a post-secondary degree and beyond.  Running Start/Dual Credit - 20-9-706: Running start program—authorizing class credits at postsecondary institution—eligibility—payment for credits.       (1)  As used in this section, "postsecondary institution" means a unit of the Montana university system, a public community college, or a tribal college.       (2)  A school district may enter into an interlocal agreement pursuant to Title 7, chapter 11, with a postsecondary institution to institute a "running start" program to allow               11th and 12th grade students, as defined by the district, to attend classes at the postsecondary institution at a cost determined by the interlocal agreement and to               obtain credits in classes not available through the school district.       (3)  An agreement entered into by the district and the postsecondary institution must state the amount for each credit to be paid to the postsecondary institution by the               district or the student.       (4)  To participate in the program, a student shall complete a running start application provided by the district. The district shall determine whether the student has the               skills needed to succeed in the proposed college coursework. If accepted, a student may earn both high school and college credits as determined by the interlocal                agreement.        (5)  In registering 11th and 12th grade students in the program, a postsecondary institution may not displace adult students attending the postsecondary institution.        (6)  If accepted into the program, the student is responsible for transportation, books, and all supplies.        (7)  If a student accepted into the program drops out of a class or classes at the postsecondary institution during the drop period established by the postsecondary                institution, the postsecondary institution shall reimburse the district or the student the cost associated with the student's credits as determined by the interlocal                 agreement.  Articulation: Carl D. Perkins Act of 2006 Section 3 (4) The term "articulation agreement" means a written commitment –         (A) that is agreed upon at the State level for approved annually by the lead administrators of –              (i)    a secondary institution and a postsecondary educational institution; or             (ii)   a sub-baccalaureate degree granting postsecondary educational institution and a baccalaureate degree granting educational institution;         (B) to a program that is:              (i)    designed to provide students with a non-duplicative sequence of progressive achievement leading to technical skill proficiency, a credential, a certificate, or a                        degree and             (ii)    linked through credit transfer agreements between 2 institutions described in clause (i) or (ii) of subparagraph (A) (as the case, may be)    </vt:lpstr>
    </vt:vector>
  </TitlesOfParts>
  <Company>Office of Public Instruction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cp8116</dc:creator>
  <cp:lastModifiedBy>Eyer, TJ</cp:lastModifiedBy>
  <cp:revision>76</cp:revision>
  <cp:lastPrinted>2012-10-30T15:57:18Z</cp:lastPrinted>
  <dcterms:created xsi:type="dcterms:W3CDTF">2012-09-21T19:57:03Z</dcterms:created>
  <dcterms:modified xsi:type="dcterms:W3CDTF">2012-10-30T16:02:12Z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TC018754849991</vt:lpwstr>
  </property>
</Properties>
</file>