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6" r:id="rId3"/>
    <p:sldId id="272" r:id="rId4"/>
    <p:sldId id="273" r:id="rId5"/>
    <p:sldId id="315" r:id="rId6"/>
    <p:sldId id="317" r:id="rId7"/>
    <p:sldId id="328" r:id="rId8"/>
    <p:sldId id="329" r:id="rId9"/>
    <p:sldId id="308" r:id="rId10"/>
    <p:sldId id="314" r:id="rId11"/>
    <p:sldId id="324" r:id="rId12"/>
    <p:sldId id="320" r:id="rId13"/>
    <p:sldId id="331" r:id="rId14"/>
    <p:sldId id="318" r:id="rId15"/>
    <p:sldId id="330" r:id="rId16"/>
    <p:sldId id="319" r:id="rId17"/>
    <p:sldId id="325" r:id="rId18"/>
    <p:sldId id="323" r:id="rId19"/>
    <p:sldId id="260" r:id="rId2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1A3"/>
    <a:srgbClr val="B5BC38"/>
    <a:srgbClr val="47CBDC"/>
    <a:srgbClr val="6FCBDC"/>
    <a:srgbClr val="6FCBE6"/>
    <a:srgbClr val="000000"/>
    <a:srgbClr val="E6E5E4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056" autoAdjust="0"/>
    <p:restoredTop sz="94660"/>
  </p:normalViewPr>
  <p:slideViewPr>
    <p:cSldViewPr>
      <p:cViewPr varScale="1">
        <p:scale>
          <a:sx n="74" d="100"/>
          <a:sy n="74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9F0259-1A00-4E34-89D0-1A5BCC2C799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5C0B80-BB50-4BA7-8726-6203429C2813}">
      <dgm:prSet custT="1"/>
      <dgm:spPr>
        <a:solidFill>
          <a:srgbClr val="006666"/>
        </a:solidFill>
      </dgm:spPr>
      <dgm:t>
        <a:bodyPr anchor="t" anchorCtr="0"/>
        <a:lstStyle/>
        <a:p>
          <a:r>
            <a:rPr lang="en-US" sz="2000" dirty="0" smtClean="0">
              <a:cs typeface="Levenim MT" panose="02010502060101010101" pitchFamily="2" charset="-79"/>
            </a:rPr>
            <a:t>*Develop </a:t>
          </a:r>
          <a:r>
            <a:rPr lang="en-US" sz="2000" dirty="0">
              <a:cs typeface="Levenim MT" panose="02010502060101010101" pitchFamily="2" charset="-79"/>
            </a:rPr>
            <a:t>common terms </a:t>
          </a:r>
          <a:r>
            <a:rPr lang="en-US" sz="2000" dirty="0">
              <a:solidFill>
                <a:schemeClr val="bg1">
                  <a:lumMod val="75000"/>
                </a:schemeClr>
              </a:solidFill>
              <a:cs typeface="Levenim MT" panose="02010502060101010101" pitchFamily="2" charset="-79"/>
            </a:rPr>
            <a:t>(Credential Transparency Description Language - CTDL) </a:t>
          </a:r>
          <a:r>
            <a:rPr lang="en-US" sz="2000" dirty="0">
              <a:cs typeface="Levenim MT" panose="02010502060101010101" pitchFamily="2" charset="-79"/>
            </a:rPr>
            <a:t>for describing key features of:</a:t>
          </a:r>
        </a:p>
      </dgm:t>
    </dgm:pt>
    <dgm:pt modelId="{C57A8627-A7CD-452C-8FE1-5B6D08398341}" type="parTrans" cxnId="{9A0A496D-0DA3-4E3D-80DC-CA948083D500}">
      <dgm:prSet/>
      <dgm:spPr/>
      <dgm:t>
        <a:bodyPr/>
        <a:lstStyle/>
        <a:p>
          <a:endParaRPr lang="en-US"/>
        </a:p>
      </dgm:t>
    </dgm:pt>
    <dgm:pt modelId="{E246D840-C7B9-45F2-B268-51295412D099}" type="sibTrans" cxnId="{9A0A496D-0DA3-4E3D-80DC-CA948083D500}">
      <dgm:prSet/>
      <dgm:spPr/>
      <dgm:t>
        <a:bodyPr/>
        <a:lstStyle/>
        <a:p>
          <a:endParaRPr lang="en-US"/>
        </a:p>
      </dgm:t>
    </dgm:pt>
    <dgm:pt modelId="{4C2ED6FC-FE81-40F9-BD99-14D65EBA06EA}">
      <dgm:prSet custT="1"/>
      <dgm:spPr>
        <a:solidFill>
          <a:srgbClr val="006666"/>
        </a:solidFill>
      </dgm:spPr>
      <dgm:t>
        <a:bodyPr anchor="t" anchorCtr="0"/>
        <a:lstStyle/>
        <a:p>
          <a:r>
            <a:rPr lang="en-US" sz="2000" dirty="0">
              <a:cs typeface="Levenim MT" panose="02010502060101010101" pitchFamily="2" charset="-79"/>
            </a:rPr>
            <a:t>Credentials</a:t>
          </a:r>
        </a:p>
      </dgm:t>
    </dgm:pt>
    <dgm:pt modelId="{029BE475-D4E1-4FFE-851B-9078B6F0A31A}" type="parTrans" cxnId="{6A7F346B-FB33-4A87-B172-F10B3A312934}">
      <dgm:prSet/>
      <dgm:spPr/>
      <dgm:t>
        <a:bodyPr/>
        <a:lstStyle/>
        <a:p>
          <a:endParaRPr lang="en-US"/>
        </a:p>
      </dgm:t>
    </dgm:pt>
    <dgm:pt modelId="{1D0E1575-F65F-4860-9F51-B796EB163F2E}" type="sibTrans" cxnId="{6A7F346B-FB33-4A87-B172-F10B3A312934}">
      <dgm:prSet/>
      <dgm:spPr/>
      <dgm:t>
        <a:bodyPr/>
        <a:lstStyle/>
        <a:p>
          <a:endParaRPr lang="en-US"/>
        </a:p>
      </dgm:t>
    </dgm:pt>
    <dgm:pt modelId="{03FB0C76-8EB4-4993-95EF-9CE186A58567}">
      <dgm:prSet custT="1"/>
      <dgm:spPr>
        <a:solidFill>
          <a:schemeClr val="accent2">
            <a:lumMod val="75000"/>
          </a:schemeClr>
        </a:solidFill>
      </dgm:spPr>
      <dgm:t>
        <a:bodyPr anchor="t" anchorCtr="0"/>
        <a:lstStyle/>
        <a:p>
          <a:pPr algn="l"/>
          <a:r>
            <a:rPr lang="en-US" sz="2000" dirty="0" smtClean="0">
              <a:cs typeface="Levenim MT" panose="02010502060101010101" pitchFamily="2" charset="-79"/>
            </a:rPr>
            <a:t>*Create </a:t>
          </a:r>
          <a:r>
            <a:rPr lang="en-US" sz="2000" dirty="0">
              <a:cs typeface="Levenim MT" panose="02010502060101010101" pitchFamily="2" charset="-79"/>
            </a:rPr>
            <a:t>and populate a voluntary, web-based  credential registry with credential issuers and QA </a:t>
          </a:r>
          <a:r>
            <a:rPr lang="en-US" sz="2000" dirty="0" smtClean="0">
              <a:cs typeface="Levenim MT" panose="02010502060101010101" pitchFamily="2" charset="-79"/>
            </a:rPr>
            <a:t>bodies</a:t>
          </a:r>
        </a:p>
        <a:p>
          <a:pPr algn="l"/>
          <a:r>
            <a:rPr lang="en-US" sz="2000" dirty="0" smtClean="0">
              <a:cs typeface="Levenim MT" panose="02010502060101010101" pitchFamily="2" charset="-79"/>
            </a:rPr>
            <a:t>*Bring </a:t>
          </a:r>
          <a:r>
            <a:rPr lang="en-US" sz="2000" dirty="0">
              <a:cs typeface="Levenim MT" panose="02010502060101010101" pitchFamily="2" charset="-79"/>
            </a:rPr>
            <a:t>the registry to scale under non-profit governance</a:t>
          </a:r>
        </a:p>
      </dgm:t>
    </dgm:pt>
    <dgm:pt modelId="{44D71A85-4103-4C56-B029-E25677B66A61}" type="parTrans" cxnId="{2AF8BB25-B158-40B6-BF52-9510137C6E28}">
      <dgm:prSet/>
      <dgm:spPr/>
      <dgm:t>
        <a:bodyPr/>
        <a:lstStyle/>
        <a:p>
          <a:endParaRPr lang="en-US"/>
        </a:p>
      </dgm:t>
    </dgm:pt>
    <dgm:pt modelId="{1B31B438-D43E-4E51-8F3F-56D04C3A9371}" type="sibTrans" cxnId="{2AF8BB25-B158-40B6-BF52-9510137C6E28}">
      <dgm:prSet/>
      <dgm:spPr/>
      <dgm:t>
        <a:bodyPr/>
        <a:lstStyle/>
        <a:p>
          <a:endParaRPr lang="en-US"/>
        </a:p>
      </dgm:t>
    </dgm:pt>
    <dgm:pt modelId="{29806E53-C9F7-4D46-B838-FB688C1CE60D}">
      <dgm:prSet custT="1"/>
      <dgm:spPr>
        <a:solidFill>
          <a:srgbClr val="006666"/>
        </a:solidFill>
      </dgm:spPr>
      <dgm:t>
        <a:bodyPr anchor="t" anchorCtr="0"/>
        <a:lstStyle/>
        <a:p>
          <a:r>
            <a:rPr lang="en-US" sz="2000" dirty="0">
              <a:cs typeface="Levenim MT" panose="02010502060101010101" pitchFamily="2" charset="-79"/>
            </a:rPr>
            <a:t>Quality </a:t>
          </a:r>
          <a:r>
            <a:rPr lang="en-US" sz="2000" dirty="0" smtClean="0">
              <a:cs typeface="Levenim MT" panose="02010502060101010101" pitchFamily="2" charset="-79"/>
            </a:rPr>
            <a:t>assurance </a:t>
          </a:r>
          <a:r>
            <a:rPr lang="en-US" sz="2000" dirty="0">
              <a:cs typeface="Levenim MT" panose="02010502060101010101" pitchFamily="2" charset="-79"/>
            </a:rPr>
            <a:t>(QA) </a:t>
          </a:r>
          <a:r>
            <a:rPr lang="en-US" sz="2000" dirty="0" smtClean="0">
              <a:cs typeface="Levenim MT" panose="02010502060101010101" pitchFamily="2" charset="-79"/>
            </a:rPr>
            <a:t>bodies</a:t>
          </a:r>
          <a:endParaRPr lang="en-US" sz="2000" dirty="0">
            <a:cs typeface="Levenim MT" panose="02010502060101010101" pitchFamily="2" charset="-79"/>
          </a:endParaRPr>
        </a:p>
      </dgm:t>
    </dgm:pt>
    <dgm:pt modelId="{B2B8E0F7-D297-46B0-9054-95E5B3C8B3B5}" type="parTrans" cxnId="{E429B0D7-FCFF-476C-99EA-92F9D6E5C350}">
      <dgm:prSet/>
      <dgm:spPr/>
      <dgm:t>
        <a:bodyPr/>
        <a:lstStyle/>
        <a:p>
          <a:endParaRPr lang="en-US"/>
        </a:p>
      </dgm:t>
    </dgm:pt>
    <dgm:pt modelId="{F9227AD5-1FB5-4497-8748-4447432B1E2D}" type="sibTrans" cxnId="{E429B0D7-FCFF-476C-99EA-92F9D6E5C350}">
      <dgm:prSet/>
      <dgm:spPr/>
      <dgm:t>
        <a:bodyPr/>
        <a:lstStyle/>
        <a:p>
          <a:endParaRPr lang="en-US"/>
        </a:p>
      </dgm:t>
    </dgm:pt>
    <dgm:pt modelId="{C33E7562-B98D-430B-BF09-3EA110DCD7DA}">
      <dgm:prSet custT="1"/>
      <dgm:spPr>
        <a:solidFill>
          <a:srgbClr val="002060"/>
        </a:solidFill>
      </dgm:spPr>
      <dgm:t>
        <a:bodyPr anchor="t" anchorCtr="0"/>
        <a:lstStyle/>
        <a:p>
          <a:pPr algn="l"/>
          <a:r>
            <a:rPr lang="en-US" sz="2000" dirty="0" smtClean="0">
              <a:cs typeface="Levenim MT" panose="02010502060101010101" pitchFamily="2" charset="-79"/>
            </a:rPr>
            <a:t>*Develop </a:t>
          </a:r>
          <a:r>
            <a:rPr lang="en-US" sz="2000" dirty="0">
              <a:cs typeface="Levenim MT" panose="02010502060101010101" pitchFamily="2" charset="-79"/>
            </a:rPr>
            <a:t>and evaluate </a:t>
          </a:r>
          <a:r>
            <a:rPr lang="en-US" sz="2000" dirty="0" smtClean="0">
              <a:cs typeface="Levenim MT" panose="02010502060101010101" pitchFamily="2" charset="-79"/>
            </a:rPr>
            <a:t>a directory search app </a:t>
          </a:r>
          <a:r>
            <a:rPr lang="en-US" sz="2000" dirty="0">
              <a:cs typeface="Levenim MT" panose="02010502060101010101" pitchFamily="2" charset="-79"/>
            </a:rPr>
            <a:t>to facilitate use of the registry by stakeholders </a:t>
          </a:r>
          <a:endParaRPr lang="en-US" sz="2000" dirty="0" smtClean="0">
            <a:cs typeface="Levenim MT" panose="02010502060101010101" pitchFamily="2" charset="-79"/>
          </a:endParaRPr>
        </a:p>
        <a:p>
          <a:pPr algn="l"/>
          <a:r>
            <a:rPr lang="en-US" sz="2000" dirty="0" smtClean="0">
              <a:cs typeface="Levenim MT" panose="02010502060101010101" pitchFamily="2" charset="-79"/>
            </a:rPr>
            <a:t>*Foster </a:t>
          </a:r>
          <a:r>
            <a:rPr lang="en-US" sz="2000" dirty="0">
              <a:cs typeface="Levenim MT" panose="02010502060101010101" pitchFamily="2" charset="-79"/>
            </a:rPr>
            <a:t>a competitive </a:t>
          </a:r>
          <a:r>
            <a:rPr lang="en-US" sz="2000" dirty="0" smtClean="0">
              <a:cs typeface="Levenim MT" panose="02010502060101010101" pitchFamily="2" charset="-79"/>
            </a:rPr>
            <a:t>app marketplace</a:t>
          </a:r>
          <a:r>
            <a:rPr lang="en-US" sz="1200" dirty="0" smtClean="0">
              <a:cs typeface="Levenim MT" panose="02010502060101010101" pitchFamily="2" charset="-79"/>
            </a:rPr>
            <a:t>**</a:t>
          </a:r>
          <a:endParaRPr lang="en-US" sz="1200" dirty="0"/>
        </a:p>
      </dgm:t>
    </dgm:pt>
    <dgm:pt modelId="{161F0B42-FCC5-4B5D-9AF6-A66AF2D840C6}" type="sibTrans" cxnId="{A9ADCB02-4021-4B5A-B16F-D20639D79EF7}">
      <dgm:prSet/>
      <dgm:spPr/>
      <dgm:t>
        <a:bodyPr/>
        <a:lstStyle/>
        <a:p>
          <a:endParaRPr lang="en-US"/>
        </a:p>
      </dgm:t>
    </dgm:pt>
    <dgm:pt modelId="{7F09AF1C-C01C-4888-8365-63F8B18CBF28}" type="parTrans" cxnId="{A9ADCB02-4021-4B5A-B16F-D20639D79EF7}">
      <dgm:prSet/>
      <dgm:spPr/>
      <dgm:t>
        <a:bodyPr/>
        <a:lstStyle/>
        <a:p>
          <a:endParaRPr lang="en-US"/>
        </a:p>
      </dgm:t>
    </dgm:pt>
    <dgm:pt modelId="{5FDFC784-0485-407E-B98E-E5D594E13FF8}">
      <dgm:prSet custT="1"/>
      <dgm:spPr>
        <a:solidFill>
          <a:srgbClr val="006666"/>
        </a:solidFill>
      </dgm:spPr>
      <dgm:t>
        <a:bodyPr anchor="t" anchorCtr="0"/>
        <a:lstStyle/>
        <a:p>
          <a:r>
            <a:rPr lang="en-US" sz="2000" dirty="0">
              <a:cs typeface="Levenim MT" panose="02010502060101010101" pitchFamily="2" charset="-79"/>
            </a:rPr>
            <a:t>Credentialing </a:t>
          </a:r>
          <a:r>
            <a:rPr lang="en-US" sz="2000" dirty="0" smtClean="0">
              <a:cs typeface="Levenim MT" panose="02010502060101010101" pitchFamily="2" charset="-79"/>
            </a:rPr>
            <a:t>organizations</a:t>
          </a:r>
          <a:endParaRPr lang="en-US" sz="2000" dirty="0">
            <a:cs typeface="Levenim MT" panose="02010502060101010101" pitchFamily="2" charset="-79"/>
          </a:endParaRPr>
        </a:p>
      </dgm:t>
    </dgm:pt>
    <dgm:pt modelId="{3F822F2C-500D-450F-96FB-A10017691AE8}" type="parTrans" cxnId="{7B467F88-4400-4219-915F-7160EEC05728}">
      <dgm:prSet/>
      <dgm:spPr/>
      <dgm:t>
        <a:bodyPr/>
        <a:lstStyle/>
        <a:p>
          <a:endParaRPr lang="en-US"/>
        </a:p>
      </dgm:t>
    </dgm:pt>
    <dgm:pt modelId="{E8BA8D4D-E9FD-4721-9547-58CBDB1FC4C4}" type="sibTrans" cxnId="{7B467F88-4400-4219-915F-7160EEC05728}">
      <dgm:prSet/>
      <dgm:spPr/>
      <dgm:t>
        <a:bodyPr/>
        <a:lstStyle/>
        <a:p>
          <a:endParaRPr lang="en-US"/>
        </a:p>
      </dgm:t>
    </dgm:pt>
    <dgm:pt modelId="{119E181B-C289-43C5-9369-95B6A3E3BF89}" type="pres">
      <dgm:prSet presAssocID="{CA9F0259-1A00-4E34-89D0-1A5BCC2C79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A61A15-6B22-48FF-B53D-FEDBEBCCCCA7}" type="pres">
      <dgm:prSet presAssocID="{0C5C0B80-BB50-4BA7-8726-6203429C2813}" presName="node" presStyleLbl="node1" presStyleIdx="0" presStyleCnt="3" custScaleX="120316" custScaleY="241017" custLinFactNeighborX="5276" custLinFactNeighborY="-39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7E54A-DDD1-4D5B-837D-397265F57746}" type="pres">
      <dgm:prSet presAssocID="{E246D840-C7B9-45F2-B268-51295412D099}" presName="sibTrans" presStyleCnt="0"/>
      <dgm:spPr/>
    </dgm:pt>
    <dgm:pt modelId="{5E693688-321A-4919-98CE-769260D30115}" type="pres">
      <dgm:prSet presAssocID="{03FB0C76-8EB4-4993-95EF-9CE186A58567}" presName="node" presStyleLbl="node1" presStyleIdx="1" presStyleCnt="3" custScaleX="113914" custScaleY="241507" custLinFactNeighborX="2638" custLinFactNeighborY="-40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DF39F-9D8A-4D7D-9883-D9F01BB4F947}" type="pres">
      <dgm:prSet presAssocID="{1B31B438-D43E-4E51-8F3F-56D04C3A9371}" presName="sibTrans" presStyleCnt="0"/>
      <dgm:spPr/>
    </dgm:pt>
    <dgm:pt modelId="{35991996-9852-4103-ADF5-030713C59E17}" type="pres">
      <dgm:prSet presAssocID="{C33E7562-B98D-430B-BF09-3EA110DCD7DA}" presName="node" presStyleLbl="node1" presStyleIdx="2" presStyleCnt="3" custScaleX="112505" custScaleY="241507" custLinFactNeighborX="0" custLinFactNeighborY="-42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9A6A0D-7506-2E4F-B109-B6C3B8C1C289}" type="presOf" srcId="{5FDFC784-0485-407E-B98E-E5D594E13FF8}" destId="{A2A61A15-6B22-48FF-B53D-FEDBEBCCCCA7}" srcOrd="0" destOrd="2" presId="urn:microsoft.com/office/officeart/2005/8/layout/default"/>
    <dgm:cxn modelId="{6A7F346B-FB33-4A87-B172-F10B3A312934}" srcId="{0C5C0B80-BB50-4BA7-8726-6203429C2813}" destId="{4C2ED6FC-FE81-40F9-BD99-14D65EBA06EA}" srcOrd="0" destOrd="0" parTransId="{029BE475-D4E1-4FFE-851B-9078B6F0A31A}" sibTransId="{1D0E1575-F65F-4860-9F51-B796EB163F2E}"/>
    <dgm:cxn modelId="{E429B0D7-FCFF-476C-99EA-92F9D6E5C350}" srcId="{0C5C0B80-BB50-4BA7-8726-6203429C2813}" destId="{29806E53-C9F7-4D46-B838-FB688C1CE60D}" srcOrd="2" destOrd="0" parTransId="{B2B8E0F7-D297-46B0-9054-95E5B3C8B3B5}" sibTransId="{F9227AD5-1FB5-4497-8748-4447432B1E2D}"/>
    <dgm:cxn modelId="{94AB2AF9-8539-0E44-80EF-C867A5D46B22}" type="presOf" srcId="{03FB0C76-8EB4-4993-95EF-9CE186A58567}" destId="{5E693688-321A-4919-98CE-769260D30115}" srcOrd="0" destOrd="0" presId="urn:microsoft.com/office/officeart/2005/8/layout/default"/>
    <dgm:cxn modelId="{A9ADCB02-4021-4B5A-B16F-D20639D79EF7}" srcId="{CA9F0259-1A00-4E34-89D0-1A5BCC2C799D}" destId="{C33E7562-B98D-430B-BF09-3EA110DCD7DA}" srcOrd="2" destOrd="0" parTransId="{7F09AF1C-C01C-4888-8365-63F8B18CBF28}" sibTransId="{161F0B42-FCC5-4B5D-9AF6-A66AF2D840C6}"/>
    <dgm:cxn modelId="{9A0A496D-0DA3-4E3D-80DC-CA948083D500}" srcId="{CA9F0259-1A00-4E34-89D0-1A5BCC2C799D}" destId="{0C5C0B80-BB50-4BA7-8726-6203429C2813}" srcOrd="0" destOrd="0" parTransId="{C57A8627-A7CD-452C-8FE1-5B6D08398341}" sibTransId="{E246D840-C7B9-45F2-B268-51295412D099}"/>
    <dgm:cxn modelId="{2AF8BB25-B158-40B6-BF52-9510137C6E28}" srcId="{CA9F0259-1A00-4E34-89D0-1A5BCC2C799D}" destId="{03FB0C76-8EB4-4993-95EF-9CE186A58567}" srcOrd="1" destOrd="0" parTransId="{44D71A85-4103-4C56-B029-E25677B66A61}" sibTransId="{1B31B438-D43E-4E51-8F3F-56D04C3A9371}"/>
    <dgm:cxn modelId="{6128A08A-D3BC-D748-882E-A3BFB8477812}" type="presOf" srcId="{CA9F0259-1A00-4E34-89D0-1A5BCC2C799D}" destId="{119E181B-C289-43C5-9369-95B6A3E3BF89}" srcOrd="0" destOrd="0" presId="urn:microsoft.com/office/officeart/2005/8/layout/default"/>
    <dgm:cxn modelId="{1FBAA827-FBD9-9F40-990C-2DC4D1BE6759}" type="presOf" srcId="{4C2ED6FC-FE81-40F9-BD99-14D65EBA06EA}" destId="{A2A61A15-6B22-48FF-B53D-FEDBEBCCCCA7}" srcOrd="0" destOrd="1" presId="urn:microsoft.com/office/officeart/2005/8/layout/default"/>
    <dgm:cxn modelId="{4A4E525B-1E8A-8D4C-B66F-EDE4C09FCC58}" type="presOf" srcId="{29806E53-C9F7-4D46-B838-FB688C1CE60D}" destId="{A2A61A15-6B22-48FF-B53D-FEDBEBCCCCA7}" srcOrd="0" destOrd="3" presId="urn:microsoft.com/office/officeart/2005/8/layout/default"/>
    <dgm:cxn modelId="{C9D3419A-754C-BF49-ADA8-92FF3F408CC1}" type="presOf" srcId="{0C5C0B80-BB50-4BA7-8726-6203429C2813}" destId="{A2A61A15-6B22-48FF-B53D-FEDBEBCCCCA7}" srcOrd="0" destOrd="0" presId="urn:microsoft.com/office/officeart/2005/8/layout/default"/>
    <dgm:cxn modelId="{7B467F88-4400-4219-915F-7160EEC05728}" srcId="{0C5C0B80-BB50-4BA7-8726-6203429C2813}" destId="{5FDFC784-0485-407E-B98E-E5D594E13FF8}" srcOrd="1" destOrd="0" parTransId="{3F822F2C-500D-450F-96FB-A10017691AE8}" sibTransId="{E8BA8D4D-E9FD-4721-9547-58CBDB1FC4C4}"/>
    <dgm:cxn modelId="{E57A6BDD-9812-6943-AEAD-B20BE85B483D}" type="presOf" srcId="{C33E7562-B98D-430B-BF09-3EA110DCD7DA}" destId="{35991996-9852-4103-ADF5-030713C59E17}" srcOrd="0" destOrd="0" presId="urn:microsoft.com/office/officeart/2005/8/layout/default"/>
    <dgm:cxn modelId="{775A6818-98E4-FC41-A626-4EFF2564D8E2}" type="presParOf" srcId="{119E181B-C289-43C5-9369-95B6A3E3BF89}" destId="{A2A61A15-6B22-48FF-B53D-FEDBEBCCCCA7}" srcOrd="0" destOrd="0" presId="urn:microsoft.com/office/officeart/2005/8/layout/default"/>
    <dgm:cxn modelId="{076676D6-87EA-1947-A671-F34332D40138}" type="presParOf" srcId="{119E181B-C289-43C5-9369-95B6A3E3BF89}" destId="{C1D7E54A-DDD1-4D5B-837D-397265F57746}" srcOrd="1" destOrd="0" presId="urn:microsoft.com/office/officeart/2005/8/layout/default"/>
    <dgm:cxn modelId="{8126FC18-B8FE-2444-B3F6-E791F61B2117}" type="presParOf" srcId="{119E181B-C289-43C5-9369-95B6A3E3BF89}" destId="{5E693688-321A-4919-98CE-769260D30115}" srcOrd="2" destOrd="0" presId="urn:microsoft.com/office/officeart/2005/8/layout/default"/>
    <dgm:cxn modelId="{0A100BC0-FE2A-9944-B857-73D8A80CB4D2}" type="presParOf" srcId="{119E181B-C289-43C5-9369-95B6A3E3BF89}" destId="{34BDF39F-9D8A-4D7D-9883-D9F01BB4F947}" srcOrd="3" destOrd="0" presId="urn:microsoft.com/office/officeart/2005/8/layout/default"/>
    <dgm:cxn modelId="{39AFA718-7830-D740-A03C-38C6DBE03A62}" type="presParOf" srcId="{119E181B-C289-43C5-9369-95B6A3E3BF89}" destId="{35991996-9852-4103-ADF5-030713C59E1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C5FED0-18AE-4CC9-8B3B-16F607979BE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DBA284-1EF2-4C3A-B876-BE960B39A361}">
      <dgm:prSet phldrT="[Text]"/>
      <dgm:spPr>
        <a:solidFill>
          <a:srgbClr val="006666"/>
        </a:solidFill>
      </dgm:spPr>
      <dgm:t>
        <a:bodyPr/>
        <a:lstStyle/>
        <a:p>
          <a:r>
            <a:rPr lang="en-US" dirty="0"/>
            <a:t>July 2016 – December 2016</a:t>
          </a:r>
        </a:p>
      </dgm:t>
    </dgm:pt>
    <dgm:pt modelId="{E55F5914-D951-4400-AC7D-525B7F154343}" type="parTrans" cxnId="{2550E3D0-BBF9-4D49-B9BA-B1CB5A132FE2}">
      <dgm:prSet/>
      <dgm:spPr/>
      <dgm:t>
        <a:bodyPr/>
        <a:lstStyle/>
        <a:p>
          <a:endParaRPr lang="en-US"/>
        </a:p>
      </dgm:t>
    </dgm:pt>
    <dgm:pt modelId="{A1093A07-3AA3-4A9B-B530-83AA90592075}" type="sibTrans" cxnId="{2550E3D0-BBF9-4D49-B9BA-B1CB5A132FE2}">
      <dgm:prSet/>
      <dgm:spPr/>
      <dgm:t>
        <a:bodyPr/>
        <a:lstStyle/>
        <a:p>
          <a:endParaRPr lang="en-US"/>
        </a:p>
      </dgm:t>
    </dgm:pt>
    <dgm:pt modelId="{E360C0DB-A62D-44A4-B3FA-36051BF27187}">
      <dgm:prSet phldrT="[Text]"/>
      <dgm:spPr/>
      <dgm:t>
        <a:bodyPr/>
        <a:lstStyle/>
        <a:p>
          <a:r>
            <a:rPr lang="en-US" dirty="0"/>
            <a:t>Pilot, add more partners, evaluate  results &amp; fine-tune prototype Registry &amp; Credential Directory App, begin scale up effort</a:t>
          </a:r>
        </a:p>
      </dgm:t>
    </dgm:pt>
    <dgm:pt modelId="{CFD87B02-94A6-424A-832B-4DCA21F54D99}" type="parTrans" cxnId="{8A4415EC-AD8B-44E3-B182-85B60CD0175F}">
      <dgm:prSet/>
      <dgm:spPr/>
      <dgm:t>
        <a:bodyPr/>
        <a:lstStyle/>
        <a:p>
          <a:endParaRPr lang="en-US"/>
        </a:p>
      </dgm:t>
    </dgm:pt>
    <dgm:pt modelId="{180A8585-9C41-4951-9A0F-CFF0E8227205}" type="sibTrans" cxnId="{8A4415EC-AD8B-44E3-B182-85B60CD0175F}">
      <dgm:prSet/>
      <dgm:spPr/>
      <dgm:t>
        <a:bodyPr/>
        <a:lstStyle/>
        <a:p>
          <a:endParaRPr lang="en-US"/>
        </a:p>
      </dgm:t>
    </dgm:pt>
    <dgm:pt modelId="{BACA7A39-2D00-4209-978B-92997529380E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Jan 1 2017 - June 2017</a:t>
          </a:r>
        </a:p>
      </dgm:t>
    </dgm:pt>
    <dgm:pt modelId="{A70A3689-5B9D-4E6E-A0B3-67A477EE71ED}" type="parTrans" cxnId="{56CA824C-2708-4730-ACE7-C204F7FD5B33}">
      <dgm:prSet/>
      <dgm:spPr/>
      <dgm:t>
        <a:bodyPr/>
        <a:lstStyle/>
        <a:p>
          <a:endParaRPr lang="en-US"/>
        </a:p>
      </dgm:t>
    </dgm:pt>
    <dgm:pt modelId="{6C300531-69AB-44C0-96B8-D3126CCC9709}" type="sibTrans" cxnId="{56CA824C-2708-4730-ACE7-C204F7FD5B33}">
      <dgm:prSet/>
      <dgm:spPr/>
      <dgm:t>
        <a:bodyPr/>
        <a:lstStyle/>
        <a:p>
          <a:endParaRPr lang="en-US"/>
        </a:p>
      </dgm:t>
    </dgm:pt>
    <dgm:pt modelId="{6A48BACD-4768-422C-8E2C-E05C1953B00D}">
      <dgm:prSet phldrT="[Text]"/>
      <dgm:spPr/>
      <dgm:t>
        <a:bodyPr/>
        <a:lstStyle/>
        <a:p>
          <a:r>
            <a:rPr lang="en-US" dirty="0"/>
            <a:t>Scale-up with registry partners, with assistance as needed</a:t>
          </a:r>
        </a:p>
      </dgm:t>
    </dgm:pt>
    <dgm:pt modelId="{9460717A-BC6E-4478-8875-0D2F89FDD50F}" type="parTrans" cxnId="{309CCF61-D27A-485F-AF1B-CAB1082B54E3}">
      <dgm:prSet/>
      <dgm:spPr/>
      <dgm:t>
        <a:bodyPr/>
        <a:lstStyle/>
        <a:p>
          <a:endParaRPr lang="en-US"/>
        </a:p>
      </dgm:t>
    </dgm:pt>
    <dgm:pt modelId="{A726E7C2-C28C-4BA9-8C47-950A8836B972}" type="sibTrans" cxnId="{309CCF61-D27A-485F-AF1B-CAB1082B54E3}">
      <dgm:prSet/>
      <dgm:spPr/>
      <dgm:t>
        <a:bodyPr/>
        <a:lstStyle/>
        <a:p>
          <a:endParaRPr lang="en-US"/>
        </a:p>
      </dgm:t>
    </dgm:pt>
    <dgm:pt modelId="{74DF808F-F9AE-4E42-BDBA-7904141C1945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July 2017 - forward </a:t>
          </a:r>
        </a:p>
      </dgm:t>
    </dgm:pt>
    <dgm:pt modelId="{7B7E8D76-73BF-4BFA-AA50-948AD3D0FAEF}" type="parTrans" cxnId="{3F166756-C786-41DF-A7DF-732F7C1E9553}">
      <dgm:prSet/>
      <dgm:spPr/>
      <dgm:t>
        <a:bodyPr/>
        <a:lstStyle/>
        <a:p>
          <a:endParaRPr lang="en-US"/>
        </a:p>
      </dgm:t>
    </dgm:pt>
    <dgm:pt modelId="{FD57B85B-DAC1-4B81-9F6E-9265528F6FB5}" type="sibTrans" cxnId="{3F166756-C786-41DF-A7DF-732F7C1E9553}">
      <dgm:prSet/>
      <dgm:spPr/>
      <dgm:t>
        <a:bodyPr/>
        <a:lstStyle/>
        <a:p>
          <a:endParaRPr lang="en-US"/>
        </a:p>
      </dgm:t>
    </dgm:pt>
    <dgm:pt modelId="{74FB28E1-9616-4397-A9BE-1B2B6DA8A0C3}">
      <dgm:prSet phldrT="[Text]"/>
      <dgm:spPr/>
      <dgm:t>
        <a:bodyPr/>
        <a:lstStyle/>
        <a:p>
          <a:r>
            <a:rPr lang="en-US" dirty="0"/>
            <a:t>Operated by new nonprofit board &amp; advisory groups; maintain/scale up</a:t>
          </a:r>
        </a:p>
      </dgm:t>
    </dgm:pt>
    <dgm:pt modelId="{FD8BF9D4-562C-44E4-B55B-02D053E5144F}" type="parTrans" cxnId="{866F4F9E-3CA6-439E-8003-A8F720775D24}">
      <dgm:prSet/>
      <dgm:spPr/>
      <dgm:t>
        <a:bodyPr/>
        <a:lstStyle/>
        <a:p>
          <a:endParaRPr lang="en-US"/>
        </a:p>
      </dgm:t>
    </dgm:pt>
    <dgm:pt modelId="{AD85DCA3-618B-402E-A464-A044E307112F}" type="sibTrans" cxnId="{866F4F9E-3CA6-439E-8003-A8F720775D24}">
      <dgm:prSet/>
      <dgm:spPr/>
      <dgm:t>
        <a:bodyPr/>
        <a:lstStyle/>
        <a:p>
          <a:endParaRPr lang="en-US"/>
        </a:p>
      </dgm:t>
    </dgm:pt>
    <dgm:pt modelId="{4CE2F40B-DF38-4978-8AB1-52801F2D0BAD}">
      <dgm:prSet/>
      <dgm:spPr/>
      <dgm:t>
        <a:bodyPr/>
        <a:lstStyle/>
        <a:p>
          <a:r>
            <a:rPr lang="en-US" dirty="0"/>
            <a:t>Work with 2-3 state partners to demonstrate state applications</a:t>
          </a:r>
        </a:p>
      </dgm:t>
    </dgm:pt>
    <dgm:pt modelId="{9D9B051D-081F-439C-9352-D3CEAD1FF9E5}" type="parTrans" cxnId="{4F9D3411-6EFB-4298-8EA1-55B9620726F2}">
      <dgm:prSet/>
      <dgm:spPr/>
      <dgm:t>
        <a:bodyPr/>
        <a:lstStyle/>
        <a:p>
          <a:endParaRPr lang="en-US"/>
        </a:p>
      </dgm:t>
    </dgm:pt>
    <dgm:pt modelId="{C9635DDE-C8BE-48C3-BBC8-AD7A6C792EC3}" type="sibTrans" cxnId="{4F9D3411-6EFB-4298-8EA1-55B9620726F2}">
      <dgm:prSet/>
      <dgm:spPr/>
      <dgm:t>
        <a:bodyPr/>
        <a:lstStyle/>
        <a:p>
          <a:endParaRPr lang="en-US"/>
        </a:p>
      </dgm:t>
    </dgm:pt>
    <dgm:pt modelId="{685A582B-1EA9-4F19-9AF7-F8F00C430C4B}" type="pres">
      <dgm:prSet presAssocID="{32C5FED0-18AE-4CC9-8B3B-16F607979BE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5669F3F-C8E1-4C21-9951-D1D821389D99}" type="pres">
      <dgm:prSet presAssocID="{EADBA284-1EF2-4C3A-B876-BE960B39A361}" presName="parentText1" presStyleLbl="node1" presStyleIdx="0" presStyleCnt="3" custLinFactNeighborX="-2586" custLinFactNeighborY="-91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FC385-0A3E-4124-B7D8-3174CC15FE23}" type="pres">
      <dgm:prSet presAssocID="{EADBA284-1EF2-4C3A-B876-BE960B39A361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29AE6-89AF-48BC-90F0-A090DB2CDA0B}" type="pres">
      <dgm:prSet presAssocID="{BACA7A39-2D00-4209-978B-92997529380E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4D2B8-9A77-4A91-B900-A28C0E2DF651}" type="pres">
      <dgm:prSet presAssocID="{BACA7A39-2D00-4209-978B-92997529380E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D8C22-399B-41D6-8279-E523BE6CB876}" type="pres">
      <dgm:prSet presAssocID="{74DF808F-F9AE-4E42-BDBA-7904141C1945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43A66-D49D-4CA2-9AB9-D1BB1EAE89BB}" type="pres">
      <dgm:prSet presAssocID="{74DF808F-F9AE-4E42-BDBA-7904141C1945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8D18B5-8905-4022-8633-A1F925535782}" type="presOf" srcId="{74FB28E1-9616-4397-A9BE-1B2B6DA8A0C3}" destId="{2FE43A66-D49D-4CA2-9AB9-D1BB1EAE89BB}" srcOrd="0" destOrd="0" presId="urn:microsoft.com/office/officeart/2009/3/layout/IncreasingArrowsProcess"/>
    <dgm:cxn modelId="{3FF03223-7EC1-4816-8BB0-366ABDB5B64A}" type="presOf" srcId="{74DF808F-F9AE-4E42-BDBA-7904141C1945}" destId="{7B0D8C22-399B-41D6-8279-E523BE6CB876}" srcOrd="0" destOrd="0" presId="urn:microsoft.com/office/officeart/2009/3/layout/IncreasingArrowsProcess"/>
    <dgm:cxn modelId="{4B0ADBBB-FFF4-4F53-AD23-13DA646AF0DF}" type="presOf" srcId="{BACA7A39-2D00-4209-978B-92997529380E}" destId="{47429AE6-89AF-48BC-90F0-A090DB2CDA0B}" srcOrd="0" destOrd="0" presId="urn:microsoft.com/office/officeart/2009/3/layout/IncreasingArrowsProcess"/>
    <dgm:cxn modelId="{8A4415EC-AD8B-44E3-B182-85B60CD0175F}" srcId="{EADBA284-1EF2-4C3A-B876-BE960B39A361}" destId="{E360C0DB-A62D-44A4-B3FA-36051BF27187}" srcOrd="0" destOrd="0" parTransId="{CFD87B02-94A6-424A-832B-4DCA21F54D99}" sibTransId="{180A8585-9C41-4951-9A0F-CFF0E8227205}"/>
    <dgm:cxn modelId="{309CCF61-D27A-485F-AF1B-CAB1082B54E3}" srcId="{BACA7A39-2D00-4209-978B-92997529380E}" destId="{6A48BACD-4768-422C-8E2C-E05C1953B00D}" srcOrd="0" destOrd="0" parTransId="{9460717A-BC6E-4478-8875-0D2F89FDD50F}" sibTransId="{A726E7C2-C28C-4BA9-8C47-950A8836B972}"/>
    <dgm:cxn modelId="{ED6A9699-E7EC-4A4E-A0B5-04256A9201EA}" type="presOf" srcId="{6A48BACD-4768-422C-8E2C-E05C1953B00D}" destId="{04C4D2B8-9A77-4A91-B900-A28C0E2DF651}" srcOrd="0" destOrd="0" presId="urn:microsoft.com/office/officeart/2009/3/layout/IncreasingArrowsProcess"/>
    <dgm:cxn modelId="{866F4F9E-3CA6-439E-8003-A8F720775D24}" srcId="{74DF808F-F9AE-4E42-BDBA-7904141C1945}" destId="{74FB28E1-9616-4397-A9BE-1B2B6DA8A0C3}" srcOrd="0" destOrd="0" parTransId="{FD8BF9D4-562C-44E4-B55B-02D053E5144F}" sibTransId="{AD85DCA3-618B-402E-A464-A044E307112F}"/>
    <dgm:cxn modelId="{CA0594E9-DF1E-4669-B53D-913B4147C11F}" type="presOf" srcId="{EADBA284-1EF2-4C3A-B876-BE960B39A361}" destId="{35669F3F-C8E1-4C21-9951-D1D821389D99}" srcOrd="0" destOrd="0" presId="urn:microsoft.com/office/officeart/2009/3/layout/IncreasingArrowsProcess"/>
    <dgm:cxn modelId="{E5F81CE2-63C6-46D5-BBFA-CCD1D4360D88}" type="presOf" srcId="{E360C0DB-A62D-44A4-B3FA-36051BF27187}" destId="{4DEFC385-0A3E-4124-B7D8-3174CC15FE23}" srcOrd="0" destOrd="0" presId="urn:microsoft.com/office/officeart/2009/3/layout/IncreasingArrowsProcess"/>
    <dgm:cxn modelId="{56CA824C-2708-4730-ACE7-C204F7FD5B33}" srcId="{32C5FED0-18AE-4CC9-8B3B-16F607979BE0}" destId="{BACA7A39-2D00-4209-978B-92997529380E}" srcOrd="1" destOrd="0" parTransId="{A70A3689-5B9D-4E6E-A0B3-67A477EE71ED}" sibTransId="{6C300531-69AB-44C0-96B8-D3126CCC9709}"/>
    <dgm:cxn modelId="{3F166756-C786-41DF-A7DF-732F7C1E9553}" srcId="{32C5FED0-18AE-4CC9-8B3B-16F607979BE0}" destId="{74DF808F-F9AE-4E42-BDBA-7904141C1945}" srcOrd="2" destOrd="0" parTransId="{7B7E8D76-73BF-4BFA-AA50-948AD3D0FAEF}" sibTransId="{FD57B85B-DAC1-4B81-9F6E-9265528F6FB5}"/>
    <dgm:cxn modelId="{E1E5D75D-E9F6-4261-99D3-8B1CBA0AF437}" type="presOf" srcId="{4CE2F40B-DF38-4978-8AB1-52801F2D0BAD}" destId="{4DEFC385-0A3E-4124-B7D8-3174CC15FE23}" srcOrd="0" destOrd="1" presId="urn:microsoft.com/office/officeart/2009/3/layout/IncreasingArrowsProcess"/>
    <dgm:cxn modelId="{9EC54803-4B88-4F60-9761-0166D00E3D95}" type="presOf" srcId="{32C5FED0-18AE-4CC9-8B3B-16F607979BE0}" destId="{685A582B-1EA9-4F19-9AF7-F8F00C430C4B}" srcOrd="0" destOrd="0" presId="urn:microsoft.com/office/officeart/2009/3/layout/IncreasingArrowsProcess"/>
    <dgm:cxn modelId="{2550E3D0-BBF9-4D49-B9BA-B1CB5A132FE2}" srcId="{32C5FED0-18AE-4CC9-8B3B-16F607979BE0}" destId="{EADBA284-1EF2-4C3A-B876-BE960B39A361}" srcOrd="0" destOrd="0" parTransId="{E55F5914-D951-4400-AC7D-525B7F154343}" sibTransId="{A1093A07-3AA3-4A9B-B530-83AA90592075}"/>
    <dgm:cxn modelId="{4F9D3411-6EFB-4298-8EA1-55B9620726F2}" srcId="{EADBA284-1EF2-4C3A-B876-BE960B39A361}" destId="{4CE2F40B-DF38-4978-8AB1-52801F2D0BAD}" srcOrd="1" destOrd="0" parTransId="{9D9B051D-081F-439C-9352-D3CEAD1FF9E5}" sibTransId="{C9635DDE-C8BE-48C3-BBC8-AD7A6C792EC3}"/>
    <dgm:cxn modelId="{4F96CC7E-0A89-4782-8FA5-733BB899D3F8}" type="presParOf" srcId="{685A582B-1EA9-4F19-9AF7-F8F00C430C4B}" destId="{35669F3F-C8E1-4C21-9951-D1D821389D99}" srcOrd="0" destOrd="0" presId="urn:microsoft.com/office/officeart/2009/3/layout/IncreasingArrowsProcess"/>
    <dgm:cxn modelId="{EFD2D28E-38C8-4DFC-994C-26FFE2A825D2}" type="presParOf" srcId="{685A582B-1EA9-4F19-9AF7-F8F00C430C4B}" destId="{4DEFC385-0A3E-4124-B7D8-3174CC15FE23}" srcOrd="1" destOrd="0" presId="urn:microsoft.com/office/officeart/2009/3/layout/IncreasingArrowsProcess"/>
    <dgm:cxn modelId="{4B7A5476-81FB-4D09-BA13-FB4C55D62F8A}" type="presParOf" srcId="{685A582B-1EA9-4F19-9AF7-F8F00C430C4B}" destId="{47429AE6-89AF-48BC-90F0-A090DB2CDA0B}" srcOrd="2" destOrd="0" presId="urn:microsoft.com/office/officeart/2009/3/layout/IncreasingArrowsProcess"/>
    <dgm:cxn modelId="{3F542111-1242-483C-A200-2AEFC7AE9796}" type="presParOf" srcId="{685A582B-1EA9-4F19-9AF7-F8F00C430C4B}" destId="{04C4D2B8-9A77-4A91-B900-A28C0E2DF651}" srcOrd="3" destOrd="0" presId="urn:microsoft.com/office/officeart/2009/3/layout/IncreasingArrowsProcess"/>
    <dgm:cxn modelId="{69297178-F456-4E48-B1F2-2B419F640722}" type="presParOf" srcId="{685A582B-1EA9-4F19-9AF7-F8F00C430C4B}" destId="{7B0D8C22-399B-41D6-8279-E523BE6CB876}" srcOrd="4" destOrd="0" presId="urn:microsoft.com/office/officeart/2009/3/layout/IncreasingArrowsProcess"/>
    <dgm:cxn modelId="{95ACF5A8-353E-4D65-A8A0-8D8AEF676492}" type="presParOf" srcId="{685A582B-1EA9-4F19-9AF7-F8F00C430C4B}" destId="{2FE43A66-D49D-4CA2-9AB9-D1BB1EAE89B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338E67-B4EF-4AFB-8637-8F246B9710B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E85611-A648-4221-8900-ADDDA16BA092}">
      <dgm:prSet phldrT="[Text]" custT="1"/>
      <dgm:spPr/>
      <dgm:t>
        <a:bodyPr/>
        <a:lstStyle/>
        <a:p>
          <a:r>
            <a:rPr lang="en-US" sz="1800" dirty="0">
              <a:solidFill>
                <a:srgbClr val="3E51A3"/>
              </a:solidFill>
              <a:latin typeface="+mn-lt"/>
            </a:rPr>
            <a:t>Conversion of credential or QA information to machine and human readable/comparable formats</a:t>
          </a:r>
        </a:p>
      </dgm:t>
    </dgm:pt>
    <dgm:pt modelId="{46E9C5D0-B6FF-487E-8580-5B6BDBFE5A8F}" type="parTrans" cxnId="{22ADC3DB-6B74-4821-B04B-ECB70A5DF618}">
      <dgm:prSet/>
      <dgm:spPr/>
      <dgm:t>
        <a:bodyPr/>
        <a:lstStyle/>
        <a:p>
          <a:endParaRPr lang="en-US"/>
        </a:p>
      </dgm:t>
    </dgm:pt>
    <dgm:pt modelId="{9C4E8E63-AE45-4F9E-A638-2B601E0D23D1}" type="sibTrans" cxnId="{22ADC3DB-6B74-4821-B04B-ECB70A5DF618}">
      <dgm:prSet/>
      <dgm:spPr/>
      <dgm:t>
        <a:bodyPr/>
        <a:lstStyle/>
        <a:p>
          <a:endParaRPr lang="en-US"/>
        </a:p>
      </dgm:t>
    </dgm:pt>
    <dgm:pt modelId="{12FE2501-77E6-40DA-A39D-46A115468C57}">
      <dgm:prSet phldrT="[Text]" custT="1"/>
      <dgm:spPr>
        <a:solidFill>
          <a:srgbClr val="3E51A3"/>
        </a:solidFill>
        <a:ln>
          <a:noFill/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How Partners Participate </a:t>
          </a:r>
        </a:p>
      </dgm:t>
    </dgm:pt>
    <dgm:pt modelId="{0D7C5C45-6A7F-4034-8FBA-D482E04EDD6A}" type="parTrans" cxnId="{E8B407CF-DE20-4DBA-9BCF-0921652B3F4A}">
      <dgm:prSet/>
      <dgm:spPr/>
      <dgm:t>
        <a:bodyPr/>
        <a:lstStyle/>
        <a:p>
          <a:endParaRPr lang="en-US"/>
        </a:p>
      </dgm:t>
    </dgm:pt>
    <dgm:pt modelId="{C963BE6E-3A8B-42A5-B934-4EB7FE0C35DF}" type="sibTrans" cxnId="{E8B407CF-DE20-4DBA-9BCF-0921652B3F4A}">
      <dgm:prSet/>
      <dgm:spPr/>
      <dgm:t>
        <a:bodyPr/>
        <a:lstStyle/>
        <a:p>
          <a:endParaRPr lang="en-US"/>
        </a:p>
      </dgm:t>
    </dgm:pt>
    <dgm:pt modelId="{59921611-F32E-440F-86D1-3D0684D1F5A4}">
      <dgm:prSet phldrT="[Text]" custT="1"/>
      <dgm:spPr/>
      <dgm:t>
        <a:bodyPr/>
        <a:lstStyle/>
        <a:p>
          <a:r>
            <a:rPr lang="en-US" sz="1800" dirty="0">
              <a:solidFill>
                <a:srgbClr val="3E51A3"/>
              </a:solidFill>
            </a:rPr>
            <a:t>Provide access to technical and credential staff</a:t>
          </a:r>
        </a:p>
      </dgm:t>
    </dgm:pt>
    <dgm:pt modelId="{AC7A911D-129B-4E00-853A-5A3FF6FCBF69}" type="parTrans" cxnId="{088B0F88-89D2-4860-8333-6212510EE04C}">
      <dgm:prSet/>
      <dgm:spPr/>
      <dgm:t>
        <a:bodyPr/>
        <a:lstStyle/>
        <a:p>
          <a:endParaRPr lang="en-US"/>
        </a:p>
      </dgm:t>
    </dgm:pt>
    <dgm:pt modelId="{7C95E783-1BEB-49AA-BA1B-298D70965752}" type="sibTrans" cxnId="{088B0F88-89D2-4860-8333-6212510EE04C}">
      <dgm:prSet/>
      <dgm:spPr/>
      <dgm:t>
        <a:bodyPr/>
        <a:lstStyle/>
        <a:p>
          <a:endParaRPr lang="en-US"/>
        </a:p>
      </dgm:t>
    </dgm:pt>
    <dgm:pt modelId="{A54A7A4F-2F5B-4B45-A187-AB78856C90B8}">
      <dgm:prSet phldrT="[Text]" custT="1"/>
      <dgm:spPr/>
      <dgm:t>
        <a:bodyPr/>
        <a:lstStyle/>
        <a:p>
          <a:r>
            <a:rPr lang="en-US" sz="1800" dirty="0">
              <a:solidFill>
                <a:srgbClr val="3E51A3"/>
              </a:solidFill>
            </a:rPr>
            <a:t>Provide ongoing feedback</a:t>
          </a:r>
        </a:p>
      </dgm:t>
    </dgm:pt>
    <dgm:pt modelId="{5CEB4082-3362-428D-90A6-7F18FBE7B8A6}" type="parTrans" cxnId="{6FF005C0-4EF9-4BE2-95DD-85E3C67E1E25}">
      <dgm:prSet/>
      <dgm:spPr/>
      <dgm:t>
        <a:bodyPr/>
        <a:lstStyle/>
        <a:p>
          <a:endParaRPr lang="en-US"/>
        </a:p>
      </dgm:t>
    </dgm:pt>
    <dgm:pt modelId="{81902E62-FF5B-4304-B34C-BE3539E42C1D}" type="sibTrans" cxnId="{6FF005C0-4EF9-4BE2-95DD-85E3C67E1E25}">
      <dgm:prSet/>
      <dgm:spPr/>
      <dgm:t>
        <a:bodyPr/>
        <a:lstStyle/>
        <a:p>
          <a:endParaRPr lang="en-US"/>
        </a:p>
      </dgm:t>
    </dgm:pt>
    <dgm:pt modelId="{776A13EE-02E9-440F-9C9C-C3EB5D483E54}">
      <dgm:prSet phldrT="[Text]" custT="1"/>
      <dgm:spPr/>
      <dgm:t>
        <a:bodyPr/>
        <a:lstStyle/>
        <a:p>
          <a:r>
            <a:rPr lang="en-US" sz="1800" dirty="0">
              <a:solidFill>
                <a:srgbClr val="3E51A3"/>
              </a:solidFill>
            </a:rPr>
            <a:t>Provide early access to credential or QA information</a:t>
          </a:r>
        </a:p>
      </dgm:t>
    </dgm:pt>
    <dgm:pt modelId="{C6E9EEE6-4813-4732-9622-91235DCA525D}" type="parTrans" cxnId="{EFD64DDC-2442-4D8F-842B-48938F9A1844}">
      <dgm:prSet/>
      <dgm:spPr/>
      <dgm:t>
        <a:bodyPr/>
        <a:lstStyle/>
        <a:p>
          <a:endParaRPr lang="en-US"/>
        </a:p>
      </dgm:t>
    </dgm:pt>
    <dgm:pt modelId="{8F70B618-C646-40B8-BAD7-375DEDC46F39}" type="sibTrans" cxnId="{EFD64DDC-2442-4D8F-842B-48938F9A1844}">
      <dgm:prSet/>
      <dgm:spPr/>
      <dgm:t>
        <a:bodyPr/>
        <a:lstStyle/>
        <a:p>
          <a:endParaRPr lang="en-US"/>
        </a:p>
      </dgm:t>
    </dgm:pt>
    <dgm:pt modelId="{A045343C-FAC5-45EE-AEFE-BCA8824A788C}">
      <dgm:prSet phldrT="[Text]" custT="1"/>
      <dgm:spPr/>
      <dgm:t>
        <a:bodyPr/>
        <a:lstStyle/>
        <a:p>
          <a:endParaRPr lang="en-US" sz="1800" dirty="0"/>
        </a:p>
      </dgm:t>
    </dgm:pt>
    <dgm:pt modelId="{94E4BD3D-7F31-4F1B-A1F0-0A24C9DDC21F}" type="parTrans" cxnId="{472E565F-D92A-4644-A3B4-4C79B57A29AC}">
      <dgm:prSet/>
      <dgm:spPr/>
      <dgm:t>
        <a:bodyPr/>
        <a:lstStyle/>
        <a:p>
          <a:endParaRPr lang="en-US"/>
        </a:p>
      </dgm:t>
    </dgm:pt>
    <dgm:pt modelId="{17832056-4CF2-48A7-8FD0-DF3DD53CB260}" type="sibTrans" cxnId="{472E565F-D92A-4644-A3B4-4C79B57A29AC}">
      <dgm:prSet/>
      <dgm:spPr/>
      <dgm:t>
        <a:bodyPr/>
        <a:lstStyle/>
        <a:p>
          <a:endParaRPr lang="en-US"/>
        </a:p>
      </dgm:t>
    </dgm:pt>
    <dgm:pt modelId="{8F9E0365-8DE7-40A2-85A2-B19E116E7609}">
      <dgm:prSet phldrT="[Text]" custT="1"/>
      <dgm:spPr/>
      <dgm:t>
        <a:bodyPr/>
        <a:lstStyle/>
        <a:p>
          <a:r>
            <a:rPr lang="en-US" sz="1800" dirty="0">
              <a:solidFill>
                <a:srgbClr val="3E51A3"/>
              </a:solidFill>
            </a:rPr>
            <a:t>Participate in evaluation</a:t>
          </a:r>
        </a:p>
      </dgm:t>
    </dgm:pt>
    <dgm:pt modelId="{7AD1F478-99BD-4EF1-97D6-27D259E24C3D}" type="parTrans" cxnId="{46DAC3F8-42D2-43DF-8BB6-565465E10ACF}">
      <dgm:prSet/>
      <dgm:spPr/>
      <dgm:t>
        <a:bodyPr/>
        <a:lstStyle/>
        <a:p>
          <a:endParaRPr lang="en-US"/>
        </a:p>
      </dgm:t>
    </dgm:pt>
    <dgm:pt modelId="{DEDABF89-A880-4E4D-BA33-60BD114EC778}" type="sibTrans" cxnId="{46DAC3F8-42D2-43DF-8BB6-565465E10ACF}">
      <dgm:prSet/>
      <dgm:spPr/>
      <dgm:t>
        <a:bodyPr/>
        <a:lstStyle/>
        <a:p>
          <a:endParaRPr lang="en-US"/>
        </a:p>
      </dgm:t>
    </dgm:pt>
    <dgm:pt modelId="{1B0D175D-B555-4091-BD1D-CD56E7E3D6FC}">
      <dgm:prSet custT="1"/>
      <dgm:spPr/>
      <dgm:t>
        <a:bodyPr/>
        <a:lstStyle/>
        <a:p>
          <a:r>
            <a:rPr lang="en-US" sz="1800" baseline="0" dirty="0">
              <a:solidFill>
                <a:srgbClr val="3E51A3"/>
              </a:solidFill>
              <a:latin typeface="+mn-lt"/>
            </a:rPr>
            <a:t>Credential or QA information published to </a:t>
          </a:r>
          <a:r>
            <a:rPr lang="en-US" sz="1800" baseline="0" dirty="0" smtClean="0">
              <a:solidFill>
                <a:srgbClr val="3E51A3"/>
              </a:solidFill>
              <a:latin typeface="+mn-lt"/>
            </a:rPr>
            <a:t>the Pilot </a:t>
          </a:r>
          <a:r>
            <a:rPr lang="en-US" sz="1800" baseline="0" dirty="0">
              <a:solidFill>
                <a:srgbClr val="3E51A3"/>
              </a:solidFill>
              <a:latin typeface="+mn-lt"/>
            </a:rPr>
            <a:t>Credential </a:t>
          </a:r>
          <a:r>
            <a:rPr lang="en-US" sz="1800" baseline="0" dirty="0" smtClean="0">
              <a:solidFill>
                <a:srgbClr val="3E51A3"/>
              </a:solidFill>
              <a:latin typeface="+mn-lt"/>
            </a:rPr>
            <a:t>Registry</a:t>
          </a:r>
          <a:endParaRPr lang="en-US" sz="1800" baseline="0" dirty="0">
            <a:solidFill>
              <a:srgbClr val="3E51A3"/>
            </a:solidFill>
            <a:latin typeface="+mn-lt"/>
          </a:endParaRPr>
        </a:p>
      </dgm:t>
    </dgm:pt>
    <dgm:pt modelId="{46183918-66B0-4785-A30A-87CEB0FDF40B}" type="parTrans" cxnId="{F221FA8F-5181-47C8-80DA-E7674C304908}">
      <dgm:prSet/>
      <dgm:spPr/>
      <dgm:t>
        <a:bodyPr/>
        <a:lstStyle/>
        <a:p>
          <a:endParaRPr lang="en-US"/>
        </a:p>
      </dgm:t>
    </dgm:pt>
    <dgm:pt modelId="{00628C84-A4D6-45AD-A8EB-FB4CB8A47A67}" type="sibTrans" cxnId="{F221FA8F-5181-47C8-80DA-E7674C304908}">
      <dgm:prSet/>
      <dgm:spPr/>
      <dgm:t>
        <a:bodyPr/>
        <a:lstStyle/>
        <a:p>
          <a:endParaRPr lang="en-US"/>
        </a:p>
      </dgm:t>
    </dgm:pt>
    <dgm:pt modelId="{423C1342-BE01-44D8-B7FC-CF91502F8043}">
      <dgm:prSet custT="1"/>
      <dgm:spPr/>
      <dgm:t>
        <a:bodyPr/>
        <a:lstStyle/>
        <a:p>
          <a:r>
            <a:rPr lang="en-US" sz="1800" baseline="0" dirty="0">
              <a:solidFill>
                <a:srgbClr val="3E51A3"/>
              </a:solidFill>
              <a:latin typeface="+mn-lt"/>
            </a:rPr>
            <a:t>Personalized “Roadmap” document showing steps that can be taken to enable the W3C vision for Linked Data</a:t>
          </a:r>
        </a:p>
      </dgm:t>
    </dgm:pt>
    <dgm:pt modelId="{326DB5E7-2912-4C7A-9825-8D31D3A3ABE9}" type="parTrans" cxnId="{5A3A914D-6E08-4674-B639-50C45898C6C4}">
      <dgm:prSet/>
      <dgm:spPr/>
      <dgm:t>
        <a:bodyPr/>
        <a:lstStyle/>
        <a:p>
          <a:endParaRPr lang="en-US"/>
        </a:p>
      </dgm:t>
    </dgm:pt>
    <dgm:pt modelId="{C703FAC6-62B4-4158-A89C-35B83896D5CE}" type="sibTrans" cxnId="{5A3A914D-6E08-4674-B639-50C45898C6C4}">
      <dgm:prSet/>
      <dgm:spPr/>
      <dgm:t>
        <a:bodyPr/>
        <a:lstStyle/>
        <a:p>
          <a:endParaRPr lang="en-US"/>
        </a:p>
      </dgm:t>
    </dgm:pt>
    <dgm:pt modelId="{80B48277-4C7E-416D-BFF8-639840D81679}">
      <dgm:prSet phldrT="[Text]" custT="1"/>
      <dgm:spPr>
        <a:solidFill>
          <a:srgbClr val="3E51A3"/>
        </a:solidFill>
        <a:ln>
          <a:noFill/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Partners Receive Services</a:t>
          </a:r>
        </a:p>
      </dgm:t>
    </dgm:pt>
    <dgm:pt modelId="{AF8E5ABC-F8D9-4C41-B8B3-4948F5592538}" type="sibTrans" cxnId="{838C2166-5BF9-42C5-93B7-81345B42E70C}">
      <dgm:prSet/>
      <dgm:spPr/>
      <dgm:t>
        <a:bodyPr/>
        <a:lstStyle/>
        <a:p>
          <a:endParaRPr lang="en-US"/>
        </a:p>
      </dgm:t>
    </dgm:pt>
    <dgm:pt modelId="{BE853C0C-79FC-4D7F-AD19-DF60BA4C8C0C}" type="parTrans" cxnId="{838C2166-5BF9-42C5-93B7-81345B42E70C}">
      <dgm:prSet/>
      <dgm:spPr/>
      <dgm:t>
        <a:bodyPr/>
        <a:lstStyle/>
        <a:p>
          <a:endParaRPr lang="en-US"/>
        </a:p>
      </dgm:t>
    </dgm:pt>
    <dgm:pt modelId="{CA7F1977-086F-414C-97E3-29FFFFCF8695}" type="pres">
      <dgm:prSet presAssocID="{6F338E67-B4EF-4AFB-8637-8F246B9710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48DF98-CC31-472D-B0E3-55A2D17A1749}" type="pres">
      <dgm:prSet presAssocID="{80B48277-4C7E-416D-BFF8-639840D81679}" presName="parentText" presStyleLbl="node1" presStyleIdx="0" presStyleCnt="2" custScaleY="53029" custLinFactNeighborY="-14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E3254-B2FE-400F-914D-F7F7E7B1FC86}" type="pres">
      <dgm:prSet presAssocID="{80B48277-4C7E-416D-BFF8-639840D81679}" presName="childText" presStyleLbl="revTx" presStyleIdx="0" presStyleCnt="2" custLinFactNeighborY="-5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BCAB8-B9F3-4BF3-BD2E-2CC63F72A6E8}" type="pres">
      <dgm:prSet presAssocID="{12FE2501-77E6-40DA-A39D-46A115468C57}" presName="parentText" presStyleLbl="node1" presStyleIdx="1" presStyleCnt="2" custScaleY="52358" custLinFactNeighborY="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F8790-FE44-4F4E-87E3-6A64948FF777}" type="pres">
      <dgm:prSet presAssocID="{12FE2501-77E6-40DA-A39D-46A115468C5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B407CF-DE20-4DBA-9BCF-0921652B3F4A}" srcId="{6F338E67-B4EF-4AFB-8637-8F246B9710B5}" destId="{12FE2501-77E6-40DA-A39D-46A115468C57}" srcOrd="1" destOrd="0" parTransId="{0D7C5C45-6A7F-4034-8FBA-D482E04EDD6A}" sibTransId="{C963BE6E-3A8B-42A5-B934-4EB7FE0C35DF}"/>
    <dgm:cxn modelId="{7DB2EF03-948E-174E-84EE-CF75F9C359E8}" type="presOf" srcId="{80B48277-4C7E-416D-BFF8-639840D81679}" destId="{1748DF98-CC31-472D-B0E3-55A2D17A1749}" srcOrd="0" destOrd="0" presId="urn:microsoft.com/office/officeart/2005/8/layout/vList2"/>
    <dgm:cxn modelId="{472E565F-D92A-4644-A3B4-4C79B57A29AC}" srcId="{12FE2501-77E6-40DA-A39D-46A115468C57}" destId="{A045343C-FAC5-45EE-AEFE-BCA8824A788C}" srcOrd="4" destOrd="0" parTransId="{94E4BD3D-7F31-4F1B-A1F0-0A24C9DDC21F}" sibTransId="{17832056-4CF2-48A7-8FD0-DF3DD53CB260}"/>
    <dgm:cxn modelId="{DE93A340-89B0-C44C-B348-89FB640BAD0D}" type="presOf" srcId="{776A13EE-02E9-440F-9C9C-C3EB5D483E54}" destId="{1BAF8790-FE44-4F4E-87E3-6A64948FF777}" srcOrd="0" destOrd="1" presId="urn:microsoft.com/office/officeart/2005/8/layout/vList2"/>
    <dgm:cxn modelId="{72462AD5-2F0F-0147-867B-37168EAE9FB7}" type="presOf" srcId="{A045343C-FAC5-45EE-AEFE-BCA8824A788C}" destId="{1BAF8790-FE44-4F4E-87E3-6A64948FF777}" srcOrd="0" destOrd="4" presId="urn:microsoft.com/office/officeart/2005/8/layout/vList2"/>
    <dgm:cxn modelId="{16D6123E-7CCC-8549-BBE2-F3350C14A130}" type="presOf" srcId="{1B0D175D-B555-4091-BD1D-CD56E7E3D6FC}" destId="{44CE3254-B2FE-400F-914D-F7F7E7B1FC86}" srcOrd="0" destOrd="1" presId="urn:microsoft.com/office/officeart/2005/8/layout/vList2"/>
    <dgm:cxn modelId="{E65507C8-4F19-584D-B136-5ACB4562DB34}" type="presOf" srcId="{A1E85611-A648-4221-8900-ADDDA16BA092}" destId="{44CE3254-B2FE-400F-914D-F7F7E7B1FC86}" srcOrd="0" destOrd="0" presId="urn:microsoft.com/office/officeart/2005/8/layout/vList2"/>
    <dgm:cxn modelId="{838C2166-5BF9-42C5-93B7-81345B42E70C}" srcId="{6F338E67-B4EF-4AFB-8637-8F246B9710B5}" destId="{80B48277-4C7E-416D-BFF8-639840D81679}" srcOrd="0" destOrd="0" parTransId="{BE853C0C-79FC-4D7F-AD19-DF60BA4C8C0C}" sibTransId="{AF8E5ABC-F8D9-4C41-B8B3-4948F5592538}"/>
    <dgm:cxn modelId="{55D2022B-3C63-3F4C-BF60-91AEAD1749B5}" type="presOf" srcId="{6F338E67-B4EF-4AFB-8637-8F246B9710B5}" destId="{CA7F1977-086F-414C-97E3-29FFFFCF8695}" srcOrd="0" destOrd="0" presId="urn:microsoft.com/office/officeart/2005/8/layout/vList2"/>
    <dgm:cxn modelId="{80D3131F-3DE7-BD44-BEBB-3156DA1DF57F}" type="presOf" srcId="{59921611-F32E-440F-86D1-3D0684D1F5A4}" destId="{1BAF8790-FE44-4F4E-87E3-6A64948FF777}" srcOrd="0" destOrd="0" presId="urn:microsoft.com/office/officeart/2005/8/layout/vList2"/>
    <dgm:cxn modelId="{B9427A1C-F950-F444-93B9-038C5194CF03}" type="presOf" srcId="{A54A7A4F-2F5B-4B45-A187-AB78856C90B8}" destId="{1BAF8790-FE44-4F4E-87E3-6A64948FF777}" srcOrd="0" destOrd="2" presId="urn:microsoft.com/office/officeart/2005/8/layout/vList2"/>
    <dgm:cxn modelId="{5A3A914D-6E08-4674-B639-50C45898C6C4}" srcId="{80B48277-4C7E-416D-BFF8-639840D81679}" destId="{423C1342-BE01-44D8-B7FC-CF91502F8043}" srcOrd="2" destOrd="0" parTransId="{326DB5E7-2912-4C7A-9825-8D31D3A3ABE9}" sibTransId="{C703FAC6-62B4-4158-A89C-35B83896D5CE}"/>
    <dgm:cxn modelId="{F221FA8F-5181-47C8-80DA-E7674C304908}" srcId="{80B48277-4C7E-416D-BFF8-639840D81679}" destId="{1B0D175D-B555-4091-BD1D-CD56E7E3D6FC}" srcOrd="1" destOrd="0" parTransId="{46183918-66B0-4785-A30A-87CEB0FDF40B}" sibTransId="{00628C84-A4D6-45AD-A8EB-FB4CB8A47A67}"/>
    <dgm:cxn modelId="{4215848B-7EB0-7C4D-97CE-6915EEE9D649}" type="presOf" srcId="{8F9E0365-8DE7-40A2-85A2-B19E116E7609}" destId="{1BAF8790-FE44-4F4E-87E3-6A64948FF777}" srcOrd="0" destOrd="3" presId="urn:microsoft.com/office/officeart/2005/8/layout/vList2"/>
    <dgm:cxn modelId="{22ADC3DB-6B74-4821-B04B-ECB70A5DF618}" srcId="{80B48277-4C7E-416D-BFF8-639840D81679}" destId="{A1E85611-A648-4221-8900-ADDDA16BA092}" srcOrd="0" destOrd="0" parTransId="{46E9C5D0-B6FF-487E-8580-5B6BDBFE5A8F}" sibTransId="{9C4E8E63-AE45-4F9E-A638-2B601E0D23D1}"/>
    <dgm:cxn modelId="{6FF005C0-4EF9-4BE2-95DD-85E3C67E1E25}" srcId="{12FE2501-77E6-40DA-A39D-46A115468C57}" destId="{A54A7A4F-2F5B-4B45-A187-AB78856C90B8}" srcOrd="2" destOrd="0" parTransId="{5CEB4082-3362-428D-90A6-7F18FBE7B8A6}" sibTransId="{81902E62-FF5B-4304-B34C-BE3539E42C1D}"/>
    <dgm:cxn modelId="{088B0F88-89D2-4860-8333-6212510EE04C}" srcId="{12FE2501-77E6-40DA-A39D-46A115468C57}" destId="{59921611-F32E-440F-86D1-3D0684D1F5A4}" srcOrd="0" destOrd="0" parTransId="{AC7A911D-129B-4E00-853A-5A3FF6FCBF69}" sibTransId="{7C95E783-1BEB-49AA-BA1B-298D70965752}"/>
    <dgm:cxn modelId="{ECEF4B2F-DD74-444A-A2B9-D4DCF6D54ECC}" type="presOf" srcId="{12FE2501-77E6-40DA-A39D-46A115468C57}" destId="{0EEBCAB8-B9F3-4BF3-BD2E-2CC63F72A6E8}" srcOrd="0" destOrd="0" presId="urn:microsoft.com/office/officeart/2005/8/layout/vList2"/>
    <dgm:cxn modelId="{46DAC3F8-42D2-43DF-8BB6-565465E10ACF}" srcId="{12FE2501-77E6-40DA-A39D-46A115468C57}" destId="{8F9E0365-8DE7-40A2-85A2-B19E116E7609}" srcOrd="3" destOrd="0" parTransId="{7AD1F478-99BD-4EF1-97D6-27D259E24C3D}" sibTransId="{DEDABF89-A880-4E4D-BA33-60BD114EC778}"/>
    <dgm:cxn modelId="{36167BC9-D3CC-774A-B19A-057B6122C004}" type="presOf" srcId="{423C1342-BE01-44D8-B7FC-CF91502F8043}" destId="{44CE3254-B2FE-400F-914D-F7F7E7B1FC86}" srcOrd="0" destOrd="2" presId="urn:microsoft.com/office/officeart/2005/8/layout/vList2"/>
    <dgm:cxn modelId="{EFD64DDC-2442-4D8F-842B-48938F9A1844}" srcId="{12FE2501-77E6-40DA-A39D-46A115468C57}" destId="{776A13EE-02E9-440F-9C9C-C3EB5D483E54}" srcOrd="1" destOrd="0" parTransId="{C6E9EEE6-4813-4732-9622-91235DCA525D}" sibTransId="{8F70B618-C646-40B8-BAD7-375DEDC46F39}"/>
    <dgm:cxn modelId="{27D03B30-C2AA-4C49-8783-7831479A5E82}" type="presParOf" srcId="{CA7F1977-086F-414C-97E3-29FFFFCF8695}" destId="{1748DF98-CC31-472D-B0E3-55A2D17A1749}" srcOrd="0" destOrd="0" presId="urn:microsoft.com/office/officeart/2005/8/layout/vList2"/>
    <dgm:cxn modelId="{4E841EC9-0B7D-F747-886C-2D791EE5AC68}" type="presParOf" srcId="{CA7F1977-086F-414C-97E3-29FFFFCF8695}" destId="{44CE3254-B2FE-400F-914D-F7F7E7B1FC86}" srcOrd="1" destOrd="0" presId="urn:microsoft.com/office/officeart/2005/8/layout/vList2"/>
    <dgm:cxn modelId="{CAD12B64-DCA4-914E-AE4A-20F54597B00D}" type="presParOf" srcId="{CA7F1977-086F-414C-97E3-29FFFFCF8695}" destId="{0EEBCAB8-B9F3-4BF3-BD2E-2CC63F72A6E8}" srcOrd="2" destOrd="0" presId="urn:microsoft.com/office/officeart/2005/8/layout/vList2"/>
    <dgm:cxn modelId="{990732AB-2E47-D24F-A6A0-0B76AD17DFA1}" type="presParOf" srcId="{CA7F1977-086F-414C-97E3-29FFFFCF8695}" destId="{1BAF8790-FE44-4F4E-87E3-6A64948FF77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61A15-6B22-48FF-B53D-FEDBEBCCCCA7}">
      <dsp:nvSpPr>
        <dsp:cNvPr id="0" name=""/>
        <dsp:cNvSpPr/>
      </dsp:nvSpPr>
      <dsp:spPr>
        <a:xfrm>
          <a:off x="213796" y="0"/>
          <a:ext cx="2933147" cy="3525407"/>
        </a:xfrm>
        <a:prstGeom prst="rect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cs typeface="Levenim MT" panose="02010502060101010101" pitchFamily="2" charset="-79"/>
            </a:rPr>
            <a:t>*Develop </a:t>
          </a:r>
          <a:r>
            <a:rPr lang="en-US" sz="2000" kern="1200" dirty="0">
              <a:cs typeface="Levenim MT" panose="02010502060101010101" pitchFamily="2" charset="-79"/>
            </a:rPr>
            <a:t>common terms </a:t>
          </a:r>
          <a:r>
            <a:rPr lang="en-US" sz="2000" kern="1200" dirty="0">
              <a:solidFill>
                <a:schemeClr val="bg1">
                  <a:lumMod val="75000"/>
                </a:schemeClr>
              </a:solidFill>
              <a:cs typeface="Levenim MT" panose="02010502060101010101" pitchFamily="2" charset="-79"/>
            </a:rPr>
            <a:t>(Credential Transparency Description Language - CTDL) </a:t>
          </a:r>
          <a:r>
            <a:rPr lang="en-US" sz="2000" kern="1200" dirty="0">
              <a:cs typeface="Levenim MT" panose="02010502060101010101" pitchFamily="2" charset="-79"/>
            </a:rPr>
            <a:t>for describing key features of: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cs typeface="Levenim MT" panose="02010502060101010101" pitchFamily="2" charset="-79"/>
            </a:rPr>
            <a:t>Credentials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cs typeface="Levenim MT" panose="02010502060101010101" pitchFamily="2" charset="-79"/>
            </a:rPr>
            <a:t>Credentialing </a:t>
          </a:r>
          <a:r>
            <a:rPr lang="en-US" sz="2000" kern="1200" dirty="0" smtClean="0">
              <a:cs typeface="Levenim MT" panose="02010502060101010101" pitchFamily="2" charset="-79"/>
            </a:rPr>
            <a:t>organizations</a:t>
          </a:r>
          <a:endParaRPr lang="en-US" sz="2000" kern="1200" dirty="0">
            <a:cs typeface="Levenim MT" panose="02010502060101010101" pitchFamily="2" charset="-79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cs typeface="Levenim MT" panose="02010502060101010101" pitchFamily="2" charset="-79"/>
            </a:rPr>
            <a:t>Quality </a:t>
          </a:r>
          <a:r>
            <a:rPr lang="en-US" sz="2000" kern="1200" dirty="0" smtClean="0">
              <a:cs typeface="Levenim MT" panose="02010502060101010101" pitchFamily="2" charset="-79"/>
            </a:rPr>
            <a:t>assurance </a:t>
          </a:r>
          <a:r>
            <a:rPr lang="en-US" sz="2000" kern="1200" dirty="0">
              <a:cs typeface="Levenim MT" panose="02010502060101010101" pitchFamily="2" charset="-79"/>
            </a:rPr>
            <a:t>(QA) </a:t>
          </a:r>
          <a:r>
            <a:rPr lang="en-US" sz="2000" kern="1200" dirty="0" smtClean="0">
              <a:cs typeface="Levenim MT" panose="02010502060101010101" pitchFamily="2" charset="-79"/>
            </a:rPr>
            <a:t>bodies</a:t>
          </a:r>
          <a:endParaRPr lang="en-US" sz="2000" kern="1200" dirty="0">
            <a:cs typeface="Levenim MT" panose="02010502060101010101" pitchFamily="2" charset="-79"/>
          </a:endParaRPr>
        </a:p>
      </dsp:txBody>
      <dsp:txXfrm>
        <a:off x="213796" y="0"/>
        <a:ext cx="2933147" cy="3525407"/>
      </dsp:txXfrm>
    </dsp:sp>
    <dsp:sp modelId="{5E693688-321A-4919-98CE-769260D30115}">
      <dsp:nvSpPr>
        <dsp:cNvPr id="0" name=""/>
        <dsp:cNvSpPr/>
      </dsp:nvSpPr>
      <dsp:spPr>
        <a:xfrm>
          <a:off x="3326419" y="0"/>
          <a:ext cx="2777074" cy="3532575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cs typeface="Levenim MT" panose="02010502060101010101" pitchFamily="2" charset="-79"/>
            </a:rPr>
            <a:t>*Create </a:t>
          </a:r>
          <a:r>
            <a:rPr lang="en-US" sz="2000" kern="1200" dirty="0">
              <a:cs typeface="Levenim MT" panose="02010502060101010101" pitchFamily="2" charset="-79"/>
            </a:rPr>
            <a:t>and populate a voluntary, web-based  credential registry with credential issuers and QA </a:t>
          </a:r>
          <a:r>
            <a:rPr lang="en-US" sz="2000" kern="1200" dirty="0" smtClean="0">
              <a:cs typeface="Levenim MT" panose="02010502060101010101" pitchFamily="2" charset="-79"/>
            </a:rPr>
            <a:t>bodies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cs typeface="Levenim MT" panose="02010502060101010101" pitchFamily="2" charset="-79"/>
            </a:rPr>
            <a:t>*Bring </a:t>
          </a:r>
          <a:r>
            <a:rPr lang="en-US" sz="2000" kern="1200" dirty="0">
              <a:cs typeface="Levenim MT" panose="02010502060101010101" pitchFamily="2" charset="-79"/>
            </a:rPr>
            <a:t>the registry to scale under non-profit governance</a:t>
          </a:r>
        </a:p>
      </dsp:txBody>
      <dsp:txXfrm>
        <a:off x="3326419" y="0"/>
        <a:ext cx="2777074" cy="3532575"/>
      </dsp:txXfrm>
    </dsp:sp>
    <dsp:sp modelId="{35991996-9852-4103-ADF5-030713C59E17}">
      <dsp:nvSpPr>
        <dsp:cNvPr id="0" name=""/>
        <dsp:cNvSpPr/>
      </dsp:nvSpPr>
      <dsp:spPr>
        <a:xfrm>
          <a:off x="6282970" y="0"/>
          <a:ext cx="2742725" cy="353257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cs typeface="Levenim MT" panose="02010502060101010101" pitchFamily="2" charset="-79"/>
            </a:rPr>
            <a:t>*Develop </a:t>
          </a:r>
          <a:r>
            <a:rPr lang="en-US" sz="2000" kern="1200" dirty="0">
              <a:cs typeface="Levenim MT" panose="02010502060101010101" pitchFamily="2" charset="-79"/>
            </a:rPr>
            <a:t>and evaluate </a:t>
          </a:r>
          <a:r>
            <a:rPr lang="en-US" sz="2000" kern="1200" dirty="0" smtClean="0">
              <a:cs typeface="Levenim MT" panose="02010502060101010101" pitchFamily="2" charset="-79"/>
            </a:rPr>
            <a:t>a directory search app </a:t>
          </a:r>
          <a:r>
            <a:rPr lang="en-US" sz="2000" kern="1200" dirty="0">
              <a:cs typeface="Levenim MT" panose="02010502060101010101" pitchFamily="2" charset="-79"/>
            </a:rPr>
            <a:t>to facilitate use of the registry by stakeholders </a:t>
          </a:r>
          <a:endParaRPr lang="en-US" sz="2000" kern="1200" dirty="0" smtClean="0">
            <a:cs typeface="Levenim MT" panose="02010502060101010101" pitchFamily="2" charset="-79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cs typeface="Levenim MT" panose="02010502060101010101" pitchFamily="2" charset="-79"/>
            </a:rPr>
            <a:t>*Foster </a:t>
          </a:r>
          <a:r>
            <a:rPr lang="en-US" sz="2000" kern="1200" dirty="0">
              <a:cs typeface="Levenim MT" panose="02010502060101010101" pitchFamily="2" charset="-79"/>
            </a:rPr>
            <a:t>a competitive </a:t>
          </a:r>
          <a:r>
            <a:rPr lang="en-US" sz="2000" kern="1200" dirty="0" smtClean="0">
              <a:cs typeface="Levenim MT" panose="02010502060101010101" pitchFamily="2" charset="-79"/>
            </a:rPr>
            <a:t>app marketplace</a:t>
          </a:r>
          <a:r>
            <a:rPr lang="en-US" sz="1200" kern="1200" dirty="0" smtClean="0">
              <a:cs typeface="Levenim MT" panose="02010502060101010101" pitchFamily="2" charset="-79"/>
            </a:rPr>
            <a:t>**</a:t>
          </a:r>
          <a:endParaRPr lang="en-US" sz="1200" kern="1200" dirty="0"/>
        </a:p>
      </dsp:txBody>
      <dsp:txXfrm>
        <a:off x="6282970" y="0"/>
        <a:ext cx="2742725" cy="3532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69F3F-C8E1-4C21-9951-D1D821389D99}">
      <dsp:nvSpPr>
        <dsp:cNvPr id="0" name=""/>
        <dsp:cNvSpPr/>
      </dsp:nvSpPr>
      <dsp:spPr>
        <a:xfrm>
          <a:off x="0" y="0"/>
          <a:ext cx="8839200" cy="1287324"/>
        </a:xfrm>
        <a:prstGeom prst="rightArrow">
          <a:avLst>
            <a:gd name="adj1" fmla="val 50000"/>
            <a:gd name="adj2" fmla="val 50000"/>
          </a:avLst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436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July 2016 – December 2016</a:t>
          </a:r>
        </a:p>
      </dsp:txBody>
      <dsp:txXfrm>
        <a:off x="0" y="321831"/>
        <a:ext cx="8517369" cy="643662"/>
      </dsp:txXfrm>
    </dsp:sp>
    <dsp:sp modelId="{4DEFC385-0A3E-4124-B7D8-3174CC15FE23}">
      <dsp:nvSpPr>
        <dsp:cNvPr id="0" name=""/>
        <dsp:cNvSpPr/>
      </dsp:nvSpPr>
      <dsp:spPr>
        <a:xfrm>
          <a:off x="0" y="1004464"/>
          <a:ext cx="2722473" cy="24798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Pilot, add more partners, evaluate  results &amp; fine-tune prototype Registry &amp; Credential Directory App, begin scale up effort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Work with 2-3 state partners to demonstrate state applications</a:t>
          </a:r>
        </a:p>
      </dsp:txBody>
      <dsp:txXfrm>
        <a:off x="0" y="1004464"/>
        <a:ext cx="2722473" cy="2479860"/>
      </dsp:txXfrm>
    </dsp:sp>
    <dsp:sp modelId="{47429AE6-89AF-48BC-90F0-A090DB2CDA0B}">
      <dsp:nvSpPr>
        <dsp:cNvPr id="0" name=""/>
        <dsp:cNvSpPr/>
      </dsp:nvSpPr>
      <dsp:spPr>
        <a:xfrm>
          <a:off x="2722473" y="440859"/>
          <a:ext cx="6116726" cy="1287324"/>
        </a:xfrm>
        <a:prstGeom prst="rightArrow">
          <a:avLst>
            <a:gd name="adj1" fmla="val 50000"/>
            <a:gd name="adj2" fmla="val 5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436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Jan 1 2017 - June 2017</a:t>
          </a:r>
        </a:p>
      </dsp:txBody>
      <dsp:txXfrm>
        <a:off x="2722473" y="762690"/>
        <a:ext cx="5794895" cy="643662"/>
      </dsp:txXfrm>
    </dsp:sp>
    <dsp:sp modelId="{04C4D2B8-9A77-4A91-B900-A28C0E2DF651}">
      <dsp:nvSpPr>
        <dsp:cNvPr id="0" name=""/>
        <dsp:cNvSpPr/>
      </dsp:nvSpPr>
      <dsp:spPr>
        <a:xfrm>
          <a:off x="2722473" y="1433572"/>
          <a:ext cx="2722473" cy="24798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Scale-up with registry partners, with assistance as needed</a:t>
          </a:r>
        </a:p>
      </dsp:txBody>
      <dsp:txXfrm>
        <a:off x="2722473" y="1433572"/>
        <a:ext cx="2722473" cy="2479860"/>
      </dsp:txXfrm>
    </dsp:sp>
    <dsp:sp modelId="{7B0D8C22-399B-41D6-8279-E523BE6CB876}">
      <dsp:nvSpPr>
        <dsp:cNvPr id="0" name=""/>
        <dsp:cNvSpPr/>
      </dsp:nvSpPr>
      <dsp:spPr>
        <a:xfrm>
          <a:off x="5444947" y="869967"/>
          <a:ext cx="3394252" cy="1287324"/>
        </a:xfrm>
        <a:prstGeom prst="rightArrow">
          <a:avLst>
            <a:gd name="adj1" fmla="val 50000"/>
            <a:gd name="adj2" fmla="val 5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436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July 2017 - forward </a:t>
          </a:r>
        </a:p>
      </dsp:txBody>
      <dsp:txXfrm>
        <a:off x="5444947" y="1191798"/>
        <a:ext cx="3072421" cy="643662"/>
      </dsp:txXfrm>
    </dsp:sp>
    <dsp:sp modelId="{2FE43A66-D49D-4CA2-9AB9-D1BB1EAE89BB}">
      <dsp:nvSpPr>
        <dsp:cNvPr id="0" name=""/>
        <dsp:cNvSpPr/>
      </dsp:nvSpPr>
      <dsp:spPr>
        <a:xfrm>
          <a:off x="5444947" y="1862680"/>
          <a:ext cx="2722473" cy="24435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Operated by new nonprofit board &amp; advisory groups; maintain/scale up</a:t>
          </a:r>
        </a:p>
      </dsp:txBody>
      <dsp:txXfrm>
        <a:off x="5444947" y="1862680"/>
        <a:ext cx="2722473" cy="2443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8DF98-CC31-472D-B0E3-55A2D17A1749}">
      <dsp:nvSpPr>
        <dsp:cNvPr id="0" name=""/>
        <dsp:cNvSpPr/>
      </dsp:nvSpPr>
      <dsp:spPr>
        <a:xfrm>
          <a:off x="0" y="0"/>
          <a:ext cx="7772400" cy="635329"/>
        </a:xfrm>
        <a:prstGeom prst="roundRect">
          <a:avLst/>
        </a:prstGeom>
        <a:solidFill>
          <a:srgbClr val="3E51A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Partners Receive Services</a:t>
          </a:r>
        </a:p>
      </dsp:txBody>
      <dsp:txXfrm>
        <a:off x="31014" y="31014"/>
        <a:ext cx="7710372" cy="573301"/>
      </dsp:txXfrm>
    </dsp:sp>
    <dsp:sp modelId="{44CE3254-B2FE-400F-914D-F7F7E7B1FC86}">
      <dsp:nvSpPr>
        <dsp:cNvPr id="0" name=""/>
        <dsp:cNvSpPr/>
      </dsp:nvSpPr>
      <dsp:spPr>
        <a:xfrm>
          <a:off x="0" y="581804"/>
          <a:ext cx="7772400" cy="142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>
              <a:solidFill>
                <a:srgbClr val="3E51A3"/>
              </a:solidFill>
              <a:latin typeface="+mn-lt"/>
            </a:rPr>
            <a:t>Conversion of credential or QA information to machine and human readable/comparable formats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baseline="0" dirty="0">
              <a:solidFill>
                <a:srgbClr val="3E51A3"/>
              </a:solidFill>
              <a:latin typeface="+mn-lt"/>
            </a:rPr>
            <a:t>Credential or QA information published to </a:t>
          </a:r>
          <a:r>
            <a:rPr lang="en-US" sz="1800" kern="1200" baseline="0" dirty="0" smtClean="0">
              <a:solidFill>
                <a:srgbClr val="3E51A3"/>
              </a:solidFill>
              <a:latin typeface="+mn-lt"/>
            </a:rPr>
            <a:t>the Pilot </a:t>
          </a:r>
          <a:r>
            <a:rPr lang="en-US" sz="1800" kern="1200" baseline="0" dirty="0">
              <a:solidFill>
                <a:srgbClr val="3E51A3"/>
              </a:solidFill>
              <a:latin typeface="+mn-lt"/>
            </a:rPr>
            <a:t>Credential </a:t>
          </a:r>
          <a:r>
            <a:rPr lang="en-US" sz="1800" kern="1200" baseline="0" dirty="0" smtClean="0">
              <a:solidFill>
                <a:srgbClr val="3E51A3"/>
              </a:solidFill>
              <a:latin typeface="+mn-lt"/>
            </a:rPr>
            <a:t>Registry</a:t>
          </a:r>
          <a:endParaRPr lang="en-US" sz="1800" kern="1200" baseline="0" dirty="0">
            <a:solidFill>
              <a:srgbClr val="3E51A3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baseline="0" dirty="0">
              <a:solidFill>
                <a:srgbClr val="3E51A3"/>
              </a:solidFill>
              <a:latin typeface="+mn-lt"/>
            </a:rPr>
            <a:t>Personalized “Roadmap” document showing steps that can be taken to enable the W3C vision for Linked Data</a:t>
          </a:r>
        </a:p>
      </dsp:txBody>
      <dsp:txXfrm>
        <a:off x="0" y="581804"/>
        <a:ext cx="7772400" cy="1424160"/>
      </dsp:txXfrm>
    </dsp:sp>
    <dsp:sp modelId="{0EEBCAB8-B9F3-4BF3-BD2E-2CC63F72A6E8}">
      <dsp:nvSpPr>
        <dsp:cNvPr id="0" name=""/>
        <dsp:cNvSpPr/>
      </dsp:nvSpPr>
      <dsp:spPr>
        <a:xfrm>
          <a:off x="0" y="2071737"/>
          <a:ext cx="7772400" cy="627290"/>
        </a:xfrm>
        <a:prstGeom prst="roundRect">
          <a:avLst/>
        </a:prstGeom>
        <a:solidFill>
          <a:srgbClr val="3E51A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How Partners Participate </a:t>
          </a:r>
        </a:p>
      </dsp:txBody>
      <dsp:txXfrm>
        <a:off x="30622" y="2102359"/>
        <a:ext cx="7711156" cy="566046"/>
      </dsp:txXfrm>
    </dsp:sp>
    <dsp:sp modelId="{1BAF8790-FE44-4F4E-87E3-6A64948FF777}">
      <dsp:nvSpPr>
        <dsp:cNvPr id="0" name=""/>
        <dsp:cNvSpPr/>
      </dsp:nvSpPr>
      <dsp:spPr>
        <a:xfrm>
          <a:off x="0" y="2698670"/>
          <a:ext cx="7772400" cy="155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>
              <a:solidFill>
                <a:srgbClr val="3E51A3"/>
              </a:solidFill>
            </a:rPr>
            <a:t>Provide access to technical and credential staff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>
              <a:solidFill>
                <a:srgbClr val="3E51A3"/>
              </a:solidFill>
            </a:rPr>
            <a:t>Provide early access to credential or QA information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>
              <a:solidFill>
                <a:srgbClr val="3E51A3"/>
              </a:solidFill>
            </a:rPr>
            <a:t>Provide ongoing feedback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>
              <a:solidFill>
                <a:srgbClr val="3E51A3"/>
              </a:solidFill>
            </a:rPr>
            <a:t>Participate in evaluation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800" kern="1200" dirty="0"/>
        </a:p>
      </dsp:txBody>
      <dsp:txXfrm>
        <a:off x="0" y="2698670"/>
        <a:ext cx="7772400" cy="1556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BF3E483-B511-4D48-BD3B-449EE9FE86F0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A71B583-3059-41E4-BC4A-317517CF2D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96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56C03-4D35-497D-9D11-D7EE7DCE43EB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C191A-B497-4DD9-AE84-B0AC0FE18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7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191A-B497-4DD9-AE84-B0AC0FE18AA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6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3EB54-37C6-44E9-B4CD-011C7DDBF81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3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191A-B497-4DD9-AE84-B0AC0FE18AA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3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191A-B497-4DD9-AE84-B0AC0FE18AA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3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3EB54-37C6-44E9-B4CD-011C7DDBF81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5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3EB54-37C6-44E9-B4CD-011C7DDBF81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43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12/01/2015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58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12/01/2015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20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3EB54-37C6-44E9-B4CD-011C7DDBF81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60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3EB54-37C6-44E9-B4CD-011C7DDBF81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3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54575"/>
            <a:ext cx="7772400" cy="1470025"/>
          </a:xfrm>
        </p:spPr>
        <p:txBody>
          <a:bodyPr/>
          <a:lstStyle>
            <a:lvl1pPr algn="ctr">
              <a:defRPr>
                <a:solidFill>
                  <a:srgbClr val="3E51A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E5A3-D34A-42FD-B46C-F75F1E79F5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1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E5A3-D34A-42FD-B46C-F75F1E79F5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1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FCEA-84FC-40FB-AA8D-815CED03D771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4846-F11B-49FF-96C0-EAD00A384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8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3E51A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71CDDE"/>
              </a:buClr>
              <a:defRPr/>
            </a:lvl1pPr>
            <a:lvl2pPr>
              <a:buClr>
                <a:srgbClr val="71CDDE"/>
              </a:buClr>
              <a:defRPr/>
            </a:lvl2pPr>
            <a:lvl3pPr>
              <a:buClr>
                <a:srgbClr val="71CDDE"/>
              </a:buClr>
              <a:defRPr/>
            </a:lvl3pPr>
            <a:lvl4pPr>
              <a:buClr>
                <a:srgbClr val="71CDDE"/>
              </a:buClr>
              <a:defRPr/>
            </a:lvl4pPr>
            <a:lvl5pPr>
              <a:buClr>
                <a:srgbClr val="71CDDE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3251E5A3-D34A-42FD-B46C-F75F1E79F5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1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E5A3-D34A-42FD-B46C-F75F1E79F5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0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E5A3-D34A-42FD-B46C-F75F1E79F5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8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E5A3-D34A-42FD-B46C-F75F1E79F5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1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E5A3-D34A-42FD-B46C-F75F1E79F5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8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E5A3-D34A-42FD-B46C-F75F1E79F5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8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E5A3-D34A-42FD-B46C-F75F1E79F5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E5A3-D34A-42FD-B46C-F75F1E79F5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2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3251E5A3-D34A-42FD-B46C-F75F1E79F5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3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3E51A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1CDDE"/>
        </a:buClr>
        <a:buSzPct val="120000"/>
        <a:buFont typeface="Arial" pitchFamily="34" charset="0"/>
        <a:buChar char="•"/>
        <a:defRPr sz="3200" kern="1200">
          <a:solidFill>
            <a:srgbClr val="3E51A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1CDDE"/>
        </a:buClr>
        <a:buSzPct val="120000"/>
        <a:buFont typeface="Arial" pitchFamily="34" charset="0"/>
        <a:buChar char="•"/>
        <a:defRPr sz="2800" kern="1200">
          <a:solidFill>
            <a:srgbClr val="3E51A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1CDDE"/>
        </a:buClr>
        <a:buSzPct val="120000"/>
        <a:buFont typeface="Arial" pitchFamily="34" charset="0"/>
        <a:buChar char="•"/>
        <a:defRPr sz="2400" kern="1200">
          <a:solidFill>
            <a:srgbClr val="3E51A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1CDDE"/>
        </a:buClr>
        <a:buSzPct val="120000"/>
        <a:buFont typeface="Arial" pitchFamily="34" charset="0"/>
        <a:buChar char="•"/>
        <a:defRPr sz="2000" kern="1200">
          <a:solidFill>
            <a:srgbClr val="3E51A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1CDDE"/>
        </a:buClr>
        <a:buSzPct val="120000"/>
        <a:buFont typeface="Arial" pitchFamily="34" charset="0"/>
        <a:buChar char="•"/>
        <a:defRPr sz="2000" kern="1200">
          <a:solidFill>
            <a:srgbClr val="3E51A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credtransparency?_rdr=p" TargetMode="External"/><Relationship Id="rId4" Type="http://schemas.openxmlformats.org/officeDocument/2006/relationships/hyperlink" Target="https://twitter.com/CTI_credentia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edentialtransparencyinitiative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CTI_credential" TargetMode="External"/><Relationship Id="rId3" Type="http://schemas.openxmlformats.org/officeDocument/2006/relationships/hyperlink" Target="mailto:rsheets@gwu.edu" TargetMode="External"/><Relationship Id="rId7" Type="http://schemas.openxmlformats.org/officeDocument/2006/relationships/hyperlink" Target="http://www.credentialtransparencyinitiative.org/" TargetMode="External"/><Relationship Id="rId2" Type="http://schemas.openxmlformats.org/officeDocument/2006/relationships/hyperlink" Target="mailto:crawford@gwu.edu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kitchens@siuccwd.com" TargetMode="External"/><Relationship Id="rId5" Type="http://schemas.openxmlformats.org/officeDocument/2006/relationships/hyperlink" Target="mailto:bob.jones@mtctrains.com" TargetMode="External"/><Relationship Id="rId4" Type="http://schemas.openxmlformats.org/officeDocument/2006/relationships/hyperlink" Target="mailto:rswift@workcred.org" TargetMode="External"/><Relationship Id="rId9" Type="http://schemas.openxmlformats.org/officeDocument/2006/relationships/hyperlink" Target="https://www.facebook.com/credtransparency?_rdr=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909"/>
            <a:ext cx="9296400" cy="815049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1641"/>
            <a:ext cx="7772400" cy="3048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Improving Transparency in the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 smtClean="0"/>
              <a:t>Credentialing Marketplace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100" dirty="0">
                <a:solidFill>
                  <a:srgbClr val="6FCBDC"/>
                </a:solidFill>
              </a:rPr>
              <a:t/>
            </a:r>
            <a:br>
              <a:rPr lang="en-US" sz="3100" dirty="0">
                <a:solidFill>
                  <a:srgbClr val="6FCBDC"/>
                </a:solidFill>
              </a:rPr>
            </a:br>
            <a:r>
              <a:rPr lang="en-US" sz="3100" dirty="0" smtClean="0">
                <a:solidFill>
                  <a:srgbClr val="47CBDC"/>
                </a:solidFill>
              </a:rPr>
              <a:t/>
            </a:r>
            <a:br>
              <a:rPr lang="en-US" sz="3100" dirty="0" smtClean="0">
                <a:solidFill>
                  <a:srgbClr val="47CBDC"/>
                </a:solidFill>
              </a:rPr>
            </a:br>
            <a:r>
              <a:rPr lang="en-US" sz="3100" dirty="0" smtClean="0">
                <a:solidFill>
                  <a:srgbClr val="47CBDC"/>
                </a:solidFill>
              </a:rPr>
              <a:t>October 2016</a:t>
            </a:r>
            <a:r>
              <a:rPr lang="en-US" sz="1800" dirty="0" smtClean="0">
                <a:solidFill>
                  <a:srgbClr val="47CBDC"/>
                </a:solidFill>
              </a:rPr>
              <a:t/>
            </a:r>
            <a:br>
              <a:rPr lang="en-US" sz="1800" dirty="0" smtClean="0">
                <a:solidFill>
                  <a:srgbClr val="47CBDC"/>
                </a:solidFill>
              </a:rPr>
            </a:br>
            <a:r>
              <a:rPr lang="en-US" sz="1800" dirty="0" smtClean="0">
                <a:solidFill>
                  <a:srgbClr val="6FCBDC"/>
                </a:solidFill>
              </a:rPr>
              <a:t/>
            </a:r>
            <a:br>
              <a:rPr lang="en-US" sz="1800" dirty="0" smtClean="0">
                <a:solidFill>
                  <a:srgbClr val="6FCBDC"/>
                </a:solidFill>
              </a:rPr>
            </a:br>
            <a:r>
              <a:rPr lang="en-US" sz="1800" dirty="0" smtClean="0">
                <a:latin typeface="+mn-lt"/>
              </a:rPr>
              <a:t>#</a:t>
            </a:r>
            <a:r>
              <a:rPr lang="en-US" sz="1800" dirty="0" err="1" smtClean="0">
                <a:latin typeface="+mn-lt"/>
              </a:rPr>
              <a:t>BetterCreds</a:t>
            </a:r>
            <a:r>
              <a:rPr lang="en-US" sz="1800" dirty="0" smtClean="0">
                <a:solidFill>
                  <a:srgbClr val="6FCBDC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6FCBDC"/>
                </a:solidFill>
                <a:latin typeface="+mn-lt"/>
              </a:rPr>
            </a:br>
            <a:r>
              <a:rPr lang="en-US" sz="1800" dirty="0" smtClean="0">
                <a:latin typeface="+mn-lt"/>
              </a:rPr>
              <a:t>Follow us on</a:t>
            </a:r>
            <a:r>
              <a:rPr lang="en-US" sz="1800" dirty="0">
                <a:latin typeface="+mn-lt"/>
              </a:rPr>
              <a:t> </a:t>
            </a:r>
            <a:r>
              <a:rPr lang="en-US" sz="1800" dirty="0">
                <a:latin typeface="+mn-lt"/>
                <a:hlinkClick r:id="rId4"/>
              </a:rPr>
              <a:t>Twitter </a:t>
            </a:r>
            <a:r>
              <a:rPr lang="en-US" sz="1800" dirty="0">
                <a:latin typeface="+mn-lt"/>
              </a:rPr>
              <a:t>and </a:t>
            </a:r>
            <a:r>
              <a:rPr lang="en-US" sz="1800" dirty="0">
                <a:latin typeface="+mn-lt"/>
                <a:hlinkClick r:id="rId5"/>
              </a:rPr>
              <a:t>Facebook</a:t>
            </a:r>
            <a:endParaRPr lang="en-US" sz="1800" dirty="0">
              <a:solidFill>
                <a:srgbClr val="6FCBD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55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96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A Common Language - the CTDL -  Enables </a:t>
            </a:r>
            <a:r>
              <a:rPr lang="en-US" sz="2600" dirty="0" smtClean="0"/>
              <a:t>Comparability</a:t>
            </a:r>
            <a:br>
              <a:rPr lang="en-US" sz="2600" dirty="0" smtClean="0"/>
            </a:br>
            <a:r>
              <a:rPr lang="en-US" sz="2600" dirty="0" smtClean="0"/>
              <a:t>QA Descriptors: 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89718"/>
              </p:ext>
            </p:extLst>
          </p:nvPr>
        </p:nvGraphicFramePr>
        <p:xfrm>
          <a:off x="2" y="1010680"/>
          <a:ext cx="9143999" cy="5847319"/>
        </p:xfrm>
        <a:graphic>
          <a:graphicData uri="http://schemas.openxmlformats.org/drawingml/2006/table">
            <a:tbl>
              <a:tblPr/>
              <a:tblGrid>
                <a:gridCol w="2362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8801"/>
              </a:tblGrid>
              <a:tr h="584731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3E51A3"/>
                          </a:solidFill>
                          <a:latin typeface="Lato"/>
                        </a:rPr>
                        <a:t>Purpose &amp; Scope of the QA Body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Type of QA body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Main purpose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Missions/Objectives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What is accredited, endorsed, approved, recognized?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How is the QA used?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Primary geographic</a:t>
                      </a:r>
                      <a:r>
                        <a:rPr lang="en-US" sz="1400" b="0" u="none" strike="noStrike" kern="1200" baseline="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 scope</a:t>
                      </a:r>
                      <a:endParaRPr lang="en-US" sz="1400" b="0" u="none" strike="noStrike" kern="1200" dirty="0" smtClean="0">
                        <a:solidFill>
                          <a:srgbClr val="3E51A3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Maximum period of the approval, recognition, endorsement, accreditation?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Year body began operating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400" b="0" u="none" strike="noStrike" kern="1200" dirty="0" smtClean="0">
                        <a:solidFill>
                          <a:srgbClr val="3E51A3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  <a:p>
                      <a:endParaRPr lang="en-US" sz="1400" b="1" dirty="0" smtClean="0">
                        <a:solidFill>
                          <a:srgbClr val="3E51A3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400" b="0" u="none" strike="noStrike" kern="1200" dirty="0">
                        <a:solidFill>
                          <a:srgbClr val="3E51A3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400" b="1" kern="1200" dirty="0" smtClean="0">
                          <a:solidFill>
                            <a:srgbClr val="3E51A3"/>
                          </a:solidFill>
                          <a:latin typeface="Lato"/>
                          <a:ea typeface="+mn-ea"/>
                          <a:cs typeface="+mn-cs"/>
                        </a:rPr>
                        <a:t>QA Process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Activities used to assess a credential in the QA process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Process used to validate</a:t>
                      </a:r>
                      <a:r>
                        <a:rPr lang="en-US" sz="1400" b="0" u="none" strike="noStrike" kern="1200" baseline="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 the quality criteria?</a:t>
                      </a:r>
                      <a:endParaRPr lang="en-US" sz="1400" b="0" u="none" strike="noStrike" kern="1200" dirty="0" smtClean="0">
                        <a:solidFill>
                          <a:srgbClr val="3E51A3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Quality criteria/standards/requirements used in the QA process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Outcomes reviewed as part of the QA process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Stakeholders involved in developing the quality criteria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Criteria for selecting and evaluating assessors/reviewers?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400" b="0" u="none" strike="noStrike" kern="1200" dirty="0" smtClean="0">
                        <a:solidFill>
                          <a:srgbClr val="3E51A3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400" b="0" u="none" strike="noStrike" kern="1200" dirty="0" smtClean="0">
                        <a:solidFill>
                          <a:srgbClr val="3E51A3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61999" marR="61999" marT="31000" marB="31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400" b="1" kern="1200" dirty="0" smtClean="0">
                          <a:solidFill>
                            <a:srgbClr val="3E51A3"/>
                          </a:solidFill>
                          <a:latin typeface="Lato"/>
                          <a:ea typeface="+mn-ea"/>
                          <a:cs typeface="+mn-cs"/>
                        </a:rPr>
                        <a:t>Public Information about QA Decisions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Types of decisions made and how they are defined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Directory of accredited/approved/recognized/endorsed providers and their current status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Information about the QA body made public with request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Information about the QA body made public without request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400" b="0" u="none" strike="noStrike" kern="1200" dirty="0" smtClean="0">
                        <a:solidFill>
                          <a:srgbClr val="3E51A3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61999" marR="61999" marT="31000" marB="31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400" b="1" kern="1200" dirty="0" smtClean="0">
                          <a:solidFill>
                            <a:srgbClr val="3E51A3"/>
                          </a:solidFill>
                          <a:latin typeface="Lato"/>
                          <a:ea typeface="+mn-ea"/>
                          <a:cs typeface="+mn-cs"/>
                        </a:rPr>
                        <a:t>Additional Info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General Info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Policies and procedures for managing conflicts of interest, complaints, appeals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External recognition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400" b="0" u="none" strike="noStrike" kern="1200" dirty="0" smtClean="0">
                        <a:solidFill>
                          <a:srgbClr val="3E51A3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None/>
                      </a:pPr>
                      <a:endParaRPr lang="en-US" sz="1400" b="1" kern="1200" dirty="0">
                        <a:solidFill>
                          <a:srgbClr val="3E51A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999" marR="61999" marT="31000" marB="31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E5A3-D34A-42FD-B46C-F75F1E79F5A4}" type="slidenum">
              <a:rPr lang="en-US" sz="1200" smtClean="0"/>
              <a:pPr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066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27573851"/>
              </p:ext>
            </p:extLst>
          </p:nvPr>
        </p:nvGraphicFramePr>
        <p:xfrm>
          <a:off x="152400" y="1676400"/>
          <a:ext cx="88392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-68664" y="304801"/>
            <a:ext cx="9220200" cy="10668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3E51A3"/>
                </a:solidFill>
              </a:rPr>
              <a:t>Project</a:t>
            </a:r>
            <a:r>
              <a:rPr lang="en-US" b="1" dirty="0" smtClean="0">
                <a:solidFill>
                  <a:srgbClr val="006666"/>
                </a:solidFill>
              </a:rPr>
              <a:t> </a:t>
            </a:r>
            <a:r>
              <a:rPr lang="en-US" b="1" dirty="0">
                <a:solidFill>
                  <a:srgbClr val="3E51A3"/>
                </a:solidFill>
              </a:rPr>
              <a:t>Work</a:t>
            </a:r>
            <a:r>
              <a:rPr lang="en-US" b="1" dirty="0">
                <a:solidFill>
                  <a:srgbClr val="006666"/>
                </a:solidFill>
              </a:rPr>
              <a:t> </a:t>
            </a:r>
            <a:r>
              <a:rPr lang="en-US" b="1" dirty="0">
                <a:solidFill>
                  <a:srgbClr val="3E51A3"/>
                </a:solidFill>
              </a:rPr>
              <a:t>Plan:</a:t>
            </a:r>
            <a:br>
              <a:rPr lang="en-US" b="1" dirty="0">
                <a:solidFill>
                  <a:srgbClr val="3E51A3"/>
                </a:solidFill>
              </a:rPr>
            </a:br>
            <a:r>
              <a:rPr lang="en-US" b="1" dirty="0">
                <a:solidFill>
                  <a:srgbClr val="3E51A3"/>
                </a:solidFill>
              </a:rPr>
              <a:t>Transitioning to Scale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200" dirty="0" smtClean="0"/>
              <a:t>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8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475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Creation of the Credential Transparency Description Language (CTDL)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Development of the infrastructure for the Credential Registry, with pilot partners (Credential Issuers and QA Bodies) populating the information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Development of the prototype search application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Demoed prototype app to more than </a:t>
            </a:r>
            <a:r>
              <a:rPr lang="en-US" dirty="0"/>
              <a:t>400 in-person and web </a:t>
            </a:r>
            <a:r>
              <a:rPr lang="en-US" dirty="0" smtClean="0"/>
              <a:t>participants at Sept. 19 event 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Announcement of a non-profit, Credential Engine, to take project to scale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E5A3-D34A-42FD-B46C-F75F1E79F5A4}" type="slidenum">
              <a:rPr lang="en-US" sz="1200" smtClean="0"/>
              <a:pPr/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91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Takeaways from September 19 Event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Need to further examine ways to validate the self-reported data from credential issuers and QA bodies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Focus on refining and explaining descriptors related to outcomes (quality and market value), competencies/competency frameworks and how they are assessed, and how credentials are connected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Use a more systems approach (state/regional networks) to increasing the number and type of credentials to accelerate the population of the registry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Populate the registry with a large number of diverse credentials and demonstrate the value to specific stakeholders – this will </a:t>
            </a:r>
            <a:r>
              <a:rPr lang="en-US" smtClean="0"/>
              <a:t>encourage stakeholders and </a:t>
            </a:r>
            <a:r>
              <a:rPr lang="en-US" dirty="0" smtClean="0"/>
              <a:t>app developers to make use of the tools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Need to align and understand connections to other similar projects, frameworks, and data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Important to focus on the above priorities before scaling too quickly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E5A3-D34A-42FD-B46C-F75F1E79F5A4}" type="slidenum">
              <a:rPr lang="en-US" sz="1200" smtClean="0"/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52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94058" y="1876588"/>
            <a:ext cx="42962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solidFill>
                  <a:srgbClr val="3E51A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Credentials* as of August 2016 = 116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E51A3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48" y="1876588"/>
            <a:ext cx="3934326" cy="141577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 dirty="0">
                <a:solidFill>
                  <a:srgbClr val="3E51A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Number of Credentialing Organizations as of </a:t>
            </a:r>
            <a:r>
              <a:rPr lang="en-US" b="1" dirty="0" smtClean="0">
                <a:solidFill>
                  <a:srgbClr val="3E51A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September 2016</a:t>
            </a:r>
            <a:endParaRPr lang="en-US" dirty="0">
              <a:solidFill>
                <a:srgbClr val="3E51A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 smtClean="0">
                <a:solidFill>
                  <a:srgbClr val="3E51A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62 </a:t>
            </a:r>
            <a:r>
              <a:rPr lang="en-US" sz="1600" dirty="0">
                <a:solidFill>
                  <a:srgbClr val="3E51A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credential partner organizations</a:t>
            </a:r>
          </a:p>
          <a:p>
            <a:r>
              <a:rPr lang="en-US" sz="1600" dirty="0">
                <a:solidFill>
                  <a:srgbClr val="3E51A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116 credentials total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8130" y="5345504"/>
            <a:ext cx="37057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3E51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Some</a:t>
            </a:r>
            <a:r>
              <a:rPr kumimoji="0" lang="en-US" altLang="en-US" sz="1200" i="0" u="none" strike="noStrike" cap="none" normalizeH="0" dirty="0">
                <a:ln>
                  <a:noFill/>
                </a:ln>
                <a:solidFill>
                  <a:srgbClr val="3E51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credentials have additional credentials embedded within those selected for project. T</a:t>
            </a:r>
            <a:r>
              <a:rPr lang="en-US" altLang="en-US" sz="1200" dirty="0">
                <a:solidFill>
                  <a:srgbClr val="3E51A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hese quantities don’t (yet) include embedded credentials.  </a:t>
            </a:r>
            <a:r>
              <a:rPr kumimoji="0" lang="en-US" altLang="en-US" sz="1200" i="0" u="none" strike="noStrike" cap="none" normalizeH="0" dirty="0">
                <a:ln>
                  <a:noFill/>
                </a:ln>
                <a:solidFill>
                  <a:srgbClr val="3E51A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rgbClr val="3E51A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256" y="3314179"/>
            <a:ext cx="365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E51A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Number of Quality Assurance Organizations Identified by Credential Partners</a:t>
            </a:r>
            <a:br>
              <a:rPr lang="en-US" b="1" dirty="0">
                <a:solidFill>
                  <a:srgbClr val="3E51A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3E51A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3E51A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 Accreditation Organizations</a:t>
            </a:r>
          </a:p>
          <a:p>
            <a:r>
              <a:rPr lang="en-US" sz="1600" dirty="0">
                <a:solidFill>
                  <a:srgbClr val="3E51A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  Regulatory Organizations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365126"/>
            <a:ext cx="9220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3E51A3"/>
                </a:solidFill>
              </a:rPr>
              <a:t>Profile of Current Pilot-Site Partners</a:t>
            </a:r>
            <a:endParaRPr lang="en-US" sz="4400" b="1" dirty="0">
              <a:solidFill>
                <a:srgbClr val="3E51A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500" y="2493963"/>
            <a:ext cx="4846963" cy="2915480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200" dirty="0" smtClean="0"/>
              <a:t>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77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097604"/>
            <a:ext cx="8979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E51A3"/>
                </a:solidFill>
              </a:rPr>
              <a:t>**To learn more about becoming a registry partner,</a:t>
            </a:r>
            <a:br>
              <a:rPr lang="en-US" b="1" dirty="0" smtClean="0">
                <a:solidFill>
                  <a:srgbClr val="3E51A3"/>
                </a:solidFill>
              </a:rPr>
            </a:br>
            <a:r>
              <a:rPr lang="en-US" b="1" dirty="0" smtClean="0">
                <a:solidFill>
                  <a:srgbClr val="3E51A3"/>
                </a:solidFill>
              </a:rPr>
              <a:t> email credtransparency@workcred.org**</a:t>
            </a:r>
            <a:endParaRPr lang="en-US" b="1" dirty="0">
              <a:solidFill>
                <a:srgbClr val="3E51A3"/>
              </a:solidFill>
            </a:endParaRPr>
          </a:p>
        </p:txBody>
      </p:sp>
      <p:sp useBgFill="1"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0372" y="1371600"/>
            <a:ext cx="8254028" cy="4495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Be at the forefront of a groundbreaking technology effort driving the new credentialing ecosystem</a:t>
            </a:r>
          </a:p>
          <a:p>
            <a:pPr marL="342900" lvl="1" indent="-3429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Gain greater visibility to a vast market of students, employers and others</a:t>
            </a:r>
          </a:p>
          <a:p>
            <a:pPr lv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Demonstrate a commitment to credential and QA transparency</a:t>
            </a:r>
          </a:p>
          <a:p>
            <a:pPr lv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Receive a suite of services beneficial to </a:t>
            </a:r>
            <a:r>
              <a:rPr lang="en-US" sz="3600" dirty="0" smtClean="0"/>
              <a:t>short- </a:t>
            </a:r>
            <a:r>
              <a:rPr lang="en-US" sz="3600" dirty="0"/>
              <a:t>and </a:t>
            </a:r>
            <a:r>
              <a:rPr lang="en-US" sz="3600" dirty="0" smtClean="0"/>
              <a:t>long- term </a:t>
            </a:r>
            <a:r>
              <a:rPr lang="en-US" sz="3600" dirty="0"/>
              <a:t>technology </a:t>
            </a:r>
            <a:r>
              <a:rPr lang="en-US" sz="3600" dirty="0" smtClean="0"/>
              <a:t>planning</a:t>
            </a:r>
            <a:endParaRPr lang="en-US" sz="3600" dirty="0"/>
          </a:p>
          <a:p>
            <a:pPr lv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000" dirty="0"/>
          </a:p>
          <a:p>
            <a:pPr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8809" y="228600"/>
            <a:ext cx="8106383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3E51A3"/>
                </a:solidFill>
              </a:rPr>
              <a:t>Benefits</a:t>
            </a:r>
            <a:r>
              <a:rPr lang="en-US" sz="2800" dirty="0">
                <a:solidFill>
                  <a:srgbClr val="006666"/>
                </a:solidFill>
              </a:rPr>
              <a:t> </a:t>
            </a:r>
            <a:r>
              <a:rPr lang="en-US" sz="3200" dirty="0">
                <a:solidFill>
                  <a:srgbClr val="3E51A3"/>
                </a:solidFill>
              </a:rPr>
              <a:t>of Participating as a Registry Partner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0" y="6477000"/>
            <a:ext cx="45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C96F0E5-F272-4EDF-A1E2-DE12A7BC52ED}" type="slidenum">
              <a:rPr lang="en-US" sz="1050" smtClean="0">
                <a:solidFill>
                  <a:schemeClr val="bg1"/>
                </a:solidFill>
              </a:rPr>
              <a:pPr algn="r"/>
              <a:t>15</a:t>
            </a:fld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200" dirty="0" smtClean="0"/>
              <a:t>18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42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Participating as a Pilot Partner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E5A3-D34A-42FD-B46C-F75F1E79F5A4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84139069"/>
              </p:ext>
            </p:extLst>
          </p:nvPr>
        </p:nvGraphicFramePr>
        <p:xfrm>
          <a:off x="685800" y="1524001"/>
          <a:ext cx="7772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097604"/>
            <a:ext cx="8979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E51A3"/>
                </a:solidFill>
              </a:rPr>
              <a:t>**To learn more about becoming a registry partner,</a:t>
            </a:r>
            <a:br>
              <a:rPr lang="en-US" b="1" dirty="0" smtClean="0">
                <a:solidFill>
                  <a:srgbClr val="3E51A3"/>
                </a:solidFill>
              </a:rPr>
            </a:br>
            <a:r>
              <a:rPr lang="en-US" b="1" dirty="0" smtClean="0">
                <a:solidFill>
                  <a:srgbClr val="3E51A3"/>
                </a:solidFill>
              </a:rPr>
              <a:t> email credtransparency@workcred.org**</a:t>
            </a:r>
            <a:endParaRPr lang="en-US" b="1" dirty="0">
              <a:solidFill>
                <a:srgbClr val="3E51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Getting Involved with Credential Engine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Credential Engine will have 4 Advisory Groups and is accepting nominations for each through October 15:</a:t>
            </a:r>
          </a:p>
          <a:p>
            <a:pPr lvl="1"/>
            <a:r>
              <a:rPr lang="en-US" dirty="0" smtClean="0"/>
              <a:t>Higher Education</a:t>
            </a:r>
          </a:p>
          <a:p>
            <a:pPr lvl="1"/>
            <a:r>
              <a:rPr lang="en-US" dirty="0" smtClean="0"/>
              <a:t>Business</a:t>
            </a:r>
          </a:p>
          <a:p>
            <a:pPr lvl="1"/>
            <a:r>
              <a:rPr lang="en-US" dirty="0" smtClean="0"/>
              <a:t>Certification &amp; Licensure</a:t>
            </a:r>
          </a:p>
          <a:p>
            <a:pPr lvl="1"/>
            <a:r>
              <a:rPr lang="en-US" dirty="0" smtClean="0"/>
              <a:t>Quality Assurance</a:t>
            </a:r>
          </a:p>
          <a:p>
            <a:pPr marL="457200" lvl="1" indent="0">
              <a:buNone/>
            </a:pPr>
            <a:r>
              <a:rPr lang="en-US" b="1" dirty="0" smtClean="0"/>
              <a:t>To learn more and submit a </a:t>
            </a:r>
            <a:r>
              <a:rPr lang="en-US" b="1" dirty="0"/>
              <a:t>nomination </a:t>
            </a:r>
            <a:r>
              <a:rPr lang="en-US" b="1" dirty="0" smtClean="0"/>
              <a:t>visit: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://www.credentialtransparencyinitiative.org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E5A3-D34A-42FD-B46C-F75F1E79F5A4}" type="slidenum">
              <a:rPr lang="en-US" sz="1200" smtClean="0"/>
              <a:pPr/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03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E5A3-D34A-42FD-B46C-F75F1E79F5A4}" type="slidenum">
              <a:rPr lang="en-US" sz="1200" smtClean="0"/>
              <a:pPr/>
              <a:t>18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98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/>
              <a:t>Steve </a:t>
            </a:r>
            <a:r>
              <a:rPr lang="en-US" b="1" dirty="0" smtClean="0"/>
              <a:t>Crawford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</a:t>
            </a:r>
            <a:r>
              <a:rPr lang="en-US" dirty="0"/>
              <a:t>Professor, </a:t>
            </a:r>
            <a:r>
              <a:rPr lang="en-US" dirty="0" smtClean="0"/>
              <a:t>GWIPP </a:t>
            </a:r>
            <a:r>
              <a:rPr lang="en-US" u="sng" dirty="0" smtClean="0">
                <a:solidFill>
                  <a:srgbClr val="FF0000"/>
                </a:solidFill>
                <a:hlinkClick r:id="rId2"/>
              </a:rPr>
              <a:t>crawford@gwu.edu</a:t>
            </a:r>
            <a:endParaRPr lang="en-US" u="sng" dirty="0" smtClean="0">
              <a:solidFill>
                <a:srgbClr val="FF0000"/>
              </a:solidFill>
            </a:endParaRPr>
          </a:p>
          <a:p>
            <a:pPr lvl="0"/>
            <a:endParaRPr lang="en-US" dirty="0"/>
          </a:p>
          <a:p>
            <a:pPr lvl="0"/>
            <a:r>
              <a:rPr lang="en-US" b="1" dirty="0"/>
              <a:t>Bob </a:t>
            </a:r>
            <a:r>
              <a:rPr lang="en-US" b="1" dirty="0" smtClean="0"/>
              <a:t>Sheets</a:t>
            </a:r>
          </a:p>
          <a:p>
            <a:pPr lvl="0"/>
            <a:r>
              <a:rPr lang="en-US" dirty="0" smtClean="0"/>
              <a:t>Research </a:t>
            </a:r>
            <a:r>
              <a:rPr lang="en-US" dirty="0"/>
              <a:t>Professor, </a:t>
            </a:r>
            <a:r>
              <a:rPr lang="en-US" dirty="0" smtClean="0"/>
              <a:t>GWIPP </a:t>
            </a:r>
            <a:r>
              <a:rPr lang="en-US" u="sng" dirty="0" smtClean="0">
                <a:hlinkClick r:id="rId3"/>
              </a:rPr>
              <a:t>rsheets@gwu.edu</a:t>
            </a:r>
            <a:endParaRPr lang="en-US" u="sng" dirty="0" smtClean="0"/>
          </a:p>
          <a:p>
            <a:pPr lvl="0"/>
            <a:endParaRPr lang="en-US" dirty="0"/>
          </a:p>
          <a:p>
            <a:pPr lvl="0"/>
            <a:r>
              <a:rPr lang="en-US" b="1" dirty="0"/>
              <a:t>Roy </a:t>
            </a:r>
            <a:r>
              <a:rPr lang="en-US" b="1" dirty="0" smtClean="0"/>
              <a:t>Swift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Executive </a:t>
            </a:r>
            <a:r>
              <a:rPr lang="en-US" dirty="0"/>
              <a:t>Director, </a:t>
            </a:r>
            <a:r>
              <a:rPr lang="en-US" dirty="0" smtClean="0"/>
              <a:t>Workcred </a:t>
            </a:r>
            <a:r>
              <a:rPr lang="en-US" u="sng" dirty="0">
                <a:hlinkClick r:id="rId4"/>
              </a:rPr>
              <a:t>rswift@workcred.org</a:t>
            </a:r>
            <a:r>
              <a:rPr lang="en-US" dirty="0"/>
              <a:t>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b="1" dirty="0" smtClean="0"/>
              <a:t>Roberts T. Jones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Former Assistant Secretary, </a:t>
            </a:r>
            <a:br>
              <a:rPr lang="en-US" dirty="0" smtClean="0"/>
            </a:br>
            <a:r>
              <a:rPr lang="en-US" dirty="0" smtClean="0"/>
              <a:t>U.S</a:t>
            </a:r>
            <a:r>
              <a:rPr lang="en-US" dirty="0"/>
              <a:t>. Department of </a:t>
            </a:r>
            <a:r>
              <a:rPr lang="en-US" dirty="0" smtClean="0"/>
              <a:t>Labor </a:t>
            </a:r>
            <a:r>
              <a:rPr lang="en-US" u="sng" dirty="0" smtClean="0">
                <a:hlinkClick r:id="rId5"/>
              </a:rPr>
              <a:t>bob.jones@mtctrains.com</a:t>
            </a:r>
            <a:endParaRPr lang="en-US" u="sng" dirty="0" smtClean="0"/>
          </a:p>
          <a:p>
            <a:pPr lvl="0"/>
            <a:endParaRPr lang="en-US" dirty="0"/>
          </a:p>
          <a:p>
            <a:pPr lvl="0"/>
            <a:r>
              <a:rPr lang="en-US" b="1" dirty="0"/>
              <a:t>Jeanne </a:t>
            </a:r>
            <a:r>
              <a:rPr lang="en-US" b="1" dirty="0" smtClean="0"/>
              <a:t>Kitchens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Associate </a:t>
            </a:r>
            <a:r>
              <a:rPr lang="en-US" dirty="0"/>
              <a:t>Director, SIU Center for Workforce </a:t>
            </a:r>
            <a:r>
              <a:rPr lang="en-US" dirty="0" smtClean="0"/>
              <a:t>Development </a:t>
            </a:r>
            <a:r>
              <a:rPr lang="en-US" u="sng" dirty="0">
                <a:hlinkClick r:id="rId6"/>
              </a:rPr>
              <a:t>kitchens@siuccwd.com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448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r>
              <a:rPr lang="en-US" sz="2000" b="1" dirty="0" smtClean="0">
                <a:hlinkClick r:id="rId7"/>
              </a:rPr>
              <a:t>www.credentialtransparencyinitiative.org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#</a:t>
            </a:r>
            <a:r>
              <a:rPr lang="en-US" sz="2000" b="1" dirty="0" err="1" smtClean="0"/>
              <a:t>CTIcred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Follow CTI: </a:t>
            </a:r>
            <a:r>
              <a:rPr lang="en-US" sz="2000" dirty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Twitter: </a:t>
            </a:r>
            <a:r>
              <a:rPr lang="en-US" sz="2000" u="sng" dirty="0" smtClean="0">
                <a:hlinkClick r:id="rId8"/>
              </a:rPr>
              <a:t>twitter.com/</a:t>
            </a:r>
            <a:r>
              <a:rPr lang="en-US" sz="2000" u="sng" dirty="0" err="1" smtClean="0">
                <a:hlinkClick r:id="rId8"/>
              </a:rPr>
              <a:t>CTI_credential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Facebook: </a:t>
            </a:r>
            <a:r>
              <a:rPr lang="en-US" sz="2000" dirty="0" smtClean="0">
                <a:solidFill>
                  <a:srgbClr val="6FCBDC"/>
                </a:solidFill>
                <a:hlinkClick r:id="rId9"/>
              </a:rPr>
              <a:t>facebook.com/</a:t>
            </a:r>
            <a:r>
              <a:rPr lang="en-US" sz="2000" dirty="0" err="1" smtClean="0">
                <a:solidFill>
                  <a:srgbClr val="6FCBDC"/>
                </a:solidFill>
                <a:hlinkClick r:id="rId9"/>
              </a:rPr>
              <a:t>credtransparency</a:t>
            </a:r>
            <a:endParaRPr lang="en-US" sz="2000" dirty="0" smtClean="0">
              <a:solidFill>
                <a:srgbClr val="6FCBDC"/>
              </a:solidFill>
            </a:endParaRPr>
          </a:p>
          <a:p>
            <a:pPr marL="0" indent="0" algn="ctr">
              <a:buNone/>
            </a:pPr>
            <a:endParaRPr lang="en-US" sz="20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3251E5A3-D34A-42FD-B46C-F75F1E79F5A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36" y="-1"/>
            <a:ext cx="10078135" cy="718241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Today’s Credentialing Marketplace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E5A3-D34A-42FD-B46C-F75F1E79F5A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E5A3-D34A-42FD-B46C-F75F1E79F5A4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91864"/>
            <a:ext cx="2593900" cy="1882299"/>
          </a:xfrm>
        </p:spPr>
      </p:pic>
      <p:sp>
        <p:nvSpPr>
          <p:cNvPr id="8" name="Right Arrow 7"/>
          <p:cNvSpPr/>
          <p:nvPr/>
        </p:nvSpPr>
        <p:spPr>
          <a:xfrm>
            <a:off x="3886200" y="3390697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mhtml:file://\\ldata01\home\hzanville\My%20Pictures\Credential%20Engine%20-%20Visual%20Identity.mht!https://lh5.googleusercontent.com/qY6YOm6-g1P-dhEyJpP1i46GpQcXhpg2em9JtnADehL0REbN3KjwTSqpxDchh9ALj-W4sUMv-Q=w11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63" y="2678509"/>
            <a:ext cx="3737771" cy="2103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9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Pilot Project Leadership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785734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E51A3"/>
                </a:solidFill>
              </a:rPr>
              <a:t>Pilot led by: </a:t>
            </a:r>
            <a:endParaRPr lang="en-US" sz="2000" b="1" dirty="0">
              <a:solidFill>
                <a:srgbClr val="3E51A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823" y="2606052"/>
            <a:ext cx="2486336" cy="53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E51A3"/>
                </a:solidFill>
              </a:rPr>
              <a:t>With support from: </a:t>
            </a:r>
            <a:endParaRPr lang="en-US" sz="2000" b="1" dirty="0">
              <a:solidFill>
                <a:srgbClr val="3E51A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3657599"/>
            <a:ext cx="70104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6FCBD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E51A3"/>
                </a:solidFill>
              </a:rPr>
              <a:t>American Association of Community </a:t>
            </a:r>
            <a:r>
              <a:rPr lang="en-US" dirty="0" smtClean="0">
                <a:solidFill>
                  <a:srgbClr val="3E51A3"/>
                </a:solidFill>
              </a:rPr>
              <a:t>Colleges (AACC)</a:t>
            </a:r>
            <a:endParaRPr lang="en-US" dirty="0">
              <a:solidFill>
                <a:srgbClr val="3E51A3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6FCBD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E51A3"/>
                </a:solidFill>
              </a:rPr>
              <a:t>American Council on Education </a:t>
            </a:r>
            <a:r>
              <a:rPr lang="en-US" dirty="0" smtClean="0">
                <a:solidFill>
                  <a:srgbClr val="3E51A3"/>
                </a:solidFill>
              </a:rPr>
              <a:t>(ACE)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6FCBDC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E51A3"/>
                </a:solidFill>
              </a:rPr>
              <a:t>Business </a:t>
            </a:r>
            <a:r>
              <a:rPr lang="en-US" dirty="0">
                <a:solidFill>
                  <a:srgbClr val="3E51A3"/>
                </a:solidFill>
              </a:rPr>
              <a:t>Roundtable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6FCBD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E51A3"/>
                </a:solidFill>
              </a:rPr>
              <a:t>Committee for Economic Development of the Conference Board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6FCBD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E51A3"/>
                </a:solidFill>
              </a:rPr>
              <a:t>The Manufacturing </a:t>
            </a:r>
            <a:r>
              <a:rPr lang="en-US" dirty="0" smtClean="0">
                <a:solidFill>
                  <a:srgbClr val="3E51A3"/>
                </a:solidFill>
              </a:rPr>
              <a:t>Institute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6FCBD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E51A3"/>
                </a:solidFill>
              </a:rPr>
              <a:t>University Professional and Continuing Education Association (UPCEA)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6FCBD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E51A3"/>
                </a:solidFill>
              </a:rPr>
              <a:t>U.S. Chamber of Commerce </a:t>
            </a:r>
            <a:r>
              <a:rPr lang="en-US" dirty="0" smtClean="0">
                <a:solidFill>
                  <a:srgbClr val="3E51A3"/>
                </a:solidFill>
              </a:rPr>
              <a:t>Foundation</a:t>
            </a:r>
            <a:endParaRPr lang="en-US" dirty="0">
              <a:solidFill>
                <a:srgbClr val="6FCBD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119" y="3200400"/>
            <a:ext cx="5921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E51A3"/>
                </a:solidFill>
              </a:rPr>
              <a:t>Strategic direction from:</a:t>
            </a:r>
            <a:endParaRPr lang="en-US" sz="2000" b="1" dirty="0">
              <a:solidFill>
                <a:srgbClr val="3E51A3"/>
              </a:solidFill>
            </a:endParaRPr>
          </a:p>
        </p:txBody>
      </p:sp>
      <p:pic>
        <p:nvPicPr>
          <p:cNvPr id="16" name="Picture 15" descr="Lumina Found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572178"/>
            <a:ext cx="2003157" cy="50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60" y="1623673"/>
            <a:ext cx="1382574" cy="640080"/>
          </a:xfrm>
        </p:spPr>
      </p:pic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13176"/>
            <a:ext cx="1523999" cy="640080"/>
          </a:xfrm>
          <a:prstGeom prst="rect">
            <a:avLst/>
          </a:prstGeom>
        </p:spPr>
      </p:pic>
      <p:pic>
        <p:nvPicPr>
          <p:cNvPr id="1026" name="Picture 2" descr="SIU_email_2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869" y="1669393"/>
            <a:ext cx="228600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E5A3-D34A-42FD-B46C-F75F1E79F5A4}" type="slidenum">
              <a:rPr lang="en-US" sz="1200" smtClean="0"/>
              <a:pPr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25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747"/>
            <a:ext cx="9144000" cy="1294853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47017" y="198437"/>
            <a:ext cx="92202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3E51A3"/>
                </a:solidFill>
              </a:rPr>
              <a:t>Project Goals </a:t>
            </a:r>
            <a:r>
              <a:rPr lang="en-US" sz="3200" dirty="0">
                <a:solidFill>
                  <a:srgbClr val="3E51A3"/>
                </a:solidFill>
              </a:rPr>
              <a:t/>
            </a:r>
            <a:br>
              <a:rPr lang="en-US" sz="3200" dirty="0">
                <a:solidFill>
                  <a:srgbClr val="3E51A3"/>
                </a:solidFill>
              </a:rPr>
            </a:br>
            <a:r>
              <a:rPr lang="en-US" sz="3200" dirty="0">
                <a:solidFill>
                  <a:srgbClr val="3E51A3"/>
                </a:solidFill>
              </a:rPr>
              <a:t>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21298575"/>
              </p:ext>
            </p:extLst>
          </p:nvPr>
        </p:nvGraphicFramePr>
        <p:xfrm>
          <a:off x="33130" y="1493291"/>
          <a:ext cx="9110870" cy="353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130" y="5486400"/>
            <a:ext cx="88392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E51A3"/>
                </a:solidFill>
              </a:rPr>
              <a:t>*The credential registry, descriptors, and applications will all be open-source.</a:t>
            </a:r>
            <a:endParaRPr lang="en-US" dirty="0">
              <a:solidFill>
                <a:srgbClr val="3E51A3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200" dirty="0" smtClean="0"/>
              <a:t>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098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E5A3-D34A-42FD-B46C-F75F1E79F5A4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9843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Registry Vs. Directory Search App: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4000" i="1" dirty="0" smtClean="0"/>
              <a:t>How Do They Differ?</a:t>
            </a:r>
            <a:endParaRPr lang="en-US" sz="4000" i="1" dirty="0"/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3" cstate="print">
            <a:duotone>
              <a:srgbClr val="00206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4647" y="3373721"/>
            <a:ext cx="2952750" cy="295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4" y="5058752"/>
            <a:ext cx="1257435" cy="1673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89" y="4167919"/>
            <a:ext cx="1233311" cy="1641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36" y="5299006"/>
            <a:ext cx="1285828" cy="17113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8288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E51A3"/>
                </a:solidFill>
              </a:rPr>
              <a:t>Registry </a:t>
            </a:r>
            <a:r>
              <a:rPr lang="en-US" sz="2000" b="1" dirty="0" smtClean="0">
                <a:solidFill>
                  <a:srgbClr val="3E51A3"/>
                </a:solidFill>
              </a:rPr>
              <a:t/>
            </a:r>
            <a:br>
              <a:rPr lang="en-US" sz="2000" b="1" dirty="0" smtClean="0">
                <a:solidFill>
                  <a:srgbClr val="3E51A3"/>
                </a:solidFill>
              </a:rPr>
            </a:br>
            <a:r>
              <a:rPr lang="en-US" sz="2000" dirty="0">
                <a:solidFill>
                  <a:srgbClr val="3E51A3"/>
                </a:solidFill>
              </a:rPr>
              <a:t>Cloud-based </a:t>
            </a:r>
            <a:r>
              <a:rPr lang="en-US" sz="2000" dirty="0" smtClean="0">
                <a:solidFill>
                  <a:srgbClr val="3E51A3"/>
                </a:solidFill>
              </a:rPr>
              <a:t>metadata repository uses a common language, CTDL </a:t>
            </a:r>
            <a:r>
              <a:rPr lang="en-US" sz="2000" dirty="0">
                <a:solidFill>
                  <a:srgbClr val="3E51A3"/>
                </a:solidFill>
              </a:rPr>
              <a:t>Version 1.0</a:t>
            </a:r>
            <a:r>
              <a:rPr lang="en-US" sz="2000" b="1" dirty="0">
                <a:solidFill>
                  <a:srgbClr val="3E51A3"/>
                </a:solidFill>
              </a:rPr>
              <a:t/>
            </a:r>
            <a:br>
              <a:rPr lang="en-US" sz="2000" b="1" dirty="0">
                <a:solidFill>
                  <a:srgbClr val="3E51A3"/>
                </a:solidFill>
              </a:rPr>
            </a:br>
            <a:endParaRPr lang="en-US" sz="2000" b="1" dirty="0">
              <a:solidFill>
                <a:srgbClr val="3E51A3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E51A3"/>
                </a:solidFill>
              </a:rPr>
              <a:t>Machine readable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E51A3"/>
                </a:solidFill>
              </a:rPr>
              <a:t>Human readable</a:t>
            </a:r>
          </a:p>
        </p:txBody>
      </p: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3627247" y="4850097"/>
            <a:ext cx="2057400" cy="1"/>
          </a:xfrm>
          <a:prstGeom prst="straightConnector1">
            <a:avLst/>
          </a:prstGeom>
          <a:ln w="76200"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1600" y="1828800"/>
            <a:ext cx="3608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E51A3"/>
                </a:solidFill>
              </a:rPr>
              <a:t>Directory Search </a:t>
            </a:r>
            <a:r>
              <a:rPr lang="en-US" sz="2000" b="1" dirty="0">
                <a:solidFill>
                  <a:srgbClr val="3E51A3"/>
                </a:solidFill>
              </a:rPr>
              <a:t>App </a:t>
            </a:r>
          </a:p>
          <a:p>
            <a:pPr algn="ctr"/>
            <a:r>
              <a:rPr lang="en-US" sz="2000" dirty="0" smtClean="0">
                <a:solidFill>
                  <a:srgbClr val="3E51A3"/>
                </a:solidFill>
              </a:rPr>
              <a:t>Uses </a:t>
            </a:r>
            <a:r>
              <a:rPr lang="en-US" sz="2000" dirty="0">
                <a:solidFill>
                  <a:srgbClr val="3E51A3"/>
                </a:solidFill>
              </a:rPr>
              <a:t>metadata from </a:t>
            </a:r>
            <a:r>
              <a:rPr lang="en-US" sz="2000" dirty="0" smtClean="0">
                <a:solidFill>
                  <a:srgbClr val="3E51A3"/>
                </a:solidFill>
              </a:rPr>
              <a:t>the Registry </a:t>
            </a:r>
            <a:r>
              <a:rPr lang="en-US" sz="2000" dirty="0">
                <a:solidFill>
                  <a:srgbClr val="3E51A3"/>
                </a:solidFill>
              </a:rPr>
              <a:t>to provide user-friendly info</a:t>
            </a:r>
          </a:p>
        </p:txBody>
      </p:sp>
    </p:spTree>
    <p:extLst>
      <p:ext uri="{BB962C8B-B14F-4D97-AF65-F5344CB8AC3E}">
        <p14:creationId xmlns:p14="http://schemas.microsoft.com/office/powerpoint/2010/main" val="8042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7" y="1219200"/>
            <a:ext cx="9005906" cy="42062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62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843" y="1651777"/>
            <a:ext cx="9195562" cy="32199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200" dirty="0" smtClean="0"/>
              <a:t>11</a:t>
            </a:r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9843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The Registry Will Include All Kinds of Credentials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94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96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600" dirty="0" smtClean="0"/>
              <a:t>A Common Language - the CTDL -  Enables Comparability</a:t>
            </a:r>
            <a:br>
              <a:rPr lang="en-US" sz="2600" dirty="0" smtClean="0"/>
            </a:br>
            <a:r>
              <a:rPr lang="en-US" sz="2600" dirty="0" smtClean="0"/>
              <a:t>Credential Descriptors: 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35035"/>
              </p:ext>
            </p:extLst>
          </p:nvPr>
        </p:nvGraphicFramePr>
        <p:xfrm>
          <a:off x="2" y="1010680"/>
          <a:ext cx="9143999" cy="5847319"/>
        </p:xfrm>
        <a:graphic>
          <a:graphicData uri="http://schemas.openxmlformats.org/drawingml/2006/table">
            <a:tbl>
              <a:tblPr/>
              <a:tblGrid>
                <a:gridCol w="3042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0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0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47319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 smtClean="0">
                          <a:solidFill>
                            <a:srgbClr val="3E51A3"/>
                          </a:solidFill>
                          <a:effectLst/>
                          <a:latin typeface="Lato"/>
                        </a:rPr>
                        <a:t>Declaring Name, Purpose and Type of Credential and Credentialing Organization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Credentialing Organization Identification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Credential Organization Type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Credential Identification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Credential Type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Purpose of the Credential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Where Credentialing Is Offered</a:t>
                      </a:r>
                    </a:p>
                    <a:p>
                      <a:endParaRPr lang="en-US" sz="1400" b="1" dirty="0" smtClean="0">
                        <a:solidFill>
                          <a:srgbClr val="3E51A3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400" b="0" u="none" strike="noStrike" kern="1200" dirty="0">
                        <a:solidFill>
                          <a:srgbClr val="3E51A3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 w="12700" cap="flat" cmpd="sng" algn="ctr">
                      <a:solidFill>
                        <a:srgbClr val="47C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Declaring What Is Inside the Credential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Credentialing Eligibility Requirements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Competencies/Learning Outcomes Required to Attain the Credential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Assessments Required to Attain the Credential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Education and Training for the Credential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Time Required to Attain the Credential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Credentialing Costs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Maintaining the Credential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Credential Removal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Credential Holder Authentication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Version Management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Employer Engagement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400" b="0" u="none" strike="noStrike" kern="1200" dirty="0" smtClean="0">
                        <a:solidFill>
                          <a:srgbClr val="3E51A3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61999" marR="61999" marT="31000" marB="31000">
                    <a:lnL w="12700" cap="flat" cmpd="sng" algn="ctr">
                      <a:solidFill>
                        <a:srgbClr val="47C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C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Declaring Other Key Characteristics and Connections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Primary Scope of Application: Subject/Discipline Area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Primary Scope of Application: Career Preparation and Advancement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Role of Occupational Regulation and Licensing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Geographic Portability of Credential Use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Connections to Other Credentials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Career Pathway Connections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External Quality Assurances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Employer Recognition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Number and Characteristics of Credential Holders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47CBD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strike="noStrike" kern="1200" dirty="0" smtClean="0">
                          <a:solidFill>
                            <a:srgbClr val="3E51A3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Employment and Earnings of Credential Holders  </a:t>
                      </a:r>
                      <a:endParaRPr lang="en-US" sz="1400" b="0" u="none" strike="noStrike" kern="1200" dirty="0">
                        <a:solidFill>
                          <a:srgbClr val="3E51A3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61999" marR="61999" marT="31000" marB="31000">
                    <a:lnL w="12700" cap="flat" cmpd="sng" algn="ctr">
                      <a:solidFill>
                        <a:srgbClr val="47C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E5A3-D34A-42FD-B46C-F75F1E79F5A4}" type="slidenum">
              <a:rPr lang="en-US" sz="1200" smtClean="0"/>
              <a:pPr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83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0070C0"/>
      </a:accent1>
      <a:accent2>
        <a:srgbClr val="669900"/>
      </a:accent2>
      <a:accent3>
        <a:srgbClr val="99CC00"/>
      </a:accent3>
      <a:accent4>
        <a:srgbClr val="DADADA"/>
      </a:accent4>
      <a:accent5>
        <a:srgbClr val="0070C0"/>
      </a:accent5>
      <a:accent6>
        <a:srgbClr val="002060"/>
      </a:accent6>
      <a:hlink>
        <a:srgbClr val="66CCFF"/>
      </a:hlink>
      <a:folHlink>
        <a:srgbClr val="FFE7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1050</Words>
  <Application>Microsoft Office PowerPoint</Application>
  <PresentationFormat>On-screen Show (4:3)</PresentationFormat>
  <Paragraphs>190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Improving Transparency in the Credentialing Marketplace   October 2016  #BetterCreds Follow us on Twitter and Facebook</vt:lpstr>
      <vt:lpstr>Today’s Credentialing Marketplace</vt:lpstr>
      <vt:lpstr>PowerPoint Presentation</vt:lpstr>
      <vt:lpstr> Pilot Project Leadership</vt:lpstr>
      <vt:lpstr>Project Goals   </vt:lpstr>
      <vt:lpstr>Registry Vs. Directory Search App:   How Do They Differ?</vt:lpstr>
      <vt:lpstr>PowerPoint Presentation</vt:lpstr>
      <vt:lpstr>The Registry Will Include All Kinds of Credentials</vt:lpstr>
      <vt:lpstr>A Common Language - the CTDL -  Enables Comparability Credential Descriptors: </vt:lpstr>
      <vt:lpstr>A Common Language - the CTDL -  Enables Comparability QA Descriptors: </vt:lpstr>
      <vt:lpstr>Project Work Plan: Transitioning to Scale</vt:lpstr>
      <vt:lpstr>Project Successes</vt:lpstr>
      <vt:lpstr>Takeaways from September 19 Event</vt:lpstr>
      <vt:lpstr>PowerPoint Presentation</vt:lpstr>
      <vt:lpstr>Benefits of Participating as a Registry Partner</vt:lpstr>
      <vt:lpstr>Participating as a Pilot Partner</vt:lpstr>
      <vt:lpstr>Getting Involved with Credential Engine</vt:lpstr>
      <vt:lpstr>Questions?</vt:lpstr>
      <vt:lpstr>For more information</vt:lpstr>
    </vt:vector>
  </TitlesOfParts>
  <Company>American National Standards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Neiman</dc:creator>
  <cp:lastModifiedBy>Roy Swift,  Ph.D.</cp:lastModifiedBy>
  <cp:revision>219</cp:revision>
  <cp:lastPrinted>2016-09-22T20:12:59Z</cp:lastPrinted>
  <dcterms:created xsi:type="dcterms:W3CDTF">2014-02-18T15:05:59Z</dcterms:created>
  <dcterms:modified xsi:type="dcterms:W3CDTF">2016-10-17T17:03:37Z</dcterms:modified>
</cp:coreProperties>
</file>