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3" r:id="rId2"/>
    <p:sldId id="293" r:id="rId3"/>
    <p:sldId id="353" r:id="rId4"/>
    <p:sldId id="302" r:id="rId5"/>
    <p:sldId id="371" r:id="rId6"/>
    <p:sldId id="346" r:id="rId7"/>
    <p:sldId id="324" r:id="rId8"/>
    <p:sldId id="325" r:id="rId9"/>
    <p:sldId id="385" r:id="rId10"/>
    <p:sldId id="386" r:id="rId11"/>
    <p:sldId id="387" r:id="rId12"/>
    <p:sldId id="326" r:id="rId13"/>
    <p:sldId id="335" r:id="rId14"/>
    <p:sldId id="327" r:id="rId15"/>
    <p:sldId id="330" r:id="rId16"/>
    <p:sldId id="337" r:id="rId17"/>
    <p:sldId id="360" r:id="rId18"/>
    <p:sldId id="338" r:id="rId19"/>
    <p:sldId id="340" r:id="rId20"/>
    <p:sldId id="341" r:id="rId21"/>
    <p:sldId id="342" r:id="rId22"/>
    <p:sldId id="388" r:id="rId23"/>
    <p:sldId id="366" r:id="rId24"/>
    <p:sldId id="365" r:id="rId25"/>
    <p:sldId id="367" r:id="rId26"/>
    <p:sldId id="368" r:id="rId27"/>
    <p:sldId id="369" r:id="rId28"/>
    <p:sldId id="370" r:id="rId29"/>
    <p:sldId id="372" r:id="rId30"/>
    <p:sldId id="373" r:id="rId31"/>
    <p:sldId id="374" r:id="rId32"/>
    <p:sldId id="375" r:id="rId33"/>
    <p:sldId id="383" r:id="rId34"/>
    <p:sldId id="384" r:id="rId35"/>
    <p:sldId id="376" r:id="rId36"/>
    <p:sldId id="377" r:id="rId37"/>
    <p:sldId id="379" r:id="rId38"/>
    <p:sldId id="380" r:id="rId39"/>
    <p:sldId id="381" r:id="rId40"/>
    <p:sldId id="382" r:id="rId41"/>
    <p:sldId id="351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</p:showPr>
  <p:clrMru>
    <a:srgbClr val="8E4700"/>
    <a:srgbClr val="66FF66"/>
    <a:srgbClr val="993300"/>
    <a:srgbClr val="5C9929"/>
    <a:srgbClr val="A50021"/>
    <a:srgbClr val="000000"/>
    <a:srgbClr val="FFF0E1"/>
    <a:srgbClr val="EFE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78873" autoAdjust="0"/>
  </p:normalViewPr>
  <p:slideViewPr>
    <p:cSldViewPr>
      <p:cViewPr varScale="1">
        <p:scale>
          <a:sx n="82" d="100"/>
          <a:sy n="82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0" y="94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4353D-5D18-41FA-A10D-F7EEADFCF11A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3767334-B584-4935-8558-423A4D96E67D}">
      <dgm:prSet phldrT="[Text]"/>
      <dgm:spPr/>
      <dgm:t>
        <a:bodyPr/>
        <a:lstStyle/>
        <a:p>
          <a:r>
            <a:rPr lang="en-US" dirty="0" smtClean="0"/>
            <a:t>We want to achieve clarity about learning outcomes</a:t>
          </a:r>
          <a:endParaRPr lang="en-US" dirty="0"/>
        </a:p>
      </dgm:t>
    </dgm:pt>
    <dgm:pt modelId="{F7AD2272-49C1-42C9-9DBD-E9E975ACA94B}" type="parTrans" cxnId="{9D0E1822-205A-4AF6-B703-AD7E399A6F9D}">
      <dgm:prSet/>
      <dgm:spPr/>
      <dgm:t>
        <a:bodyPr/>
        <a:lstStyle/>
        <a:p>
          <a:endParaRPr lang="en-US"/>
        </a:p>
      </dgm:t>
    </dgm:pt>
    <dgm:pt modelId="{B4615A60-AD0E-446C-A405-6BAFEFB02D4E}" type="sibTrans" cxnId="{9D0E1822-205A-4AF6-B703-AD7E399A6F9D}">
      <dgm:prSet/>
      <dgm:spPr/>
      <dgm:t>
        <a:bodyPr/>
        <a:lstStyle/>
        <a:p>
          <a:endParaRPr lang="en-US"/>
        </a:p>
      </dgm:t>
    </dgm:pt>
    <dgm:pt modelId="{8363415B-F770-4D49-A84C-21B6B6DF54AC}">
      <dgm:prSet phldrT="[Text]"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  <a:cs typeface="Arial" charset="0"/>
            </a:rPr>
            <a:t>Student learning is the organizing principle of our organization</a:t>
          </a:r>
          <a:endParaRPr lang="en-US" baseline="0" dirty="0">
            <a:solidFill>
              <a:schemeClr val="bg1"/>
            </a:solidFill>
          </a:endParaRPr>
        </a:p>
      </dgm:t>
    </dgm:pt>
    <dgm:pt modelId="{10CBF0B1-51D3-4034-A229-E6B286926B5F}" type="parTrans" cxnId="{4E00B99B-B64D-4F8F-8CEE-BA3E469DAE22}">
      <dgm:prSet/>
      <dgm:spPr/>
      <dgm:t>
        <a:bodyPr/>
        <a:lstStyle/>
        <a:p>
          <a:endParaRPr lang="en-US"/>
        </a:p>
      </dgm:t>
    </dgm:pt>
    <dgm:pt modelId="{0E167BB5-9F2D-4077-9E5D-CB52440443F3}" type="sibTrans" cxnId="{4E00B99B-B64D-4F8F-8CEE-BA3E469DAE22}">
      <dgm:prSet/>
      <dgm:spPr/>
      <dgm:t>
        <a:bodyPr/>
        <a:lstStyle/>
        <a:p>
          <a:endParaRPr lang="en-US"/>
        </a:p>
      </dgm:t>
    </dgm:pt>
    <dgm:pt modelId="{9C43BA10-EC69-46B8-AC73-1890312E8A0B}">
      <dgm:prSet phldrT="[Text]"/>
      <dgm:spPr/>
      <dgm:t>
        <a:bodyPr/>
        <a:lstStyle/>
        <a:p>
          <a:r>
            <a:rPr lang="en-US" baseline="0" dirty="0" smtClean="0">
              <a:solidFill>
                <a:schemeClr val="bg1"/>
              </a:solidFill>
              <a:cs typeface="Arial" charset="0"/>
            </a:rPr>
            <a:t>We coordinate teaching and assessment to promote student learning</a:t>
          </a:r>
          <a:endParaRPr lang="en-US" baseline="0" dirty="0">
            <a:solidFill>
              <a:schemeClr val="bg1"/>
            </a:solidFill>
          </a:endParaRPr>
        </a:p>
      </dgm:t>
    </dgm:pt>
    <dgm:pt modelId="{AEE38CDB-F7C4-4793-A511-B18B8AA9CD9F}" type="parTrans" cxnId="{9E35761D-5838-40DD-A258-566CCBD464EA}">
      <dgm:prSet/>
      <dgm:spPr/>
      <dgm:t>
        <a:bodyPr/>
        <a:lstStyle/>
        <a:p>
          <a:endParaRPr lang="en-US"/>
        </a:p>
      </dgm:t>
    </dgm:pt>
    <dgm:pt modelId="{7BD5F056-A700-4DC9-8335-953E51ACD187}" type="sibTrans" cxnId="{9E35761D-5838-40DD-A258-566CCBD464EA}">
      <dgm:prSet/>
      <dgm:spPr/>
      <dgm:t>
        <a:bodyPr/>
        <a:lstStyle/>
        <a:p>
          <a:endParaRPr lang="en-US"/>
        </a:p>
      </dgm:t>
    </dgm:pt>
    <dgm:pt modelId="{7CDF0BC6-AF34-478A-985B-0974DA02A331}" type="pres">
      <dgm:prSet presAssocID="{E5C4353D-5D18-41FA-A10D-F7EEADFCF1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2626A8-56A5-4114-8F2C-40D8926DAECA}" type="pres">
      <dgm:prSet presAssocID="{F3767334-B584-4935-8558-423A4D96E67D}" presName="comp" presStyleCnt="0"/>
      <dgm:spPr/>
    </dgm:pt>
    <dgm:pt modelId="{1191E608-6BF9-4FC7-B591-AF1A4AB7B5AF}" type="pres">
      <dgm:prSet presAssocID="{F3767334-B584-4935-8558-423A4D96E67D}" presName="box" presStyleLbl="node1" presStyleIdx="0" presStyleCnt="3"/>
      <dgm:spPr/>
      <dgm:t>
        <a:bodyPr/>
        <a:lstStyle/>
        <a:p>
          <a:endParaRPr lang="en-US"/>
        </a:p>
      </dgm:t>
    </dgm:pt>
    <dgm:pt modelId="{497E2CC3-7525-41D1-B80A-B70C3B55D1D7}" type="pres">
      <dgm:prSet presAssocID="{F3767334-B584-4935-8558-423A4D96E67D}" presName="img" presStyleLbl="fgImgPlace1" presStyleIdx="0" presStyleCnt="3" custScaleX="788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8B9D1B-915D-4E77-B035-505E9987F1CB}" type="pres">
      <dgm:prSet presAssocID="{F3767334-B584-4935-8558-423A4D96E6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6CF35-B68D-494E-BE1C-6E393B028BBF}" type="pres">
      <dgm:prSet presAssocID="{B4615A60-AD0E-446C-A405-6BAFEFB02D4E}" presName="spacer" presStyleCnt="0"/>
      <dgm:spPr/>
    </dgm:pt>
    <dgm:pt modelId="{E868D8AB-3B65-466D-8763-68360EDA3B0A}" type="pres">
      <dgm:prSet presAssocID="{8363415B-F770-4D49-A84C-21B6B6DF54AC}" presName="comp" presStyleCnt="0"/>
      <dgm:spPr/>
    </dgm:pt>
    <dgm:pt modelId="{F2D57DF4-2CCC-44F0-AD77-EE37828C5A83}" type="pres">
      <dgm:prSet presAssocID="{8363415B-F770-4D49-A84C-21B6B6DF54AC}" presName="box" presStyleLbl="node1" presStyleIdx="1" presStyleCnt="3"/>
      <dgm:spPr/>
      <dgm:t>
        <a:bodyPr/>
        <a:lstStyle/>
        <a:p>
          <a:endParaRPr lang="en-US"/>
        </a:p>
      </dgm:t>
    </dgm:pt>
    <dgm:pt modelId="{07C56A1C-21EB-425B-B171-071A06637960}" type="pres">
      <dgm:prSet presAssocID="{8363415B-F770-4D49-A84C-21B6B6DF54AC}" presName="img" presStyleLbl="fgImgPlace1" presStyleIdx="1" presStyleCnt="3" custScaleX="7885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D0AC91-1E7F-42CD-8081-CBA08C2DC113}" type="pres">
      <dgm:prSet presAssocID="{8363415B-F770-4D49-A84C-21B6B6DF54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9F9DD-E127-47E7-BB70-5244684272EA}" type="pres">
      <dgm:prSet presAssocID="{0E167BB5-9F2D-4077-9E5D-CB52440443F3}" presName="spacer" presStyleCnt="0"/>
      <dgm:spPr/>
    </dgm:pt>
    <dgm:pt modelId="{B8D2AD12-5A37-4A0C-805F-A60D5C4EF4BF}" type="pres">
      <dgm:prSet presAssocID="{9C43BA10-EC69-46B8-AC73-1890312E8A0B}" presName="comp" presStyleCnt="0"/>
      <dgm:spPr/>
    </dgm:pt>
    <dgm:pt modelId="{CD2D08C9-0C90-4619-A8E6-3E2FC29B04D1}" type="pres">
      <dgm:prSet presAssocID="{9C43BA10-EC69-46B8-AC73-1890312E8A0B}" presName="box" presStyleLbl="node1" presStyleIdx="2" presStyleCnt="3"/>
      <dgm:spPr/>
      <dgm:t>
        <a:bodyPr/>
        <a:lstStyle/>
        <a:p>
          <a:endParaRPr lang="en-US"/>
        </a:p>
      </dgm:t>
    </dgm:pt>
    <dgm:pt modelId="{8B725624-8B77-47CA-BB8C-6A7AFAD74CFB}" type="pres">
      <dgm:prSet presAssocID="{9C43BA10-EC69-46B8-AC73-1890312E8A0B}" presName="img" presStyleLbl="fgImgPlace1" presStyleIdx="2" presStyleCnt="3" custScaleX="827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2F2C15-9CE2-424F-B5ED-FDB06DE991BD}" type="pres">
      <dgm:prSet presAssocID="{9C43BA10-EC69-46B8-AC73-1890312E8A0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98495-6965-4F74-BE5A-73930117A4D9}" type="presOf" srcId="{9C43BA10-EC69-46B8-AC73-1890312E8A0B}" destId="{782F2C15-9CE2-424F-B5ED-FDB06DE991BD}" srcOrd="1" destOrd="0" presId="urn:microsoft.com/office/officeart/2005/8/layout/vList4"/>
    <dgm:cxn modelId="{9D0E1822-205A-4AF6-B703-AD7E399A6F9D}" srcId="{E5C4353D-5D18-41FA-A10D-F7EEADFCF11A}" destId="{F3767334-B584-4935-8558-423A4D96E67D}" srcOrd="0" destOrd="0" parTransId="{F7AD2272-49C1-42C9-9DBD-E9E975ACA94B}" sibTransId="{B4615A60-AD0E-446C-A405-6BAFEFB02D4E}"/>
    <dgm:cxn modelId="{4E00B99B-B64D-4F8F-8CEE-BA3E469DAE22}" srcId="{E5C4353D-5D18-41FA-A10D-F7EEADFCF11A}" destId="{8363415B-F770-4D49-A84C-21B6B6DF54AC}" srcOrd="1" destOrd="0" parTransId="{10CBF0B1-51D3-4034-A229-E6B286926B5F}" sibTransId="{0E167BB5-9F2D-4077-9E5D-CB52440443F3}"/>
    <dgm:cxn modelId="{DC0F9EF9-9626-4443-8949-A655A2B67F77}" type="presOf" srcId="{9C43BA10-EC69-46B8-AC73-1890312E8A0B}" destId="{CD2D08C9-0C90-4619-A8E6-3E2FC29B04D1}" srcOrd="0" destOrd="0" presId="urn:microsoft.com/office/officeart/2005/8/layout/vList4"/>
    <dgm:cxn modelId="{F3447176-A577-40E6-9FC3-7D284317F3AF}" type="presOf" srcId="{8363415B-F770-4D49-A84C-21B6B6DF54AC}" destId="{D9D0AC91-1E7F-42CD-8081-CBA08C2DC113}" srcOrd="1" destOrd="0" presId="urn:microsoft.com/office/officeart/2005/8/layout/vList4"/>
    <dgm:cxn modelId="{18C9A4DC-A392-404D-8CBD-F862AF46C0D3}" type="presOf" srcId="{F3767334-B584-4935-8558-423A4D96E67D}" destId="{9D8B9D1B-915D-4E77-B035-505E9987F1CB}" srcOrd="1" destOrd="0" presId="urn:microsoft.com/office/officeart/2005/8/layout/vList4"/>
    <dgm:cxn modelId="{9E35761D-5838-40DD-A258-566CCBD464EA}" srcId="{E5C4353D-5D18-41FA-A10D-F7EEADFCF11A}" destId="{9C43BA10-EC69-46B8-AC73-1890312E8A0B}" srcOrd="2" destOrd="0" parTransId="{AEE38CDB-F7C4-4793-A511-B18B8AA9CD9F}" sibTransId="{7BD5F056-A700-4DC9-8335-953E51ACD187}"/>
    <dgm:cxn modelId="{4196A0FE-46CA-4EB3-ACDC-F6924393E6E8}" type="presOf" srcId="{8363415B-F770-4D49-A84C-21B6B6DF54AC}" destId="{F2D57DF4-2CCC-44F0-AD77-EE37828C5A83}" srcOrd="0" destOrd="0" presId="urn:microsoft.com/office/officeart/2005/8/layout/vList4"/>
    <dgm:cxn modelId="{348C83B9-8828-4991-970E-7637409897DE}" type="presOf" srcId="{E5C4353D-5D18-41FA-A10D-F7EEADFCF11A}" destId="{7CDF0BC6-AF34-478A-985B-0974DA02A331}" srcOrd="0" destOrd="0" presId="urn:microsoft.com/office/officeart/2005/8/layout/vList4"/>
    <dgm:cxn modelId="{82CB0409-803B-4D0D-B964-31EB5CF9DA21}" type="presOf" srcId="{F3767334-B584-4935-8558-423A4D96E67D}" destId="{1191E608-6BF9-4FC7-B591-AF1A4AB7B5AF}" srcOrd="0" destOrd="0" presId="urn:microsoft.com/office/officeart/2005/8/layout/vList4"/>
    <dgm:cxn modelId="{6E0E842D-B4C9-4DE7-8E20-E536F323B326}" type="presParOf" srcId="{7CDF0BC6-AF34-478A-985B-0974DA02A331}" destId="{A22626A8-56A5-4114-8F2C-40D8926DAECA}" srcOrd="0" destOrd="0" presId="urn:microsoft.com/office/officeart/2005/8/layout/vList4"/>
    <dgm:cxn modelId="{C936A398-B917-4A51-B05A-47A317449209}" type="presParOf" srcId="{A22626A8-56A5-4114-8F2C-40D8926DAECA}" destId="{1191E608-6BF9-4FC7-B591-AF1A4AB7B5AF}" srcOrd="0" destOrd="0" presId="urn:microsoft.com/office/officeart/2005/8/layout/vList4"/>
    <dgm:cxn modelId="{BF98BBDD-494A-4E17-83F9-B869E6391628}" type="presParOf" srcId="{A22626A8-56A5-4114-8F2C-40D8926DAECA}" destId="{497E2CC3-7525-41D1-B80A-B70C3B55D1D7}" srcOrd="1" destOrd="0" presId="urn:microsoft.com/office/officeart/2005/8/layout/vList4"/>
    <dgm:cxn modelId="{09B33248-F44C-435A-A052-D9C37843027E}" type="presParOf" srcId="{A22626A8-56A5-4114-8F2C-40D8926DAECA}" destId="{9D8B9D1B-915D-4E77-B035-505E9987F1CB}" srcOrd="2" destOrd="0" presId="urn:microsoft.com/office/officeart/2005/8/layout/vList4"/>
    <dgm:cxn modelId="{BE99346B-ECEC-4684-B086-D10E305A0755}" type="presParOf" srcId="{7CDF0BC6-AF34-478A-985B-0974DA02A331}" destId="{9536CF35-B68D-494E-BE1C-6E393B028BBF}" srcOrd="1" destOrd="0" presId="urn:microsoft.com/office/officeart/2005/8/layout/vList4"/>
    <dgm:cxn modelId="{FF58824B-8E8A-4F75-B43C-654A085088A1}" type="presParOf" srcId="{7CDF0BC6-AF34-478A-985B-0974DA02A331}" destId="{E868D8AB-3B65-466D-8763-68360EDA3B0A}" srcOrd="2" destOrd="0" presId="urn:microsoft.com/office/officeart/2005/8/layout/vList4"/>
    <dgm:cxn modelId="{4AF64B8D-689C-4C3C-AE35-43B8A5B8CDFA}" type="presParOf" srcId="{E868D8AB-3B65-466D-8763-68360EDA3B0A}" destId="{F2D57DF4-2CCC-44F0-AD77-EE37828C5A83}" srcOrd="0" destOrd="0" presId="urn:microsoft.com/office/officeart/2005/8/layout/vList4"/>
    <dgm:cxn modelId="{3D1FE321-9654-4A18-BB0E-195A76D5E743}" type="presParOf" srcId="{E868D8AB-3B65-466D-8763-68360EDA3B0A}" destId="{07C56A1C-21EB-425B-B171-071A06637960}" srcOrd="1" destOrd="0" presId="urn:microsoft.com/office/officeart/2005/8/layout/vList4"/>
    <dgm:cxn modelId="{3360417F-7327-4D91-91C7-C2D9B6C894EA}" type="presParOf" srcId="{E868D8AB-3B65-466D-8763-68360EDA3B0A}" destId="{D9D0AC91-1E7F-42CD-8081-CBA08C2DC113}" srcOrd="2" destOrd="0" presId="urn:microsoft.com/office/officeart/2005/8/layout/vList4"/>
    <dgm:cxn modelId="{1CA3BB14-4933-4B47-9643-358C35B96843}" type="presParOf" srcId="{7CDF0BC6-AF34-478A-985B-0974DA02A331}" destId="{04B9F9DD-E127-47E7-BB70-5244684272EA}" srcOrd="3" destOrd="0" presId="urn:microsoft.com/office/officeart/2005/8/layout/vList4"/>
    <dgm:cxn modelId="{69F0A677-F3BB-4076-A4C0-B8F33A792A6F}" type="presParOf" srcId="{7CDF0BC6-AF34-478A-985B-0974DA02A331}" destId="{B8D2AD12-5A37-4A0C-805F-A60D5C4EF4BF}" srcOrd="4" destOrd="0" presId="urn:microsoft.com/office/officeart/2005/8/layout/vList4"/>
    <dgm:cxn modelId="{7F3DD205-B1B5-463E-916A-297A227F0E7D}" type="presParOf" srcId="{B8D2AD12-5A37-4A0C-805F-A60D5C4EF4BF}" destId="{CD2D08C9-0C90-4619-A8E6-3E2FC29B04D1}" srcOrd="0" destOrd="0" presId="urn:microsoft.com/office/officeart/2005/8/layout/vList4"/>
    <dgm:cxn modelId="{3A7ED214-306B-4429-A08F-4195798184A3}" type="presParOf" srcId="{B8D2AD12-5A37-4A0C-805F-A60D5C4EF4BF}" destId="{8B725624-8B77-47CA-BB8C-6A7AFAD74CFB}" srcOrd="1" destOrd="0" presId="urn:microsoft.com/office/officeart/2005/8/layout/vList4"/>
    <dgm:cxn modelId="{2786D5A8-71E9-406A-92FF-A9C46128BE44}" type="presParOf" srcId="{B8D2AD12-5A37-4A0C-805F-A60D5C4EF4BF}" destId="{782F2C15-9CE2-424F-B5ED-FDB06DE991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1E608-6BF9-4FC7-B591-AF1A4AB7B5AF}">
      <dsp:nvSpPr>
        <dsp:cNvPr id="0" name=""/>
        <dsp:cNvSpPr/>
      </dsp:nvSpPr>
      <dsp:spPr>
        <a:xfrm>
          <a:off x="0" y="0"/>
          <a:ext cx="7543800" cy="14525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We want to achieve clarity about learning outcomes</a:t>
          </a:r>
          <a:endParaRPr lang="en-US" sz="2900" kern="1200" dirty="0"/>
        </a:p>
      </dsp:txBody>
      <dsp:txXfrm>
        <a:off x="1654016" y="0"/>
        <a:ext cx="5889783" cy="1452562"/>
      </dsp:txXfrm>
    </dsp:sp>
    <dsp:sp modelId="{497E2CC3-7525-41D1-B80A-B70C3B55D1D7}">
      <dsp:nvSpPr>
        <dsp:cNvPr id="0" name=""/>
        <dsp:cNvSpPr/>
      </dsp:nvSpPr>
      <dsp:spPr>
        <a:xfrm>
          <a:off x="304800" y="145256"/>
          <a:ext cx="1189672" cy="1162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57DF4-2CCC-44F0-AD77-EE37828C5A83}">
      <dsp:nvSpPr>
        <dsp:cNvPr id="0" name=""/>
        <dsp:cNvSpPr/>
      </dsp:nvSpPr>
      <dsp:spPr>
        <a:xfrm>
          <a:off x="0" y="1597818"/>
          <a:ext cx="7543800" cy="14525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smtClean="0">
              <a:solidFill>
                <a:schemeClr val="bg1"/>
              </a:solidFill>
              <a:cs typeface="Arial" charset="0"/>
            </a:rPr>
            <a:t>Student learning is the organizing principle of our organization</a:t>
          </a:r>
          <a:endParaRPr lang="en-US" sz="2900" kern="1200" baseline="0" dirty="0">
            <a:solidFill>
              <a:schemeClr val="bg1"/>
            </a:solidFill>
          </a:endParaRPr>
        </a:p>
      </dsp:txBody>
      <dsp:txXfrm>
        <a:off x="1654016" y="1597818"/>
        <a:ext cx="5889783" cy="1452562"/>
      </dsp:txXfrm>
    </dsp:sp>
    <dsp:sp modelId="{07C56A1C-21EB-425B-B171-071A06637960}">
      <dsp:nvSpPr>
        <dsp:cNvPr id="0" name=""/>
        <dsp:cNvSpPr/>
      </dsp:nvSpPr>
      <dsp:spPr>
        <a:xfrm>
          <a:off x="304800" y="1743075"/>
          <a:ext cx="1189672" cy="1162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D08C9-0C90-4619-A8E6-3E2FC29B04D1}">
      <dsp:nvSpPr>
        <dsp:cNvPr id="0" name=""/>
        <dsp:cNvSpPr/>
      </dsp:nvSpPr>
      <dsp:spPr>
        <a:xfrm>
          <a:off x="0" y="3195637"/>
          <a:ext cx="7543800" cy="14525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baseline="0" dirty="0" smtClean="0">
              <a:solidFill>
                <a:schemeClr val="bg1"/>
              </a:solidFill>
              <a:cs typeface="Arial" charset="0"/>
            </a:rPr>
            <a:t>We coordinate teaching and assessment to promote student learning</a:t>
          </a:r>
          <a:endParaRPr lang="en-US" sz="2900" kern="1200" baseline="0" dirty="0">
            <a:solidFill>
              <a:schemeClr val="bg1"/>
            </a:solidFill>
          </a:endParaRPr>
        </a:p>
      </dsp:txBody>
      <dsp:txXfrm>
        <a:off x="1654016" y="3195637"/>
        <a:ext cx="5889783" cy="1452562"/>
      </dsp:txXfrm>
    </dsp:sp>
    <dsp:sp modelId="{8B725624-8B77-47CA-BB8C-6A7AFAD74CFB}">
      <dsp:nvSpPr>
        <dsp:cNvPr id="0" name=""/>
        <dsp:cNvSpPr/>
      </dsp:nvSpPr>
      <dsp:spPr>
        <a:xfrm>
          <a:off x="275273" y="3340893"/>
          <a:ext cx="1248725" cy="1162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6106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9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z="700" dirty="0" smtClean="0"/>
              <a:t>Seventh Annual Career Clusters Institute.</a:t>
            </a:r>
          </a:p>
          <a:p>
            <a:pPr>
              <a:defRPr/>
            </a:pPr>
            <a:r>
              <a:rPr lang="en-US" sz="700" dirty="0" smtClean="0"/>
              <a:t>June 16, 2009. Robin Nickel nickelr@wids.org (800) 677-9437.</a:t>
            </a:r>
            <a:endParaRPr lang="en-US" sz="700" dirty="0"/>
          </a:p>
        </p:txBody>
      </p:sp>
      <p:sp>
        <p:nvSpPr>
          <p:cNvPr id="409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106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D506998-131A-48E4-B496-0EAC57F73E0F}" type="slidenum">
              <a:rPr lang="en-US" sz="1400" b="1"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‹#›</a:t>
            </a:fld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27DB769-BB67-4EF9-8062-12BCA58BF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32F87-4B74-4DCC-8FBA-2F5FE32F965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74080-84BE-497A-A6B1-23BA773989C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Robin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1BA19-4D2C-4293-9ABD-BDA6CEE3584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r>
              <a:rPr lang="en-US" smtClean="0"/>
              <a:t>Robin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39218-D254-47E2-931A-9204779E367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57D00-5807-47FA-9906-09CF2644E23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0E29C-1180-4751-BF31-BDCDEB60554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From this point, “below the line” curriculum is developed. Each organization will have set policies for how and when this happens, but the starting point is the same. Quality outcomes – and in this case, driven by industry standards.</a:t>
            </a:r>
          </a:p>
          <a:p>
            <a:r>
              <a:rPr lang="en-US" dirty="0" smtClean="0"/>
              <a:t>Placement</a:t>
            </a:r>
            <a:r>
              <a:rPr lang="en-US" baseline="0" dirty="0" smtClean="0"/>
              <a:t> of “l</a:t>
            </a:r>
            <a:r>
              <a:rPr lang="en-US" dirty="0" smtClean="0"/>
              <a:t>ine” is determined institutionally.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0AE12-8C66-44B8-8AD1-BB2CA404BEE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 of Process – Describe what drives the competency and how external standards fit into the overall process.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918AF-6B0F-4D06-9BC2-421379BC897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From there, the clusters were linked to courses or competencies.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F003B-1114-4A90-9D1A-124A0A4ACA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 with content from Gateway.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93409-9EE2-4BAF-9B93-E88848D25B1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Explain WIDS as part of WTCS Foundation, location, mission.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F04DD-F1D5-4489-BB9D-FD9293B89E1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Other initiatives at college are also important and need to be addressed. This process allows you the flexibility to build these in.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0E29C-1180-4751-BF31-BDCDEB60554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From this point, “below the line” curriculum is developed. Each organization will have set policies for how and when this happens, but the starting point is the same. Quality outcomes – and in this case, driven by industry standards.</a:t>
            </a:r>
          </a:p>
          <a:p>
            <a:r>
              <a:rPr lang="en-US" dirty="0" smtClean="0"/>
              <a:t>Placement</a:t>
            </a:r>
            <a:r>
              <a:rPr lang="en-US" baseline="0" dirty="0" smtClean="0"/>
              <a:t> of “l</a:t>
            </a:r>
            <a:r>
              <a:rPr lang="en-US" dirty="0" smtClean="0"/>
              <a:t>ine” is determined institutionally.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2E217-9FF9-4E12-A72B-5D0792CED912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ACF47-FD32-4637-9D1D-450AF2988181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r>
              <a:rPr lang="en-US" smtClean="0"/>
              <a:t>Examples of activity statements include: “Submit your final product to the instructor” or “Post the podcast of your introductory speech.”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75F6-A9A4-463C-872E-F68D2946671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75F6-A9A4-463C-872E-F68D2946671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75F6-A9A4-463C-872E-F68D2946671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75F6-A9A4-463C-872E-F68D2946671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75F6-A9A4-463C-872E-F68D2946671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Nancy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313FC-6214-40F3-8169-ACBC4C9C3E4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3AF8F-9060-4000-8D5D-17C41007C06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Generate complete document</a:t>
            </a:r>
            <a:r>
              <a:rPr lang="en-US" baseline="0" dirty="0" smtClean="0"/>
              <a:t> in demo.</a:t>
            </a: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AB040-699A-4AEF-AD3E-75808178437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Provide full sample of Program Design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4CF61-D490-4380-836F-2B1AAC80FAF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Core Ability</a:t>
            </a:r>
            <a:r>
              <a:rPr lang="en-US" baseline="0" dirty="0" smtClean="0"/>
              <a:t> assessment, show development of Core Ability -- PAT in demo.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976C4-E2B0-40E8-9523-DB01D72E109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4C46E-371D-4806-8BA0-D85FF5B39D7C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CC857-0F2E-476E-B5A6-3ECF304E623D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634" y="4416098"/>
            <a:ext cx="5139134" cy="4183995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Printed WIDS learning plans plus your handouts provide a study guide that steps your students through the process of learning and the requirements of assessment.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04850"/>
            <a:ext cx="4624388" cy="34702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Robin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3AF8F-9060-4000-8D5D-17C41007C06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3AF8F-9060-4000-8D5D-17C41007C06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DC9D1-C0D8-4F81-906A-C20758A3691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Underlying assumptions.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74883-4833-4BAB-985F-17893AFD6B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E6D1E-B81B-463F-B66A-EDA8397BE05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64F6B-DAF5-423E-9E9F-E3E6C4064DF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27562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151"/>
            <a:ext cx="5140960" cy="4183300"/>
          </a:xfrm>
          <a:noFill/>
          <a:ln/>
        </p:spPr>
        <p:txBody>
          <a:bodyPr lIns="93171" tIns="46586" rIns="93171" bIns="46586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676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D139-2F43-4969-B9F4-36BD16632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D424-9C61-43F4-86CC-B28951252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600200"/>
            <a:ext cx="200025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600200"/>
            <a:ext cx="58483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1588-DAA1-494B-B50D-35084A1B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7772400" cy="25908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16125-5835-483C-B68F-7975744A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A3DA-194E-4178-89E2-E6779A12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432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7432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C834E-03C4-4518-A41C-3034442AC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80D5-9793-46BC-BBE2-5BA5F5A67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1305-7CA3-48AC-BF24-D6CBAE1BC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0A9E-AA4D-4E05-A7EA-24A17216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8258-A977-4D06-B900-F8E021E56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FCDC-29E6-4837-8C7E-93DC65CB7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057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4290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9956AD-DCA6-492B-93A2-581FDAA48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3490" name="Picture 2" descr="Omni Fort Worth Hotel"/>
          <p:cNvPicPr>
            <a:picLocks noChangeAspect="1" noChangeArrowheads="1"/>
          </p:cNvPicPr>
          <p:nvPr userDrawn="1"/>
        </p:nvPicPr>
        <p:blipFill>
          <a:blip r:embed="rId13" cstate="print"/>
          <a:srcRect l="3721" t="-2996" b="4121"/>
          <a:stretch>
            <a:fillRect/>
          </a:stretch>
        </p:blipFill>
        <p:spPr bwMode="auto">
          <a:xfrm>
            <a:off x="304800" y="228600"/>
            <a:ext cx="3943350" cy="2514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8E4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3600">
          <a:solidFill>
            <a:srgbClr val="272E3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800">
          <a:solidFill>
            <a:srgbClr val="272E3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400">
          <a:solidFill>
            <a:srgbClr val="272E3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000">
          <a:solidFill>
            <a:srgbClr val="272E3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000">
          <a:solidFill>
            <a:srgbClr val="272E3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2000">
          <a:solidFill>
            <a:srgbClr val="27279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2000">
          <a:solidFill>
            <a:srgbClr val="27279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2000">
          <a:solidFill>
            <a:srgbClr val="27279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2000">
          <a:solidFill>
            <a:srgbClr val="27279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2007_Document1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Worksheet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962400" y="1828800"/>
            <a:ext cx="4800600" cy="1470025"/>
          </a:xfrm>
        </p:spPr>
        <p:txBody>
          <a:bodyPr/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Tools for Curriculum Development: Linking Clusters to Courses and Programs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534400" cy="1752600"/>
          </a:xfrm>
        </p:spPr>
        <p:txBody>
          <a:bodyPr/>
          <a:lstStyle/>
          <a:p>
            <a:pPr algn="l" fontAlgn="t">
              <a:spcBef>
                <a:spcPts val="0"/>
              </a:spcBef>
            </a:pPr>
            <a:r>
              <a:rPr lang="en-US" sz="2400" dirty="0" smtClean="0">
                <a:solidFill>
                  <a:srgbClr val="272E37"/>
                </a:solidFill>
              </a:rPr>
              <a:t>Tuesday, June 16, 2009,  2:20-3:20 p.m.</a:t>
            </a:r>
          </a:p>
          <a:p>
            <a:pPr algn="l" fontAlgn="t">
              <a:spcBef>
                <a:spcPts val="0"/>
              </a:spcBef>
            </a:pPr>
            <a:endParaRPr lang="en-US" sz="800" dirty="0" smtClean="0">
              <a:solidFill>
                <a:srgbClr val="272E37"/>
              </a:solidFill>
            </a:endParaRPr>
          </a:p>
          <a:p>
            <a:pPr algn="l" fontAlgn="t">
              <a:spcBef>
                <a:spcPts val="0"/>
              </a:spcBef>
            </a:pPr>
            <a:r>
              <a:rPr lang="en-US" sz="2400" b="1" dirty="0" smtClean="0">
                <a:solidFill>
                  <a:srgbClr val="272E37"/>
                </a:solidFill>
              </a:rPr>
              <a:t>Robin Nickel, Ph.D.</a:t>
            </a:r>
          </a:p>
          <a:p>
            <a:pPr algn="l" fontAlgn="t">
              <a:spcBef>
                <a:spcPts val="0"/>
              </a:spcBef>
            </a:pPr>
            <a:r>
              <a:rPr lang="en-US" sz="2400" b="1" dirty="0" smtClean="0">
                <a:solidFill>
                  <a:srgbClr val="272E37"/>
                </a:solidFill>
              </a:rPr>
              <a:t>Worldwide Instructional Design System </a:t>
            </a:r>
          </a:p>
          <a:p>
            <a:pPr algn="l" fontAlgn="t">
              <a:spcBef>
                <a:spcPts val="0"/>
              </a:spcBef>
            </a:pPr>
            <a:endParaRPr lang="en-US" sz="1400" dirty="0" smtClean="0">
              <a:solidFill>
                <a:srgbClr val="272E37"/>
              </a:solidFill>
            </a:endParaRPr>
          </a:p>
          <a:p>
            <a:pPr algn="l" fontAlgn="t">
              <a:spcBef>
                <a:spcPts val="0"/>
              </a:spcBef>
            </a:pPr>
            <a:r>
              <a:rPr lang="en-US" sz="1400" dirty="0" smtClean="0">
                <a:solidFill>
                  <a:srgbClr val="272E37"/>
                </a:solidFill>
              </a:rPr>
              <a:t>A Division of Wisconsin Technical College System Foundation, Inc.</a:t>
            </a:r>
          </a:p>
          <a:p>
            <a:pPr algn="l" fontAlgn="t">
              <a:spcBef>
                <a:spcPts val="0"/>
              </a:spcBef>
            </a:pPr>
            <a:r>
              <a:rPr lang="en-US" sz="1400" dirty="0" smtClean="0">
                <a:solidFill>
                  <a:srgbClr val="272E37"/>
                </a:solidFill>
              </a:rPr>
              <a:t>A 501 (c) 3 non-profit organization</a:t>
            </a:r>
          </a:p>
          <a:p>
            <a:pPr algn="l" fontAlgn="t">
              <a:spcBef>
                <a:spcPts val="0"/>
              </a:spcBef>
            </a:pPr>
            <a:r>
              <a:rPr lang="en-US" sz="1400" dirty="0" smtClean="0">
                <a:solidFill>
                  <a:srgbClr val="272E37"/>
                </a:solidFill>
              </a:rPr>
              <a:t>Presented at the Seventh Annual Career Clusters Institute in Ft. </a:t>
            </a:r>
            <a:r>
              <a:rPr lang="en-US" sz="1400" smtClean="0">
                <a:solidFill>
                  <a:srgbClr val="272E37"/>
                </a:solidFill>
              </a:rPr>
              <a:t>Worth Texas</a:t>
            </a:r>
            <a:endParaRPr lang="en-US" sz="1400" dirty="0" smtClean="0">
              <a:solidFill>
                <a:srgbClr val="272E37"/>
              </a:solidFill>
            </a:endParaRPr>
          </a:p>
          <a:p>
            <a:pPr algn="l" fontAlgn="t"/>
            <a:endParaRPr lang="en-US" sz="2400" dirty="0" smtClean="0">
              <a:solidFill>
                <a:srgbClr val="272E37"/>
              </a:solidFill>
            </a:endParaRPr>
          </a:p>
          <a:p>
            <a:pPr algn="l"/>
            <a:endParaRPr lang="en-US" dirty="0" smtClean="0">
              <a:solidFill>
                <a:srgbClr val="272E37"/>
              </a:solidFill>
            </a:endParaRPr>
          </a:p>
        </p:txBody>
      </p:sp>
      <p:pic>
        <p:nvPicPr>
          <p:cNvPr id="4" name="Picture 5" descr="wids_bann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0"/>
            <a:ext cx="9139237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mni Fort Worth Hotel"/>
          <p:cNvPicPr>
            <a:picLocks noChangeAspect="1" noChangeArrowheads="1"/>
          </p:cNvPicPr>
          <p:nvPr/>
        </p:nvPicPr>
        <p:blipFill>
          <a:blip r:embed="rId4" cstate="print"/>
          <a:srcRect l="3721" t="-2996" b="4121"/>
          <a:stretch>
            <a:fillRect/>
          </a:stretch>
        </p:blipFill>
        <p:spPr bwMode="auto">
          <a:xfrm>
            <a:off x="0" y="1600200"/>
            <a:ext cx="3943350" cy="2514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200400" y="2133600"/>
            <a:ext cx="5943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itchFamily="34" charset="0"/>
              </a:rPr>
              <a:t>Over 150 licenses worldwide </a:t>
            </a:r>
            <a:endParaRPr lang="en-US" sz="28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marL="685800" lvl="1" indent="-228600"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MT" pitchFamily="34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Gill Sans MT" pitchFamily="34" charset="0"/>
              </a:rPr>
              <a:t>33 states and 5 foreign countries)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itchFamily="34" charset="0"/>
              </a:rPr>
              <a:t>Technical colleges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itchFamily="34" charset="0"/>
              </a:rPr>
              <a:t>Community colleges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itchFamily="34" charset="0"/>
              </a:rPr>
              <a:t>Universities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itchFamily="34" charset="0"/>
              </a:rPr>
              <a:t>High schools </a:t>
            </a:r>
          </a:p>
          <a:p>
            <a:pPr marL="228600" indent="-228600"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Gill Sans MT" pitchFamily="34" charset="0"/>
              </a:rPr>
              <a:t>Businesses</a:t>
            </a: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04800" y="1143000"/>
            <a:ext cx="8466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spcBef>
                <a:spcPct val="0"/>
              </a:spcBef>
            </a:pPr>
            <a:r>
              <a:rPr lang="en-US" sz="4000" b="1" dirty="0">
                <a:solidFill>
                  <a:srgbClr val="8E4700"/>
                </a:solidFill>
                <a:latin typeface="Gill Sans MT" pitchFamily="34" charset="0"/>
              </a:rPr>
              <a:t>Who is using WIDS?</a:t>
            </a:r>
          </a:p>
        </p:txBody>
      </p:sp>
      <p:pic>
        <p:nvPicPr>
          <p:cNvPr id="874505" name="Picture 9" descr="MPj04222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" y="2247900"/>
            <a:ext cx="243998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wids_bann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0"/>
            <a:ext cx="9139237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Pj04330920000[1]"/>
          <p:cNvPicPr>
            <a:picLocks noChangeAspect="1" noChangeArrowheads="1"/>
          </p:cNvPicPr>
          <p:nvPr/>
        </p:nvPicPr>
        <p:blipFill>
          <a:blip r:embed="rId3" cstate="print">
            <a:lum bright="52000" contrast="-70000"/>
          </a:blip>
          <a:srcRect/>
          <a:stretch>
            <a:fillRect/>
          </a:stretch>
        </p:blipFill>
        <p:spPr bwMode="auto">
          <a:xfrm>
            <a:off x="152400" y="0"/>
            <a:ext cx="851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857250"/>
          </a:xfrm>
        </p:spPr>
        <p:txBody>
          <a:bodyPr lIns="92075" tIns="46038" rIns="92075" bIns="46038" anchor="b"/>
          <a:lstStyle/>
          <a:p>
            <a:pPr algn="r" eaLnBrk="1" hangingPunct="1">
              <a:defRPr/>
            </a:pPr>
            <a:r>
              <a:rPr lang="en-US" sz="3600" dirty="0" smtClean="0"/>
              <a:t>Some of Our Users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81000" y="609600"/>
            <a:ext cx="7772400" cy="40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Gill Sans MT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16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Wisconsin </a:t>
            </a: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Technical Colleges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  7 Michigan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Colleges</a:t>
            </a: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  9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Minnesota Colleges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Gill Sans MT" pitchFamily="34" charset="0"/>
              </a:rPr>
              <a:t>     6 Kansas Colleges and Kansas Board of Regents</a:t>
            </a: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Southwest College of Naturopathic Medicine, AZ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Iowa State University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Brevard Community College, FL</a:t>
            </a:r>
          </a:p>
          <a:p>
            <a:pPr marL="1714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n"/>
            </a:pP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  <a:p>
            <a:pPr marL="171450" indent="-1714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n"/>
            </a:pPr>
            <a:endParaRPr lang="en-US" sz="2800" dirty="0">
              <a:solidFill>
                <a:srgbClr val="3B6785"/>
              </a:solidFill>
              <a:latin typeface="Gill Sans MT" pitchFamily="34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809750" y="3924300"/>
            <a:ext cx="7010400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  <a:latin typeface="Gill Sans MT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9 Canadian Colleges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Learning Resources, Cape Town, South Africa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Anne Arundel Community College, MD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GE Medical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  Bethel University,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MN</a:t>
            </a:r>
          </a:p>
          <a:p>
            <a:pPr marL="171450" indent="-171450" eaLnBrk="0" hangingPunct="0">
              <a:spcBef>
                <a:spcPct val="20000"/>
              </a:spcBef>
              <a:buClr>
                <a:srgbClr val="E29E78"/>
              </a:buClr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Gill Sans MT" pitchFamily="34" charset="0"/>
              </a:rPr>
              <a:t>  National American University, SD</a:t>
            </a:r>
            <a:endParaRPr lang="en-US" sz="2400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143000"/>
          </a:xfrm>
          <a:noFill/>
        </p:spPr>
        <p:txBody>
          <a:bodyPr/>
          <a:lstStyle/>
          <a:p>
            <a:r>
              <a:rPr lang="en-US" smtClean="0"/>
              <a:t>Why do we have to do this?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6705600" cy="3276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are the drivers?</a:t>
            </a:r>
          </a:p>
        </p:txBody>
      </p:sp>
      <p:pic>
        <p:nvPicPr>
          <p:cNvPr id="14340" name="Picture 4" descr="kv_sportfahrsch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5848350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124200" y="1600200"/>
            <a:ext cx="54102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Comprehensive Standards</a:t>
            </a:r>
          </a:p>
          <a:p>
            <a:pPr lvl="1" indent="-1143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 3.3.1 “institution identifies expected outcomes … assesses whether it achieves the outcomes; and provides evidence of improvement based on analysis of those results.”</a:t>
            </a:r>
          </a:p>
          <a:p>
            <a:pPr lvl="1" indent="-1143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 3.4.1 “establish and evaluate program and learning outcomes</a:t>
            </a:r>
            <a:r>
              <a:rPr lang="en-US" sz="2200" i="1" dirty="0">
                <a:solidFill>
                  <a:srgbClr val="E6E6E6"/>
                </a:solidFill>
                <a:latin typeface="+mj-lt"/>
              </a:rPr>
              <a:t> </a:t>
            </a:r>
            <a:endParaRPr lang="en-US" sz="2200" i="1" dirty="0">
              <a:solidFill>
                <a:srgbClr val="800000"/>
              </a:solidFill>
              <a:latin typeface="+mj-lt"/>
            </a:endParaRPr>
          </a:p>
          <a:p>
            <a:pPr marL="2286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8436" name="Picture 4" descr="J0227525"/>
          <p:cNvPicPr>
            <a:picLocks noChangeAspect="1" noChangeArrowheads="1"/>
          </p:cNvPicPr>
          <p:nvPr/>
        </p:nvPicPr>
        <p:blipFill>
          <a:blip r:embed="rId3" cstate="print"/>
          <a:srcRect l="6345" t="14999" r="11170" b="5000"/>
          <a:stretch>
            <a:fillRect/>
          </a:stretch>
        </p:blipFill>
        <p:spPr bwMode="auto">
          <a:xfrm>
            <a:off x="838200" y="2971800"/>
            <a:ext cx="1981200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acsmain_5pane1_2_"/>
          <p:cNvPicPr>
            <a:picLocks noChangeAspect="1" noChangeArrowheads="1"/>
          </p:cNvPicPr>
          <p:nvPr/>
        </p:nvPicPr>
        <p:blipFill>
          <a:blip r:embed="rId4" cstate="print"/>
          <a:srcRect r="34909"/>
          <a:stretch>
            <a:fillRect/>
          </a:stretch>
        </p:blipFill>
        <p:spPr bwMode="auto">
          <a:xfrm>
            <a:off x="838200" y="1524000"/>
            <a:ext cx="20764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47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8E4700"/>
                </a:solidFill>
                <a:latin typeface="+mj-lt"/>
              </a:rPr>
              <a:t>Curriculum and Accreditation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676400"/>
            <a:ext cx="7162800" cy="3849688"/>
          </a:xfrm>
        </p:spPr>
        <p:txBody>
          <a:bodyPr/>
          <a:lstStyle/>
          <a:p>
            <a:pPr marL="60325" indent="-60325"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smtClean="0"/>
              <a:t> </a:t>
            </a:r>
            <a:r>
              <a:rPr lang="en-US" sz="2400" i="1" smtClean="0"/>
              <a:t>“Assessment of student learning is a participatory, iterative process that:</a:t>
            </a:r>
          </a:p>
          <a:p>
            <a:pPr lvl="1"/>
            <a:r>
              <a:rPr lang="en-US" sz="2400" smtClean="0"/>
              <a:t>Provides </a:t>
            </a:r>
            <a:r>
              <a:rPr lang="en-US" sz="2400" u="sng" smtClean="0"/>
              <a:t>data/information</a:t>
            </a:r>
            <a:r>
              <a:rPr lang="en-US" sz="2400" smtClean="0"/>
              <a:t> you need on your students’ learning</a:t>
            </a:r>
          </a:p>
          <a:p>
            <a:pPr lvl="1"/>
            <a:r>
              <a:rPr lang="en-US" sz="2400" smtClean="0"/>
              <a:t>Engages you and others in analyzing and using this data/information to confirm and </a:t>
            </a:r>
            <a:r>
              <a:rPr lang="en-US" sz="2400" u="sng" smtClean="0"/>
              <a:t>improve teaching and learning</a:t>
            </a:r>
          </a:p>
          <a:p>
            <a:pPr lvl="1"/>
            <a:r>
              <a:rPr lang="en-US" sz="2400" smtClean="0"/>
              <a:t>Produces </a:t>
            </a:r>
            <a:r>
              <a:rPr lang="en-US" sz="2400" u="sng" smtClean="0"/>
              <a:t>evidence</a:t>
            </a:r>
            <a:r>
              <a:rPr lang="en-US" sz="2400" smtClean="0"/>
              <a:t> that students are learning the outcomes you intended … .”</a:t>
            </a:r>
          </a:p>
          <a:p>
            <a:pPr marL="60325" indent="-60325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47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8E4700"/>
                </a:solidFill>
                <a:latin typeface="+mj-lt"/>
              </a:rPr>
              <a:t>Curriculum and Accreditation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55638" y="6105525"/>
            <a:ext cx="81073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00"/>
                </a:solidFill>
              </a:rPr>
              <a:t>From “Student Learning, Assessment and Accreditation: Criteria and Contexts”, presented at Making a Difference in Student Learning: Assessment as a Core Strategy, a workshop from the Higher Learning Commission, July 26-28, 2006.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3400" y="1600200"/>
            <a:ext cx="7086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cs typeface="Arial" charset="0"/>
              </a:rPr>
              <a:t>Who: 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Secondary </a:t>
            </a:r>
            <a:r>
              <a:rPr lang="en-US" dirty="0">
                <a:solidFill>
                  <a:srgbClr val="000000"/>
                </a:solidFill>
                <a:latin typeface="+mj-lt"/>
                <a:cs typeface="Arial" charset="0"/>
              </a:rPr>
              <a:t>and postsecondary </a:t>
            </a:r>
            <a:endParaRPr lang="en-US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US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  <a:cs typeface="Arial" charset="0"/>
              </a:rPr>
              <a:t>What: 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Develop </a:t>
            </a:r>
            <a:r>
              <a:rPr lang="en-US" dirty="0">
                <a:solidFill>
                  <a:srgbClr val="000000"/>
                </a:solidFill>
                <a:latin typeface="+mj-lt"/>
                <a:cs typeface="Arial" charset="0"/>
              </a:rPr>
              <a:t>a process for measuring technical skills that lead to an industry-recognized credential,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state-recognized </a:t>
            </a:r>
            <a:r>
              <a:rPr lang="en-US" dirty="0">
                <a:solidFill>
                  <a:srgbClr val="000000"/>
                </a:solidFill>
                <a:latin typeface="+mj-lt"/>
                <a:cs typeface="Arial" charset="0"/>
              </a:rPr>
              <a:t>credential, or locally-developed credential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 charset="0"/>
              </a:rPr>
              <a:t>Why: </a:t>
            </a:r>
            <a:r>
              <a:rPr lang="en-US" b="1" dirty="0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Provide </a:t>
            </a:r>
            <a:r>
              <a:rPr lang="en-US" dirty="0">
                <a:solidFill>
                  <a:srgbClr val="000000"/>
                </a:solidFill>
                <a:latin typeface="+mj-lt"/>
                <a:cs typeface="Arial" charset="0"/>
              </a:rPr>
              <a:t>as a separate measure of accountability, the extent of skill development in Career and Technical Education (CTE) programs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 charset="0"/>
              </a:rPr>
              <a:t>How: 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Develop </a:t>
            </a:r>
            <a:r>
              <a:rPr lang="en-US" dirty="0">
                <a:solidFill>
                  <a:srgbClr val="000000"/>
                </a:solidFill>
                <a:latin typeface="+mj-lt"/>
                <a:cs typeface="Arial" charset="0"/>
              </a:rPr>
              <a:t>valid and reliable assessments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543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993300"/>
                </a:solidFill>
                <a:latin typeface="+mj-lt"/>
              </a:rPr>
              <a:t>Carl Perkins IV 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SA_0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43096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Agree to use a common process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>
          <a:xfrm>
            <a:off x="2895600" y="1752600"/>
            <a:ext cx="5486400" cy="4267200"/>
          </a:xfrm>
        </p:spPr>
        <p:txBody>
          <a:bodyPr/>
          <a:lstStyle/>
          <a:p>
            <a:r>
              <a:rPr lang="en-US" dirty="0" smtClean="0">
                <a:solidFill>
                  <a:srgbClr val="272E37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rgbClr val="272E37"/>
                </a:solidFill>
              </a:rPr>
              <a:t>Simplify articulation</a:t>
            </a:r>
          </a:p>
          <a:p>
            <a:pPr lvl="1"/>
            <a:r>
              <a:rPr lang="en-US" dirty="0" smtClean="0">
                <a:solidFill>
                  <a:srgbClr val="272E37"/>
                </a:solidFill>
              </a:rPr>
              <a:t>Provide a general road map of all courses and programs</a:t>
            </a:r>
          </a:p>
          <a:p>
            <a:pPr lvl="1"/>
            <a:r>
              <a:rPr lang="en-US" dirty="0" smtClean="0">
                <a:solidFill>
                  <a:srgbClr val="272E37"/>
                </a:solidFill>
              </a:rPr>
              <a:t>Ensure skills are being addressed</a:t>
            </a:r>
          </a:p>
          <a:p>
            <a:pPr lvl="1"/>
            <a:r>
              <a:rPr lang="en-US" dirty="0" smtClean="0">
                <a:solidFill>
                  <a:srgbClr val="272E37"/>
                </a:solidFill>
              </a:rPr>
              <a:t>Increase efficiency </a:t>
            </a:r>
          </a:p>
          <a:p>
            <a:pPr lvl="1"/>
            <a:r>
              <a:rPr lang="en-US" dirty="0" smtClean="0">
                <a:solidFill>
                  <a:srgbClr val="272E37"/>
                </a:solidFill>
              </a:rPr>
              <a:t>Avoid chaos</a:t>
            </a:r>
          </a:p>
          <a:p>
            <a:pPr lvl="1"/>
            <a:endParaRPr lang="en-US" dirty="0" smtClean="0">
              <a:solidFill>
                <a:srgbClr val="272E3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esign chart6 forp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56054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14"/>
          <p:cNvSpPr>
            <a:spLocks/>
          </p:cNvSpPr>
          <p:nvPr/>
        </p:nvSpPr>
        <p:spPr bwMode="auto">
          <a:xfrm>
            <a:off x="2590800" y="457200"/>
            <a:ext cx="381000" cy="3048000"/>
          </a:xfrm>
          <a:prstGeom prst="leftBrace">
            <a:avLst>
              <a:gd name="adj1" fmla="val 66667"/>
              <a:gd name="adj2" fmla="val 5807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Gill Sans MT" pitchFamily="34" charset="0"/>
              </a:rPr>
              <a:t>Institutionally-defined</a:t>
            </a:r>
          </a:p>
        </p:txBody>
      </p:sp>
      <p:sp>
        <p:nvSpPr>
          <p:cNvPr id="28677" name="Text Box 16"/>
          <p:cNvSpPr txBox="1">
            <a:spLocks noChangeArrowheads="1"/>
          </p:cNvSpPr>
          <p:nvPr/>
        </p:nvSpPr>
        <p:spPr bwMode="auto">
          <a:xfrm>
            <a:off x="228600" y="45720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Instructor-defined</a:t>
            </a:r>
          </a:p>
        </p:txBody>
      </p:sp>
      <p:sp>
        <p:nvSpPr>
          <p:cNvPr id="28678" name="AutoShape 18"/>
          <p:cNvSpPr>
            <a:spLocks/>
          </p:cNvSpPr>
          <p:nvPr/>
        </p:nvSpPr>
        <p:spPr bwMode="auto">
          <a:xfrm>
            <a:off x="2438400" y="4191000"/>
            <a:ext cx="381000" cy="2209800"/>
          </a:xfrm>
          <a:prstGeom prst="leftBrace">
            <a:avLst>
              <a:gd name="adj1" fmla="val 48333"/>
              <a:gd name="adj2" fmla="val 50000"/>
            </a:avLst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4343" name="Line 21"/>
          <p:cNvSpPr>
            <a:spLocks noChangeShapeType="1"/>
          </p:cNvSpPr>
          <p:nvPr/>
        </p:nvSpPr>
        <p:spPr bwMode="auto">
          <a:xfrm>
            <a:off x="838200" y="3810000"/>
            <a:ext cx="78644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ln>
                <a:solidFill>
                  <a:srgbClr val="8E4700"/>
                </a:solidFill>
              </a:ln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sign chart6 forpckt"/>
          <p:cNvPicPr>
            <a:picLocks noChangeAspect="1" noChangeArrowheads="1"/>
          </p:cNvPicPr>
          <p:nvPr/>
        </p:nvPicPr>
        <p:blipFill>
          <a:blip r:embed="rId3" cstate="print"/>
          <a:srcRect b="45554"/>
          <a:stretch>
            <a:fillRect/>
          </a:stretch>
        </p:blipFill>
        <p:spPr bwMode="auto">
          <a:xfrm>
            <a:off x="0" y="381000"/>
            <a:ext cx="89154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5638800" y="2133600"/>
            <a:ext cx="3124200" cy="1676400"/>
          </a:xfrm>
          <a:prstGeom prst="wedgeRectCallout">
            <a:avLst>
              <a:gd name="adj1" fmla="val -11815"/>
              <a:gd name="adj2" fmla="val -8451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State, national, professional standards (Career Clusters, NLN, NATEF)</a:t>
            </a:r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609600" y="6019800"/>
            <a:ext cx="78644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ln>
                <a:solidFill>
                  <a:srgbClr val="8E4700"/>
                </a:solidFill>
              </a:ln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sign chart6 forpckt"/>
          <p:cNvPicPr>
            <a:picLocks noChangeAspect="1" noChangeArrowheads="1"/>
          </p:cNvPicPr>
          <p:nvPr/>
        </p:nvPicPr>
        <p:blipFill>
          <a:blip r:embed="rId3" cstate="print"/>
          <a:srcRect b="45554"/>
          <a:stretch>
            <a:fillRect/>
          </a:stretch>
        </p:blipFill>
        <p:spPr bwMode="auto">
          <a:xfrm>
            <a:off x="0" y="228600"/>
            <a:ext cx="89154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5715000" y="2362200"/>
            <a:ext cx="3124200" cy="1981200"/>
          </a:xfrm>
          <a:prstGeom prst="wedgeRectCallout">
            <a:avLst>
              <a:gd name="adj1" fmla="val -87042"/>
              <a:gd name="adj2" fmla="val 588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Major skill, knowledge or attitude that is measurable and observable; field or discipline specific outcome addressed at the learning plan (lesson) level.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Gill Sans MT" pitchFamily="34" charset="0"/>
              </a:rPr>
              <a:t>What will the learner be able to </a:t>
            </a:r>
            <a:r>
              <a:rPr lang="en-US" i="1" u="sng">
                <a:latin typeface="Gill Sans MT" pitchFamily="34" charset="0"/>
              </a:rPr>
              <a:t>do</a:t>
            </a:r>
            <a:r>
              <a:rPr lang="en-US" i="1">
                <a:latin typeface="Gill Sans MT" pitchFamily="34" charset="0"/>
              </a:rPr>
              <a:t> as a result of this course?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09600" y="2590800"/>
            <a:ext cx="8077200" cy="37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b="1" dirty="0">
                <a:latin typeface="+mj-lt"/>
              </a:rPr>
              <a:t>Robin Nickel, Ph.D.</a:t>
            </a:r>
          </a:p>
          <a:p>
            <a:pPr>
              <a:lnSpc>
                <a:spcPct val="110000"/>
              </a:lnSpc>
              <a:defRPr/>
            </a:pPr>
            <a:r>
              <a:rPr lang="en-US" sz="3200" b="1" dirty="0">
                <a:latin typeface="+mj-lt"/>
              </a:rPr>
              <a:t>Associate Director 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Worldwide Instructional Design System</a:t>
            </a:r>
          </a:p>
          <a:p>
            <a:pPr>
              <a:lnSpc>
                <a:spcPct val="110000"/>
              </a:lnSpc>
              <a:defRPr/>
            </a:pPr>
            <a:r>
              <a:rPr lang="en-US" i="1" dirty="0">
                <a:latin typeface="+mj-lt"/>
              </a:rPr>
              <a:t>A Division of Wisconsin Technical College System Foundation</a:t>
            </a:r>
          </a:p>
          <a:p>
            <a:pPr>
              <a:lnSpc>
                <a:spcPct val="110000"/>
              </a:lnSpc>
              <a:defRPr/>
            </a:pPr>
            <a:endParaRPr lang="en-US" sz="3200" i="1" dirty="0">
              <a:latin typeface="+mj-lt"/>
            </a:endParaRPr>
          </a:p>
          <a:p>
            <a:pPr>
              <a:lnSpc>
                <a:spcPct val="110000"/>
              </a:lnSpc>
              <a:defRPr/>
            </a:pPr>
            <a:r>
              <a:rPr lang="en-US" sz="3200" i="1" dirty="0">
                <a:latin typeface="+mj-lt"/>
              </a:rPr>
              <a:t>nickelr@wids.org  (608) 849-2411</a:t>
            </a:r>
          </a:p>
          <a:p>
            <a:pPr>
              <a:defRPr/>
            </a:pPr>
            <a:endParaRPr lang="en-US" sz="2000" i="1" dirty="0">
              <a:latin typeface="Tahoma" pitchFamily="34" charset="0"/>
            </a:endParaRPr>
          </a:p>
          <a:p>
            <a:pPr>
              <a:defRPr/>
            </a:pPr>
            <a:endParaRPr lang="en-US" sz="1800" b="1" dirty="0">
              <a:latin typeface="Tahoma" pitchFamily="34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153400" cy="787400"/>
          </a:xfrm>
          <a:prstGeom prst="rect">
            <a:avLst/>
          </a:prstGeom>
          <a:solidFill>
            <a:srgbClr val="FFF5E1">
              <a:alpha val="89018"/>
            </a:srgbClr>
          </a:solidFill>
          <a:ln w="19050">
            <a:solidFill>
              <a:srgbClr val="FFE4AF"/>
            </a:solidFill>
            <a:prstDash val="sysDot"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0"/>
          </a:effectLst>
        </p:spPr>
        <p:txBody>
          <a:bodyPr lIns="274320" tIns="228600" rIns="274320" bIns="22860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993300"/>
                </a:solidFill>
                <a:latin typeface="Arial Black" pitchFamily="34" charset="0"/>
              </a:rPr>
              <a:t>Presenter</a:t>
            </a:r>
            <a:endParaRPr lang="en-US" dirty="0">
              <a:solidFill>
                <a:srgbClr val="99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sign chart6 forpckt"/>
          <p:cNvPicPr>
            <a:picLocks noChangeAspect="1" noChangeArrowheads="1"/>
          </p:cNvPicPr>
          <p:nvPr/>
        </p:nvPicPr>
        <p:blipFill>
          <a:blip r:embed="rId3" cstate="print"/>
          <a:srcRect b="45554"/>
          <a:stretch>
            <a:fillRect/>
          </a:stretch>
        </p:blipFill>
        <p:spPr bwMode="auto">
          <a:xfrm>
            <a:off x="0" y="304800"/>
            <a:ext cx="8915400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5791200" y="3124200"/>
            <a:ext cx="2971800" cy="1600200"/>
          </a:xfrm>
          <a:prstGeom prst="wedgeRectCallout">
            <a:avLst>
              <a:gd name="adj1" fmla="val -89583"/>
              <a:gd name="adj2" fmla="val 4849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Carpenter Competency:</a:t>
            </a:r>
          </a:p>
          <a:p>
            <a:pPr algn="ctr"/>
            <a:r>
              <a:rPr lang="en-US" sz="1600"/>
              <a:t>Cut floor joists to proper length.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791200" y="381000"/>
            <a:ext cx="2590800" cy="2590800"/>
          </a:xfrm>
          <a:prstGeom prst="wedgeRectCallout">
            <a:avLst>
              <a:gd name="adj1" fmla="val -17671"/>
              <a:gd name="adj2" fmla="val -4934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/>
              <a:t>Architecture and Construction</a:t>
            </a:r>
          </a:p>
          <a:p>
            <a:pPr algn="ctr"/>
            <a:r>
              <a:rPr lang="en-US" b="1" dirty="0" smtClean="0"/>
              <a:t>Cluster:</a:t>
            </a:r>
            <a:endParaRPr lang="en-US" b="1" dirty="0"/>
          </a:p>
          <a:p>
            <a:pPr algn="ctr"/>
            <a:r>
              <a:rPr lang="en-US" sz="1600" dirty="0"/>
              <a:t>Use basic math functions to complete jobsite/workplace tasks.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8153400" y="2743200"/>
            <a:ext cx="0" cy="533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sign chart6 forpckt"/>
          <p:cNvPicPr>
            <a:picLocks noChangeAspect="1" noChangeArrowheads="1"/>
          </p:cNvPicPr>
          <p:nvPr/>
        </p:nvPicPr>
        <p:blipFill>
          <a:blip r:embed="rId3" cstate="print"/>
          <a:srcRect b="69957"/>
          <a:stretch>
            <a:fillRect/>
          </a:stretch>
        </p:blipFill>
        <p:spPr bwMode="auto">
          <a:xfrm>
            <a:off x="0" y="228600"/>
            <a:ext cx="8915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200400" y="381000"/>
            <a:ext cx="2514600" cy="5748338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E6E6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Gill Sans MT" pitchFamily="34" charset="0"/>
              </a:rPr>
              <a:t>Exit Learning Outcomes</a:t>
            </a:r>
            <a:r>
              <a:rPr lang="en-US"/>
              <a:t> </a:t>
            </a:r>
          </a:p>
          <a:p>
            <a:pPr>
              <a:spcBef>
                <a:spcPct val="25000"/>
              </a:spcBef>
            </a:pPr>
            <a:r>
              <a:rPr lang="en-US" sz="1800"/>
              <a:t>Macro skills that go beyond the context of a specific course. Not all courses include these outcomes.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Gill Sans MT" pitchFamily="34" charset="0"/>
              </a:rPr>
              <a:t>Program Outcomes </a:t>
            </a:r>
            <a:r>
              <a:rPr lang="en-US" sz="1800"/>
              <a:t> Field specific skills to be mastered by end of program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Gill Sans MT" pitchFamily="34" charset="0"/>
              </a:rPr>
              <a:t>Gen Ed Outcomes </a:t>
            </a:r>
            <a:r>
              <a:rPr lang="en-US" sz="1800"/>
              <a:t>Academic foundation skills</a:t>
            </a:r>
          </a:p>
          <a:p>
            <a:pPr>
              <a:spcBef>
                <a:spcPct val="50000"/>
              </a:spcBef>
            </a:pPr>
            <a:r>
              <a:rPr lang="en-US" sz="1800" b="1">
                <a:latin typeface="Gill Sans MT" pitchFamily="34" charset="0"/>
              </a:rPr>
              <a:t>Core Abilities </a:t>
            </a:r>
            <a:r>
              <a:rPr lang="en-US" sz="1800"/>
              <a:t>Transferable skills to be mastered by end of degree or certificate 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943600" y="2133600"/>
            <a:ext cx="2514600" cy="1676400"/>
          </a:xfrm>
          <a:prstGeom prst="wedgeRectCallout">
            <a:avLst>
              <a:gd name="adj1" fmla="val -67991"/>
              <a:gd name="adj2" fmla="val 3461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Carpentry: Apply construction measurement principles to building applications.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04800" y="3810000"/>
            <a:ext cx="2514600" cy="1905000"/>
          </a:xfrm>
          <a:prstGeom prst="wedgeRectCallout">
            <a:avLst>
              <a:gd name="adj1" fmla="val 64583"/>
              <a:gd name="adj2" fmla="val -29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Use mathematical concepts to comprehend, interpret, and communicate quantitative information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867400" y="4876800"/>
            <a:ext cx="2514600" cy="762000"/>
          </a:xfrm>
          <a:prstGeom prst="wedgeRectCallout">
            <a:avLst>
              <a:gd name="adj1" fmla="val -91477"/>
              <a:gd name="adj2" fmla="val -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Think critically;</a:t>
            </a:r>
          </a:p>
          <a:p>
            <a:pPr algn="ctr"/>
            <a:r>
              <a:rPr lang="en-US" sz="2000"/>
              <a:t>Value diversity</a:t>
            </a:r>
          </a:p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esign chart6 forpc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56054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14"/>
          <p:cNvSpPr>
            <a:spLocks/>
          </p:cNvSpPr>
          <p:nvPr/>
        </p:nvSpPr>
        <p:spPr bwMode="auto">
          <a:xfrm>
            <a:off x="2590800" y="457200"/>
            <a:ext cx="381000" cy="3048000"/>
          </a:xfrm>
          <a:prstGeom prst="leftBrace">
            <a:avLst>
              <a:gd name="adj1" fmla="val 66667"/>
              <a:gd name="adj2" fmla="val 5807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Gill Sans MT" pitchFamily="34" charset="0"/>
              </a:rPr>
              <a:t>Institutionally-defined</a:t>
            </a:r>
          </a:p>
        </p:txBody>
      </p:sp>
      <p:sp>
        <p:nvSpPr>
          <p:cNvPr id="28677" name="Text Box 16"/>
          <p:cNvSpPr txBox="1">
            <a:spLocks noChangeArrowheads="1"/>
          </p:cNvSpPr>
          <p:nvPr/>
        </p:nvSpPr>
        <p:spPr bwMode="auto">
          <a:xfrm>
            <a:off x="228600" y="45720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Instructor-defined</a:t>
            </a:r>
          </a:p>
        </p:txBody>
      </p:sp>
      <p:sp>
        <p:nvSpPr>
          <p:cNvPr id="28678" name="AutoShape 18"/>
          <p:cNvSpPr>
            <a:spLocks/>
          </p:cNvSpPr>
          <p:nvPr/>
        </p:nvSpPr>
        <p:spPr bwMode="auto">
          <a:xfrm>
            <a:off x="2438400" y="4191000"/>
            <a:ext cx="381000" cy="2209800"/>
          </a:xfrm>
          <a:prstGeom prst="leftBrace">
            <a:avLst>
              <a:gd name="adj1" fmla="val 48333"/>
              <a:gd name="adj2" fmla="val 50000"/>
            </a:avLst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4343" name="Line 21"/>
          <p:cNvSpPr>
            <a:spLocks noChangeShapeType="1"/>
          </p:cNvSpPr>
          <p:nvPr/>
        </p:nvSpPr>
        <p:spPr bwMode="auto">
          <a:xfrm>
            <a:off x="838200" y="3810000"/>
            <a:ext cx="7864475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ln>
                <a:solidFill>
                  <a:srgbClr val="8E4700"/>
                </a:solidFill>
              </a:ln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-152400"/>
            <a:ext cx="6288088" cy="6934200"/>
            <a:chOff x="1728" y="-144"/>
            <a:chExt cx="3961" cy="4368"/>
          </a:xfrm>
        </p:grpSpPr>
        <p:pic>
          <p:nvPicPr>
            <p:cNvPr id="13316" name="Picture 3" descr="bd1722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44"/>
              <a:ext cx="3961" cy="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1968" y="504"/>
              <a:ext cx="2688" cy="31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Assessment Task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latin typeface="Arial" charset="0"/>
                </a:rPr>
                <a:t>Evaluators: </a:t>
              </a:r>
              <a:r>
                <a:rPr lang="en-US" sz="1600" dirty="0">
                  <a:latin typeface="Arial" charset="0"/>
                </a:rPr>
                <a:t>Instructor, Self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latin typeface="Arial" charset="0"/>
                </a:rPr>
                <a:t>Competency: </a:t>
              </a:r>
              <a:r>
                <a:rPr lang="en-US" sz="1600" dirty="0">
                  <a:latin typeface="Arial" charset="0"/>
                </a:rPr>
                <a:t>Develop a marketing plan</a:t>
              </a:r>
            </a:p>
            <a:p>
              <a:pPr>
                <a:defRPr/>
              </a:pPr>
              <a:endParaRPr lang="en-US" sz="1600" b="1" dirty="0">
                <a:latin typeface="Arial" charset="0"/>
              </a:endParaRPr>
            </a:p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Scoring Guide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</a:rPr>
                <a:t>You must achieve a “2” on each item.</a:t>
              </a:r>
            </a:p>
            <a:p>
              <a:pPr>
                <a:defRPr/>
              </a:pPr>
              <a:endParaRPr lang="en-US" sz="1600" dirty="0">
                <a:latin typeface="Arial" charset="0"/>
              </a:endParaRPr>
            </a:p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Rating Scale: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</a:rPr>
                <a:t>3 Exceeded criterion 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</a:rPr>
                <a:t>2 Met criterion adequately</a:t>
              </a:r>
            </a:p>
            <a:p>
              <a:pPr>
                <a:defRPr/>
              </a:pPr>
              <a:r>
                <a:rPr lang="en-US" sz="1600" dirty="0">
                  <a:latin typeface="Arial" charset="0"/>
                </a:rPr>
                <a:t>1 Did not meet criterion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u="sng" dirty="0">
                  <a:latin typeface="Arial" charset="0"/>
                </a:rPr>
                <a:t>Criteria:			             Rating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includes an analysis of the market		1  2  3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includes an action plan		1  2  3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aligns with mission statement		1  2  3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includes evaluation, etc. …		1  2  3</a:t>
              </a:r>
            </a:p>
            <a:p>
              <a:pPr>
                <a:buFontTx/>
                <a:buChar char="•"/>
                <a:defRPr/>
              </a:pPr>
              <a:endParaRPr lang="en-US" sz="1200" dirty="0">
                <a:latin typeface="Arial" charset="0"/>
              </a:endParaRPr>
            </a:p>
            <a:p>
              <a:pPr lvl="4">
                <a:defRPr/>
              </a:pPr>
              <a:r>
                <a:rPr lang="en-US" sz="1200" dirty="0">
                  <a:latin typeface="Arial" charset="0"/>
                </a:rPr>
                <a:t>	Total Points______</a:t>
              </a:r>
            </a:p>
            <a:p>
              <a:pPr lvl="4">
                <a:defRPr/>
              </a:pPr>
              <a:endParaRPr lang="en-US" sz="1200" dirty="0">
                <a:latin typeface="Arial" charset="0"/>
              </a:endParaRPr>
            </a:p>
            <a:p>
              <a:pPr lvl="4">
                <a:defRPr/>
              </a:pPr>
              <a:r>
                <a:rPr lang="en-US" sz="1200" dirty="0">
                  <a:latin typeface="Arial" charset="0"/>
                </a:rPr>
                <a:t>Comments:	</a:t>
              </a:r>
            </a:p>
          </p:txBody>
        </p:sp>
      </p:grp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4724400" y="1752600"/>
            <a:ext cx="441960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latin typeface="Arial Black" pitchFamily="34" charset="0"/>
              </a:rPr>
              <a:t>Rubrics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6200"/>
            <a:ext cx="6288088" cy="6934200"/>
            <a:chOff x="1728" y="-144"/>
            <a:chExt cx="3961" cy="4368"/>
          </a:xfrm>
        </p:grpSpPr>
        <p:pic>
          <p:nvPicPr>
            <p:cNvPr id="12292" name="Picture 3" descr="bd1722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44"/>
              <a:ext cx="3961" cy="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1968" y="504"/>
              <a:ext cx="2688" cy="369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Learning Plan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latin typeface="Arial" charset="0"/>
                </a:rPr>
                <a:t>Introduction: </a:t>
              </a:r>
              <a:r>
                <a:rPr lang="en-US" sz="1200" dirty="0">
                  <a:latin typeface="Arial" charset="0"/>
                </a:rPr>
                <a:t>(Why this skill is important)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latin typeface="Arial" charset="0"/>
                </a:rPr>
                <a:t>Competency: </a:t>
              </a:r>
              <a:r>
                <a:rPr lang="en-US" sz="1200" dirty="0">
                  <a:latin typeface="Arial" charset="0"/>
                </a:rPr>
                <a:t>Develop a marketing plan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latin typeface="Arial" charset="0"/>
                </a:rPr>
                <a:t>How you will show you have achieved the competency: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 u="sng" dirty="0">
                  <a:latin typeface="Arial" charset="0"/>
                </a:rPr>
                <a:t>Performance Standards - Conditions</a:t>
              </a:r>
              <a:r>
                <a:rPr lang="en-US" sz="1200" dirty="0">
                  <a:latin typeface="Arial" charset="0"/>
                </a:rPr>
                <a:t>:</a:t>
              </a:r>
            </a:p>
            <a:p>
              <a:pPr>
                <a:spcBef>
                  <a:spcPct val="50000"/>
                </a:spcBef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in the development of a marketing plan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using word processing software</a:t>
              </a:r>
            </a:p>
            <a:p>
              <a:pPr>
                <a:defRPr/>
              </a:pPr>
              <a:endParaRPr lang="en-US" sz="1200" b="1" dirty="0">
                <a:latin typeface="Arial" charset="0"/>
              </a:endParaRPr>
            </a:p>
            <a:p>
              <a:pPr>
                <a:defRPr/>
              </a:pPr>
              <a:r>
                <a:rPr lang="en-US" sz="1400" b="1" dirty="0">
                  <a:latin typeface="Arial" charset="0"/>
                </a:rPr>
                <a:t>When your performance will be acceptable: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200" u="sng" dirty="0">
                  <a:latin typeface="Arial" charset="0"/>
                </a:rPr>
                <a:t>Performance Standards - Criteria: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includes an analysis of the market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includes an action plan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aligns with mission statement</a:t>
              </a:r>
            </a:p>
            <a:p>
              <a:pPr>
                <a:buFontTx/>
                <a:buChar char="•"/>
                <a:defRPr/>
              </a:pPr>
              <a:r>
                <a:rPr lang="en-US" sz="1200" dirty="0">
                  <a:latin typeface="Arial" charset="0"/>
                </a:rPr>
                <a:t> Plan includes evaluation, etc. …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latin typeface="Arial" charset="0"/>
                </a:rPr>
                <a:t>Learning Activities:</a:t>
              </a:r>
            </a:p>
            <a:p>
              <a:pPr>
                <a:spcBef>
                  <a:spcPct val="25000"/>
                </a:spcBef>
                <a:defRPr/>
              </a:pPr>
              <a:r>
                <a:rPr lang="en-US" sz="1200" dirty="0">
                  <a:latin typeface="Arial" charset="0"/>
                </a:rPr>
                <a:t>__1. THINK about the products you purchase…</a:t>
              </a:r>
            </a:p>
            <a:p>
              <a:pPr>
                <a:spcBef>
                  <a:spcPct val="25000"/>
                </a:spcBef>
                <a:defRPr/>
              </a:pPr>
              <a:r>
                <a:rPr lang="en-US" sz="1200" dirty="0">
                  <a:latin typeface="Arial" charset="0"/>
                </a:rPr>
                <a:t>__2. STUDY the terms….</a:t>
              </a:r>
            </a:p>
            <a:p>
              <a:pPr>
                <a:spcBef>
                  <a:spcPct val="25000"/>
                </a:spcBef>
                <a:defRPr/>
              </a:pPr>
              <a:r>
                <a:rPr lang="en-US" sz="1200" dirty="0">
                  <a:latin typeface="Arial" charset="0"/>
                </a:rPr>
                <a:t>__3. PARTICIPATE in a discussion… etc. </a:t>
              </a:r>
              <a:endParaRPr lang="en-US" sz="1400" dirty="0">
                <a:latin typeface="Arial" charset="0"/>
              </a:endParaRPr>
            </a:p>
            <a:p>
              <a:pPr>
                <a:spcBef>
                  <a:spcPct val="25000"/>
                </a:spcBef>
                <a:defRPr/>
              </a:pPr>
              <a:r>
                <a:rPr lang="en-US" sz="1400" b="1" dirty="0">
                  <a:latin typeface="Arial" charset="0"/>
                </a:rPr>
                <a:t>Assessment Activities:</a:t>
              </a:r>
            </a:p>
            <a:p>
              <a:pPr>
                <a:spcBef>
                  <a:spcPct val="25000"/>
                </a:spcBef>
                <a:defRPr/>
              </a:pPr>
              <a:r>
                <a:rPr lang="en-US" sz="1200" dirty="0">
                  <a:latin typeface="Arial" charset="0"/>
                </a:rPr>
                <a:t>__1. SELF-ASSESS your plan using the scoring guide</a:t>
              </a:r>
            </a:p>
            <a:p>
              <a:pPr>
                <a:spcBef>
                  <a:spcPct val="25000"/>
                </a:spcBef>
                <a:defRPr/>
              </a:pPr>
              <a:r>
                <a:rPr lang="en-US" sz="1200" dirty="0">
                  <a:latin typeface="Arial" charset="0"/>
                </a:rPr>
                <a:t>__2. SUBMIT your marketing plan to your instructor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1400" b="1" dirty="0">
                <a:latin typeface="Souvienne" pitchFamily="2" charset="0"/>
              </a:endParaRPr>
            </a:p>
          </p:txBody>
        </p:sp>
      </p:grp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5638800" y="1143000"/>
            <a:ext cx="3886200" cy="19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 smtClean="0">
                <a:latin typeface="Arial Black" pitchFamily="34" charset="0"/>
              </a:rPr>
              <a:t>Frontline Learning Modules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dirty="0" smtClean="0"/>
              <a:t>Carpentry At Moraine Park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17188"/>
          <a:stretch>
            <a:fillRect/>
          </a:stretch>
        </p:blipFill>
        <p:spPr bwMode="auto">
          <a:xfrm>
            <a:off x="-304800" y="0"/>
            <a:ext cx="11049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971800" y="4191000"/>
            <a:ext cx="990600" cy="4572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828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5867400" y="2286000"/>
            <a:ext cx="990600" cy="4572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7640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5715000" y="2133600"/>
            <a:ext cx="990600" cy="4572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" y="-304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2057400" y="3657600"/>
            <a:ext cx="990600" cy="45720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001000" cy="1143000"/>
          </a:xfrm>
        </p:spPr>
        <p:txBody>
          <a:bodyPr/>
          <a:lstStyle/>
          <a:p>
            <a:r>
              <a:rPr lang="en-US" dirty="0" smtClean="0"/>
              <a:t>Carpentry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8994098" cy="4191000"/>
          </a:xfrm>
          <a:ln>
            <a:solidFill>
              <a:srgbClr val="5C992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C:\Users\nickelr.FOUNDATION\AppData\Local\Microsoft\Windows\Temporary Internet Files\Content.IE5\B96X51TT\MPj043097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116809" cy="61722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1066800"/>
            <a:ext cx="48768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Explore a process to infuse career clusters into curriculum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View the software tool for creating course and program documents</a:t>
            </a:r>
            <a:endParaRPr lang="en-US" sz="2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3603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defRPr/>
            </a:pPr>
            <a:r>
              <a:rPr lang="en-US" sz="4000" b="1" dirty="0" smtClean="0">
                <a:solidFill>
                  <a:srgbClr val="993300"/>
                </a:solidFill>
                <a:latin typeface="+mj-lt"/>
              </a:rPr>
              <a:t>Today’s Session:</a:t>
            </a:r>
            <a:endParaRPr lang="en-US" sz="4000" b="1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724400" cy="1143000"/>
          </a:xfrm>
        </p:spPr>
        <p:txBody>
          <a:bodyPr/>
          <a:lstStyle/>
          <a:p>
            <a:r>
              <a:rPr lang="en-US" dirty="0" smtClean="0"/>
              <a:t>Career Cluster</a:t>
            </a:r>
          </a:p>
        </p:txBody>
      </p:sp>
      <p:pic>
        <p:nvPicPr>
          <p:cNvPr id="30723" name="Content Placeholder 3" descr="Architecture Cluster Ic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381000"/>
            <a:ext cx="2981325" cy="12192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676400"/>
          <a:ext cx="7696200" cy="3783330"/>
        </p:xfrm>
        <a:graphic>
          <a:graphicData uri="http://schemas.openxmlformats.org/drawingml/2006/table">
            <a:tbl>
              <a:tblPr/>
              <a:tblGrid>
                <a:gridCol w="7696200"/>
              </a:tblGrid>
              <a:tr h="11060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Building Trades-Carpentry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Program Design Summary</a:t>
                      </a:r>
                      <a:endParaRPr lang="en-US" sz="20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</a:rPr>
                        <a:t>External </a:t>
                      </a:r>
                      <a:r>
                        <a:rPr lang="en-US" sz="2000" b="1" dirty="0">
                          <a:latin typeface="Arial"/>
                          <a:ea typeface="Times New Roman"/>
                        </a:rPr>
                        <a:t>Standards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48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ACC01.01 Perform math operations such as estimating and distributing materials and supplies to complete jobsite/workplace tasks.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72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ACC01.01.01 Use basic math functions to complete jobsite/workplace tasks.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725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ACC01.01.02 Use geometric formulas to determine areas and volumes of various structures.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48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Arial"/>
                          <a:ea typeface="Times New Roman"/>
                        </a:rPr>
                        <a:t>ACC01.02.02 Identify the physical properties present when using common construction materials in order to use the materials safely, effectively and efficiently.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9" name="Rectangle 2"/>
          <p:cNvSpPr>
            <a:spLocks noChangeArrowheads="1"/>
          </p:cNvSpPr>
          <p:nvPr/>
        </p:nvSpPr>
        <p:spPr bwMode="auto">
          <a:xfrm>
            <a:off x="0" y="0"/>
            <a:ext cx="9144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r>
              <a:rPr lang="en-US" sz="1200">
                <a:cs typeface="Times New Roman" pitchFamily="18" charset="0"/>
              </a:rPr>
              <a:t/>
            </a:r>
            <a:br>
              <a:rPr lang="en-US" sz="1200">
                <a:cs typeface="Times New Roman" pitchFamily="18" charset="0"/>
              </a:rPr>
            </a:br>
            <a:endParaRPr lang="en-US" sz="900"/>
          </a:p>
          <a:p>
            <a:pPr eaLnBrk="0" hangingPunct="0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+mj-lt"/>
              </a:rPr>
              <a:t>Architecture  and Construction Cluster</a:t>
            </a:r>
            <a:endParaRPr lang="en-US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ontent Placeholder 5"/>
          <p:cNvGraphicFramePr>
            <a:graphicFrameLocks noChangeAspect="1"/>
          </p:cNvGraphicFramePr>
          <p:nvPr>
            <p:ph idx="1"/>
          </p:nvPr>
        </p:nvGraphicFramePr>
        <p:xfrm>
          <a:off x="3048000" y="304800"/>
          <a:ext cx="4572000" cy="6369844"/>
        </p:xfrm>
        <a:graphic>
          <a:graphicData uri="http://schemas.openxmlformats.org/presentationml/2006/ole">
            <p:oleObj spid="_x0000_s81922" name="Document" r:id="rId4" imgW="6518739" imgH="9081707" progId="Word.Document.1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2819400" y="304800"/>
            <a:ext cx="4800600" cy="64008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048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 defTabSz="820738" eaLnBrk="0" hangingPunct="0">
              <a:lnSpc>
                <a:spcPct val="90000"/>
              </a:lnSpc>
            </a:pPr>
            <a:r>
              <a:rPr lang="en-US" sz="2500" b="1" dirty="0">
                <a:solidFill>
                  <a:srgbClr val="000000"/>
                </a:solidFill>
                <a:latin typeface="Gill Sans MT" pitchFamily="34" charset="0"/>
              </a:rPr>
              <a:t>Program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ChangeArrowheads="1"/>
          </p:cNvSpPr>
          <p:nvPr/>
        </p:nvSpPr>
        <p:spPr bwMode="auto">
          <a:xfrm flipH="1">
            <a:off x="0" y="0"/>
            <a:ext cx="9144000" cy="1071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9D68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 l="30000" t="21875" r="28750" b="12500"/>
          <a:stretch>
            <a:fillRect/>
          </a:stretch>
        </p:blipFill>
        <p:spPr bwMode="auto">
          <a:xfrm>
            <a:off x="457200" y="533400"/>
            <a:ext cx="4490357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 l="29375" t="20312" r="29375" b="10938"/>
          <a:stretch>
            <a:fillRect/>
          </a:stretch>
        </p:blipFill>
        <p:spPr bwMode="auto">
          <a:xfrm>
            <a:off x="4038600" y="914400"/>
            <a:ext cx="428625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5334000" y="2286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 defTabSz="820738" eaLnBrk="0" hangingPunct="0">
              <a:lnSpc>
                <a:spcPct val="90000"/>
              </a:lnSpc>
            </a:pPr>
            <a:r>
              <a:rPr lang="en-US" sz="2500" b="1" dirty="0">
                <a:solidFill>
                  <a:srgbClr val="000000"/>
                </a:solidFill>
                <a:latin typeface="Gill Sans MT" pitchFamily="34" charset="0"/>
              </a:rPr>
              <a:t>Program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r="58750" b="7031"/>
          <a:stretch>
            <a:fillRect/>
          </a:stretch>
        </p:blipFill>
        <p:spPr bwMode="auto">
          <a:xfrm>
            <a:off x="381000" y="0"/>
            <a:ext cx="5029200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6096000" y="91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Program</a:t>
            </a:r>
            <a:endParaRPr lang="en-US" sz="24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6967" name="Line 7"/>
          <p:cNvSpPr>
            <a:spLocks noChangeShapeType="1"/>
          </p:cNvSpPr>
          <p:nvPr/>
        </p:nvSpPr>
        <p:spPr bwMode="auto">
          <a:xfrm flipH="1" flipV="1">
            <a:off x="4648200" y="533400"/>
            <a:ext cx="121920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1828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Gill Sans MT" pitchFamily="34" charset="0"/>
              </a:rPr>
              <a:t>Career Clusters</a:t>
            </a:r>
            <a:endParaRPr lang="en-US" sz="2400" b="1" dirty="0">
              <a:latin typeface="Gill Sans MT" pitchFamily="34" charset="0"/>
            </a:endParaRPr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>
            <a:off x="1371600" y="2438400"/>
            <a:ext cx="0" cy="609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6968" name="AutoShape 8"/>
          <p:cNvSpPr>
            <a:spLocks/>
          </p:cNvSpPr>
          <p:nvPr/>
        </p:nvSpPr>
        <p:spPr bwMode="auto">
          <a:xfrm>
            <a:off x="5638800" y="3581400"/>
            <a:ext cx="304800" cy="2895600"/>
          </a:xfrm>
          <a:prstGeom prst="rightBrace">
            <a:avLst>
              <a:gd name="adj1" fmla="val 87500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Gill Sans MT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096000" y="3810000"/>
            <a:ext cx="2286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Gill Sans MT" pitchFamily="34" charset="0"/>
              </a:rPr>
              <a:t>Documents where </a:t>
            </a:r>
            <a:r>
              <a:rPr lang="en-US" sz="2400" b="1" dirty="0" smtClean="0">
                <a:latin typeface="Gill Sans MT" pitchFamily="34" charset="0"/>
              </a:rPr>
              <a:t>Clusters are addressed</a:t>
            </a:r>
            <a:endParaRPr lang="en-US" sz="2400" b="1" dirty="0">
              <a:latin typeface="Gill Sans MT" pitchFamily="34" charset="0"/>
            </a:endParaRPr>
          </a:p>
        </p:txBody>
      </p:sp>
    </p:spTree>
  </p:cSld>
  <p:clrMapOvr>
    <a:masterClrMapping/>
  </p:clrMapOvr>
  <p:transition advTm="8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utoUpdateAnimBg="0"/>
      <p:bldP spid="29696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r="62500" b="50000"/>
          <a:stretch>
            <a:fillRect/>
          </a:stretch>
        </p:blipFill>
        <p:spPr bwMode="auto">
          <a:xfrm>
            <a:off x="228600" y="152400"/>
            <a:ext cx="57864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6477000" y="9906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Gill Sans MT" pitchFamily="34" charset="0"/>
              </a:rPr>
              <a:t>Course Competencies</a:t>
            </a:r>
            <a:endParaRPr lang="en-US" sz="2400" b="1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96967" name="Line 7"/>
          <p:cNvSpPr>
            <a:spLocks noChangeShapeType="1"/>
          </p:cNvSpPr>
          <p:nvPr/>
        </p:nvSpPr>
        <p:spPr bwMode="auto">
          <a:xfrm flipH="1">
            <a:off x="5791200" y="1371600"/>
            <a:ext cx="762000" cy="152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685800" y="2667000"/>
            <a:ext cx="1828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Gill Sans MT" pitchFamily="34" charset="0"/>
              </a:rPr>
              <a:t>Career Clusters</a:t>
            </a:r>
            <a:endParaRPr lang="en-US" sz="2400" b="1" dirty="0">
              <a:latin typeface="Gill Sans MT" pitchFamily="34" charset="0"/>
            </a:endParaRPr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>
            <a:off x="1524000" y="3505200"/>
            <a:ext cx="0" cy="609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6968" name="AutoShape 8"/>
          <p:cNvSpPr>
            <a:spLocks/>
          </p:cNvSpPr>
          <p:nvPr/>
        </p:nvSpPr>
        <p:spPr bwMode="auto">
          <a:xfrm>
            <a:off x="6096000" y="4191000"/>
            <a:ext cx="304800" cy="2057400"/>
          </a:xfrm>
          <a:prstGeom prst="rightBrace">
            <a:avLst>
              <a:gd name="adj1" fmla="val 87500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Gill Sans MT" pitchFamily="34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477000" y="4343400"/>
            <a:ext cx="2286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Gill Sans MT" pitchFamily="34" charset="0"/>
              </a:rPr>
              <a:t>Documents where </a:t>
            </a:r>
            <a:r>
              <a:rPr lang="en-US" sz="2400" b="1" dirty="0" smtClean="0">
                <a:latin typeface="Gill Sans MT" pitchFamily="34" charset="0"/>
              </a:rPr>
              <a:t>Clusters are addressed</a:t>
            </a:r>
            <a:endParaRPr lang="en-US" sz="2400" b="1" dirty="0">
              <a:latin typeface="Gill Sans MT" pitchFamily="34" charset="0"/>
            </a:endParaRPr>
          </a:p>
        </p:txBody>
      </p:sp>
    </p:spTree>
  </p:cSld>
  <p:clrMapOvr>
    <a:masterClrMapping/>
  </p:clrMapOvr>
  <p:transition advTm="8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 autoUpdateAnimBg="0"/>
      <p:bldP spid="29696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8600" y="895350"/>
          <a:ext cx="8524875" cy="4986338"/>
        </p:xfrm>
        <a:graphic>
          <a:graphicData uri="http://schemas.openxmlformats.org/presentationml/2006/ole">
            <p:oleObj spid="_x0000_s82946" name="Worksheet" r:id="rId4" imgW="8915535" imgH="5200749" progId="Excel.Sheet.8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2209800"/>
            <a:ext cx="1752600" cy="838200"/>
            <a:chOff x="838200" y="1905000"/>
            <a:chExt cx="1752600" cy="838200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38200" y="1905000"/>
              <a:ext cx="1752600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000" b="1" dirty="0" smtClean="0">
                  <a:latin typeface="Gill Sans MT" pitchFamily="34" charset="0"/>
                </a:rPr>
                <a:t>Soft Skills</a:t>
              </a:r>
              <a:endParaRPr lang="en-US" sz="2000" b="1" dirty="0">
                <a:latin typeface="Gill Sans MT" pitchFamily="34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676400" y="2286000"/>
              <a:ext cx="0" cy="4572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1" y="838199"/>
            <a:ext cx="1981199" cy="762000"/>
            <a:chOff x="4422310" y="779119"/>
            <a:chExt cx="1980062" cy="761111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422310" y="779119"/>
              <a:ext cx="1827751" cy="46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defTabSz="820738">
                <a:spcBef>
                  <a:spcPct val="50000"/>
                </a:spcBef>
              </a:pPr>
              <a:r>
                <a:rPr lang="en-US" sz="2500" b="1" dirty="0">
                  <a:latin typeface="Gill Sans MT" pitchFamily="34" charset="0"/>
                </a:rPr>
                <a:t>Courses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716966" y="1083564"/>
              <a:ext cx="685406" cy="45666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33800" y="1905000"/>
            <a:ext cx="1905000" cy="1227138"/>
            <a:chOff x="3207957" y="2100263"/>
            <a:chExt cx="1752600" cy="1227138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207957" y="2100263"/>
              <a:ext cx="1752600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000" b="1" dirty="0">
                  <a:latin typeface="Gill Sans MT" pitchFamily="34" charset="0"/>
                </a:rPr>
                <a:t>Summative Assessments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908997" y="2786063"/>
              <a:ext cx="11112" cy="5413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56638" cy="426927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1828800" cy="85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500" b="1" dirty="0" smtClean="0">
                <a:latin typeface="Gill Sans MT" pitchFamily="34" charset="0"/>
              </a:rPr>
              <a:t>Program Outcomes</a:t>
            </a:r>
            <a:endParaRPr lang="en-US" sz="2500" b="1" dirty="0">
              <a:latin typeface="Gill Sans MT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1371600" y="3352800"/>
            <a:ext cx="1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29000" y="2590800"/>
            <a:ext cx="1905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000" b="1" dirty="0">
                <a:latin typeface="Gill Sans MT" pitchFamily="34" charset="0"/>
              </a:rPr>
              <a:t>Summative Assessments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343400" y="3276600"/>
            <a:ext cx="1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48000" y="990600"/>
            <a:ext cx="2362200" cy="46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</a:pPr>
            <a:r>
              <a:rPr lang="en-US" sz="2500" b="1" dirty="0" smtClean="0">
                <a:latin typeface="Gill Sans MT" pitchFamily="34" charset="0"/>
              </a:rPr>
              <a:t>Competencies</a:t>
            </a:r>
            <a:endParaRPr lang="en-US" sz="2500" b="1" dirty="0">
              <a:latin typeface="Gill Sans MT" pitchFamily="34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5334000" y="1295400"/>
            <a:ext cx="7620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 flipH="1">
            <a:off x="0" y="0"/>
            <a:ext cx="9144000" cy="1071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9D68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5240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058" tIns="41029" rIns="82058" bIns="41029"/>
          <a:lstStyle/>
          <a:p>
            <a:pPr defTabSz="820738" eaLnBrk="0" hangingPunct="0">
              <a:lnSpc>
                <a:spcPct val="90000"/>
              </a:lnSpc>
              <a:defRPr/>
            </a:pPr>
            <a:r>
              <a:rPr lang="en-US" sz="2500" b="1" dirty="0">
                <a:solidFill>
                  <a:srgbClr val="000000"/>
                </a:solidFill>
                <a:latin typeface="Gill Sans MT" pitchFamily="34" charset="0"/>
              </a:rPr>
              <a:t>Syllabus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 l="7813" t="16251" r="7285" b="11320"/>
          <a:stretch>
            <a:fillRect/>
          </a:stretch>
        </p:blipFill>
        <p:spPr bwMode="auto">
          <a:xfrm>
            <a:off x="228600" y="685800"/>
            <a:ext cx="86936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361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2500" r="25000" b="9375"/>
          <a:stretch>
            <a:fillRect/>
          </a:stretch>
        </p:blipFill>
        <p:spPr bwMode="auto">
          <a:xfrm>
            <a:off x="685800" y="0"/>
            <a:ext cx="5959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 flipH="1">
            <a:off x="0" y="0"/>
            <a:ext cx="9144000" cy="1071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9D68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381000" y="152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8CBA1"/>
            </a:outerShdw>
          </a:effectLst>
        </p:spPr>
        <p:txBody>
          <a:bodyPr lIns="82058" tIns="41029" rIns="82058" bIns="41029"/>
          <a:lstStyle/>
          <a:p>
            <a:pPr defTabSz="820738" eaLnBrk="0" hangingPunct="0">
              <a:lnSpc>
                <a:spcPct val="90000"/>
              </a:lnSpc>
              <a:defRPr/>
            </a:pPr>
            <a:r>
              <a:rPr lang="en-US" sz="2500" b="1">
                <a:solidFill>
                  <a:srgbClr val="000000"/>
                </a:solidFill>
                <a:latin typeface="Gill Sans MT" pitchFamily="34" charset="0"/>
              </a:rPr>
              <a:t>Learning Plans</a:t>
            </a:r>
          </a:p>
        </p:txBody>
      </p:sp>
      <p:pic>
        <p:nvPicPr>
          <p:cNvPr id="24580" name="Picture 14"/>
          <p:cNvPicPr>
            <a:picLocks noChangeAspect="1" noChangeArrowheads="1"/>
          </p:cNvPicPr>
          <p:nvPr/>
        </p:nvPicPr>
        <p:blipFill>
          <a:blip r:embed="rId3" cstate="print"/>
          <a:srcRect l="23438" t="14583" r="26563" b="9375"/>
          <a:stretch>
            <a:fillRect/>
          </a:stretch>
        </p:blipFill>
        <p:spPr bwMode="auto">
          <a:xfrm>
            <a:off x="2819400" y="187325"/>
            <a:ext cx="5848350" cy="667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7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nickelr.FOUNDATION\AppData\Local\Microsoft\Windows\Temporary Internet Files\Content.IE5\O9E6NEIZ\MPj03993500000[1].jpg"/>
          <p:cNvPicPr>
            <a:picLocks noChangeAspect="1" noChangeArrowheads="1"/>
          </p:cNvPicPr>
          <p:nvPr/>
        </p:nvPicPr>
        <p:blipFill>
          <a:blip r:embed="rId3" cstate="print"/>
          <a:srcRect l="31087" t="10000" r="28944" b="13333"/>
          <a:stretch>
            <a:fillRect/>
          </a:stretch>
        </p:blipFill>
        <p:spPr bwMode="auto">
          <a:xfrm>
            <a:off x="533400" y="1066800"/>
            <a:ext cx="27432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1066800"/>
            <a:ext cx="54864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+mj-lt"/>
              </a:rPr>
              <a:t>Integrate </a:t>
            </a:r>
            <a:r>
              <a:rPr lang="en-US" sz="2800" b="1" dirty="0" smtClean="0">
                <a:latin typeface="+mj-lt"/>
              </a:rPr>
              <a:t>career clusters and other external standards into </a:t>
            </a:r>
            <a:r>
              <a:rPr lang="en-US" sz="2800" b="1" dirty="0">
                <a:latin typeface="+mj-lt"/>
              </a:rPr>
              <a:t>curriculum; document connections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Build courses </a:t>
            </a:r>
            <a:r>
              <a:rPr lang="en-US" sz="2800" b="1" dirty="0">
                <a:latin typeface="+mj-lt"/>
              </a:rPr>
              <a:t>and </a:t>
            </a:r>
            <a:r>
              <a:rPr lang="en-US" sz="2800" b="1" dirty="0" smtClean="0">
                <a:latin typeface="+mj-lt"/>
              </a:rPr>
              <a:t>programs</a:t>
            </a:r>
            <a:endParaRPr lang="en-US" sz="2800" b="1" dirty="0">
              <a:latin typeface="+mj-lt"/>
            </a:endParaRP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+mj-lt"/>
              </a:rPr>
              <a:t>Adapt </a:t>
            </a:r>
            <a:r>
              <a:rPr lang="en-US" sz="2800" b="1" dirty="0" smtClean="0">
                <a:latin typeface="+mj-lt"/>
              </a:rPr>
              <a:t>common process</a:t>
            </a:r>
            <a:r>
              <a:rPr lang="en-US" sz="2800" b="1" dirty="0">
                <a:latin typeface="+mj-lt"/>
              </a:rPr>
              <a:t>; determine content overlap/gaps to make decisions about dual enrollment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+mj-lt"/>
              </a:rPr>
              <a:t>Design assessments that target outcomes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36877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defRPr/>
            </a:pPr>
            <a:r>
              <a:rPr lang="en-US" sz="4000" b="1" dirty="0">
                <a:solidFill>
                  <a:srgbClr val="993300"/>
                </a:solidFill>
                <a:latin typeface="+mj-lt"/>
              </a:rPr>
              <a:t>Your Challenges: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 flipH="1">
            <a:off x="0" y="0"/>
            <a:ext cx="9144000" cy="1071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9D68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81000" y="3048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058" tIns="41029" rIns="82058" bIns="41029"/>
          <a:lstStyle/>
          <a:p>
            <a:pPr defTabSz="820738" eaLnBrk="0" hangingPunct="0">
              <a:lnSpc>
                <a:spcPct val="90000"/>
              </a:lnSpc>
              <a:defRPr/>
            </a:pPr>
            <a:r>
              <a:rPr lang="en-US" sz="2500" b="1">
                <a:solidFill>
                  <a:srgbClr val="000000"/>
                </a:solidFill>
                <a:latin typeface="Gill Sans MT" pitchFamily="34" charset="0"/>
              </a:rPr>
              <a:t>Assessment Tasks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 cstate="print"/>
          <a:srcRect l="24219" t="10417" r="27344" b="9375"/>
          <a:stretch>
            <a:fillRect/>
          </a:stretch>
        </p:blipFill>
        <p:spPr bwMode="auto">
          <a:xfrm>
            <a:off x="3622675" y="0"/>
            <a:ext cx="552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09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200400" y="2133600"/>
            <a:ext cx="55626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  <a:buClr>
                <a:srgbClr val="D87B48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Organizing 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framework</a:t>
            </a:r>
          </a:p>
          <a:p>
            <a:pPr marL="228600" indent="-228600">
              <a:spcBef>
                <a:spcPct val="20000"/>
              </a:spcBef>
              <a:buClr>
                <a:srgbClr val="D87B48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Software for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curriculum development</a:t>
            </a:r>
            <a:endParaRPr lang="en-US" sz="2800" u="sng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spcBef>
                <a:spcPct val="20000"/>
              </a:spcBef>
              <a:buClr>
                <a:srgbClr val="D87B48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Design expertise, professional development, and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facilitation services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3795" name="Picture 3" descr="MPj03998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2081213" cy="312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1219200"/>
            <a:ext cx="8466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en-US" sz="4000" b="1" kern="0" dirty="0">
                <a:solidFill>
                  <a:srgbClr val="8E4700"/>
                </a:solidFill>
                <a:latin typeface="+mj-lt"/>
                <a:ea typeface="+mj-ea"/>
                <a:cs typeface="+mj-cs"/>
              </a:rPr>
              <a:t>What is WIDS?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791200"/>
            <a:ext cx="7924800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Helps you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establish and communicate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intended learning outcomes</a:t>
            </a:r>
          </a:p>
        </p:txBody>
      </p:sp>
      <p:pic>
        <p:nvPicPr>
          <p:cNvPr id="33800" name="Picture 5" descr="wids_bann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0"/>
            <a:ext cx="9139237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54864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Time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Money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Time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Money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Time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Money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Time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Money</a:t>
            </a:r>
            <a:endParaRPr lang="en-US" sz="2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5159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defRPr/>
            </a:pPr>
            <a:r>
              <a:rPr lang="en-US" sz="4000" b="1" dirty="0" smtClean="0">
                <a:solidFill>
                  <a:srgbClr val="993300"/>
                </a:solidFill>
                <a:latin typeface="+mj-lt"/>
              </a:rPr>
              <a:t>Continuous Challenges</a:t>
            </a:r>
            <a:r>
              <a:rPr lang="en-US" sz="4000" b="1" dirty="0">
                <a:solidFill>
                  <a:srgbClr val="993300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43434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>
              <a:defRPr/>
            </a:pPr>
            <a:r>
              <a:rPr lang="en-US" sz="4000" b="1" dirty="0" smtClean="0">
                <a:solidFill>
                  <a:srgbClr val="993300"/>
                </a:solidFill>
                <a:latin typeface="+mj-lt"/>
              </a:rPr>
              <a:t>Your Solution Should</a:t>
            </a:r>
            <a:endParaRPr lang="en-US" sz="4000" b="1" dirty="0">
              <a:solidFill>
                <a:srgbClr val="993300"/>
              </a:solidFill>
              <a:latin typeface="+mj-lt"/>
            </a:endParaRP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Bring </a:t>
            </a:r>
            <a:r>
              <a:rPr lang="en-US" sz="2800" b="1" dirty="0">
                <a:latin typeface="+mj-lt"/>
              </a:rPr>
              <a:t>efficiency to the </a:t>
            </a:r>
            <a:r>
              <a:rPr lang="en-US" sz="2800" b="1" dirty="0" smtClean="0">
                <a:latin typeface="+mj-lt"/>
              </a:rPr>
              <a:t>curriculum development process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Allow for easy update and publication</a:t>
            </a:r>
          </a:p>
          <a:p>
            <a:pPr marL="457200" indent="-457200" fontAlgn="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Create consistency</a:t>
            </a:r>
          </a:p>
          <a:p>
            <a:pPr marL="457200" indent="-457200" fontAlgn="t">
              <a:spcBef>
                <a:spcPts val="600"/>
              </a:spcBef>
              <a:defRPr/>
            </a:pPr>
            <a:endParaRPr lang="en-US" sz="2800" b="1" dirty="0" smtClean="0">
              <a:latin typeface="+mj-lt"/>
            </a:endParaRPr>
          </a:p>
        </p:txBody>
      </p:sp>
      <p:pic>
        <p:nvPicPr>
          <p:cNvPr id="92163" name="Picture 3" descr="C:\Users\nickelr.FOUNDATION\AppData\Local\Microsoft\Windows\Temporary Internet Files\Content.IE5\X65NMXY3\MPj04223740000[1].jpg"/>
          <p:cNvPicPr>
            <a:picLocks noChangeAspect="1" noChangeArrowheads="1"/>
          </p:cNvPicPr>
          <p:nvPr/>
        </p:nvPicPr>
        <p:blipFill>
          <a:blip r:embed="rId3" cstate="print"/>
          <a:srcRect l="18325" r="5046" b="14444"/>
          <a:stretch>
            <a:fillRect/>
          </a:stretch>
        </p:blipFill>
        <p:spPr bwMode="auto">
          <a:xfrm>
            <a:off x="381000" y="609600"/>
            <a:ext cx="35052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01000" cy="1143000"/>
          </a:xfrm>
        </p:spPr>
        <p:txBody>
          <a:bodyPr/>
          <a:lstStyle/>
          <a:p>
            <a:r>
              <a:rPr lang="en-US" smtClean="0"/>
              <a:t>Basic Assumptions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0668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81000" y="5903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dirty="0"/>
              <a:t>Roth, </a:t>
            </a:r>
            <a:r>
              <a:rPr lang="en-US" sz="1100" dirty="0" err="1"/>
              <a:t>Gromko</a:t>
            </a:r>
            <a:r>
              <a:rPr lang="en-US" sz="1100" dirty="0"/>
              <a:t>, </a:t>
            </a:r>
            <a:r>
              <a:rPr lang="en-US" sz="1100" dirty="0" err="1"/>
              <a:t>McGury</a:t>
            </a:r>
            <a:r>
              <a:rPr lang="en-US" sz="1100" dirty="0"/>
              <a:t>, </a:t>
            </a:r>
            <a:r>
              <a:rPr lang="en-US" sz="1100" dirty="0" err="1"/>
              <a:t>Wissmann</a:t>
            </a:r>
            <a:r>
              <a:rPr lang="en-US" sz="1100" dirty="0"/>
              <a:t>. “Making Student Learning Central: Principles and Practices for Implementation” in </a:t>
            </a:r>
            <a:r>
              <a:rPr lang="en-US" sz="1100" i="1" dirty="0"/>
              <a:t>A Collection of Papers on Self-Study and Institutional Improvement</a:t>
            </a:r>
            <a:r>
              <a:rPr lang="en-US" sz="1100" dirty="0"/>
              <a:t>. The Higher Learning Commission, NCA. 2001.</a:t>
            </a:r>
          </a:p>
          <a:p>
            <a:pPr algn="r"/>
            <a:endParaRPr lang="en-US" sz="1100" dirty="0"/>
          </a:p>
          <a:p>
            <a:pPr algn="r"/>
            <a:r>
              <a:rPr lang="en-US" sz="1100" dirty="0"/>
              <a:t>Doherty, Riordan, Roth. “Student Learning: A Central Focus for Institutions of Higher Education.” </a:t>
            </a:r>
            <a:r>
              <a:rPr lang="en-US" sz="1100" dirty="0" err="1"/>
              <a:t>Alverno</a:t>
            </a:r>
            <a:r>
              <a:rPr lang="en-US" sz="1100" dirty="0"/>
              <a:t> College Institute, Milwaukee, WI.</a:t>
            </a:r>
          </a:p>
          <a:p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568325"/>
          </a:xfrm>
        </p:spPr>
        <p:txBody>
          <a:bodyPr/>
          <a:lstStyle/>
          <a:p>
            <a:r>
              <a:rPr lang="en-US" dirty="0" smtClean="0"/>
              <a:t>Learning Organizations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86200" y="1600200"/>
            <a:ext cx="4800600" cy="332422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j-lt"/>
              </a:rPr>
              <a:t>Focus on learners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j-lt"/>
              </a:rPr>
              <a:t>Document learning results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j-lt"/>
              </a:rPr>
              <a:t>Strive for learning and teaching excellence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j-lt"/>
              </a:rPr>
              <a:t>Continually improve effectiveness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3276600" y="6096000"/>
            <a:ext cx="563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1" dirty="0"/>
              <a:t>Based on the teachings of Terry </a:t>
            </a:r>
            <a:r>
              <a:rPr lang="en-US" sz="1400" i="1" dirty="0" err="1"/>
              <a:t>O’Banion</a:t>
            </a:r>
            <a:endParaRPr lang="en-US" sz="1400" i="1" dirty="0"/>
          </a:p>
        </p:txBody>
      </p:sp>
      <p:pic>
        <p:nvPicPr>
          <p:cNvPr id="15368" name="Picture 8" descr="C:\Users\nickelr.FOUNDATION\AppData\Local\Microsoft\Windows\Temporary Internet Files\Content.IE5\DPZXZ4Z4\MPj04393720000[1].jpg"/>
          <p:cNvPicPr>
            <a:picLocks noChangeAspect="1" noChangeArrowheads="1"/>
          </p:cNvPicPr>
          <p:nvPr/>
        </p:nvPicPr>
        <p:blipFill>
          <a:blip r:embed="rId3" cstate="print"/>
          <a:srcRect l="4762" r="50000" b="-14338"/>
          <a:stretch>
            <a:fillRect/>
          </a:stretch>
        </p:blipFill>
        <p:spPr bwMode="auto">
          <a:xfrm>
            <a:off x="609600" y="1600200"/>
            <a:ext cx="289560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153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/>
              <a:t>What Can You Create With WIDS?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5372100" cy="3810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Program Documentation</a:t>
            </a:r>
          </a:p>
          <a:p>
            <a:pPr eaLnBrk="1" hangingPunct="1"/>
            <a:r>
              <a:rPr lang="en-US" sz="2400" dirty="0" smtClean="0"/>
              <a:t>Official Course Documentation </a:t>
            </a:r>
          </a:p>
          <a:p>
            <a:pPr lvl="1" eaLnBrk="1" hangingPunct="1"/>
            <a:r>
              <a:rPr lang="en-US" sz="2000" dirty="0" smtClean="0"/>
              <a:t>Syllabi</a:t>
            </a:r>
          </a:p>
          <a:p>
            <a:pPr lvl="1" eaLnBrk="1" hangingPunct="1"/>
            <a:r>
              <a:rPr lang="en-US" sz="2000" dirty="0" smtClean="0"/>
              <a:t>Assessments (rubrics and checklists)</a:t>
            </a:r>
          </a:p>
          <a:p>
            <a:pPr lvl="1" eaLnBrk="1" hangingPunct="1"/>
            <a:r>
              <a:rPr lang="en-US" sz="2000" dirty="0" smtClean="0"/>
              <a:t>Learning Plans/Teaching Plans</a:t>
            </a:r>
          </a:p>
          <a:p>
            <a:pPr eaLnBrk="1" hangingPunct="1"/>
            <a:r>
              <a:rPr lang="en-US" sz="2400" dirty="0" smtClean="0"/>
              <a:t>Reporting Matrices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i="1" dirty="0" smtClean="0"/>
              <a:t>Note:  Print to HTML or MS Word</a:t>
            </a:r>
          </a:p>
        </p:txBody>
      </p:sp>
      <p:pic>
        <p:nvPicPr>
          <p:cNvPr id="5" name="Picture 5" descr="wids_ba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7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1390</Words>
  <Application>Microsoft Office PowerPoint</Application>
  <PresentationFormat>On-screen Show (4:3)</PresentationFormat>
  <Paragraphs>256</Paragraphs>
  <Slides>41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Default Design</vt:lpstr>
      <vt:lpstr>Document</vt:lpstr>
      <vt:lpstr>Worksheet</vt:lpstr>
      <vt:lpstr>Tools for Curriculum Development: Linking Clusters to Courses and Programs</vt:lpstr>
      <vt:lpstr>Slide 2</vt:lpstr>
      <vt:lpstr>Slide 3</vt:lpstr>
      <vt:lpstr>Slide 4</vt:lpstr>
      <vt:lpstr>Slide 5</vt:lpstr>
      <vt:lpstr>Slide 6</vt:lpstr>
      <vt:lpstr>Basic Assumptions</vt:lpstr>
      <vt:lpstr>Learning Organizations</vt:lpstr>
      <vt:lpstr>What Can You Create With WIDS?</vt:lpstr>
      <vt:lpstr>Slide 10</vt:lpstr>
      <vt:lpstr>Some of Our Users</vt:lpstr>
      <vt:lpstr>Why do we have to do this?</vt:lpstr>
      <vt:lpstr>Slide 13</vt:lpstr>
      <vt:lpstr>Slide 14</vt:lpstr>
      <vt:lpstr>Slide 15</vt:lpstr>
      <vt:lpstr>Agree to use a common process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Carpentry At Moraine Park</vt:lpstr>
      <vt:lpstr>Slide 26</vt:lpstr>
      <vt:lpstr>Slide 27</vt:lpstr>
      <vt:lpstr>Slide 28</vt:lpstr>
      <vt:lpstr>Carpentry</vt:lpstr>
      <vt:lpstr>Career Cluster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WIDS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premier of  curriculumbank.org!</dc:title>
  <dc:creator>Robin</dc:creator>
  <cp:lastModifiedBy>nickelr</cp:lastModifiedBy>
  <cp:revision>172</cp:revision>
  <dcterms:created xsi:type="dcterms:W3CDTF">2003-03-28T14:58:37Z</dcterms:created>
  <dcterms:modified xsi:type="dcterms:W3CDTF">2009-06-17T14:57:25Z</dcterms:modified>
</cp:coreProperties>
</file>