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3"/>
  </p:notesMasterIdLst>
  <p:sldIdLst>
    <p:sldId id="257" r:id="rId2"/>
    <p:sldId id="259" r:id="rId3"/>
    <p:sldId id="260" r:id="rId4"/>
    <p:sldId id="263" r:id="rId5"/>
    <p:sldId id="273" r:id="rId6"/>
    <p:sldId id="287" r:id="rId7"/>
    <p:sldId id="288" r:id="rId8"/>
    <p:sldId id="268" r:id="rId9"/>
    <p:sldId id="276" r:id="rId10"/>
    <p:sldId id="277" r:id="rId11"/>
    <p:sldId id="28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05" autoAdjust="0"/>
  </p:normalViewPr>
  <p:slideViewPr>
    <p:cSldViewPr showGuides="1">
      <p:cViewPr varScale="1">
        <p:scale>
          <a:sx n="67" d="100"/>
          <a:sy n="67" d="100"/>
        </p:scale>
        <p:origin x="-182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D980-474F-4738-853F-93C666CCE4A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F9EFE-2F73-4CF7-AF82-7D801793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tech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provide a brief overview on the National Career Clusters Framework, including the history, organization, and evolution over time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D345A36-4829-436C-80C5-BB0BE89C6887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add another thing or take away from current programs: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Rather, Career Clusters provide a framework that can be used to strengthen and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existing programs – including the processes for developing or selecting courses.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take away occupation areas and don’t track learners into a single job: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 the goal of Career Clusters is to help prepare learners for careers, NOT just a single entry level job. 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Importantly, they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lock students into a rigid path.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one thing, they are broad and emphasize skills common to an entire Career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uster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can move horizontally, vertically, etc.)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design encourages career exploration within and across Career Clusters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900" dirty="0" smtClean="0">
              <a:ea typeface="MS PGothic" pitchFamily="34" charset="-128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71B42F1-1D6E-4C92-BCED-BDB1FAB1215D}" type="slidenum">
              <a:rPr 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 about Career Clusters and the related resources and tools available to support the implementation of them, see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www.careertech.org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F9EFE-2F73-4CF7-AF82-7D801793C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4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Clusters are a framework for Career Technical Education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most basic level, they are grouping of the knowledge and skills demanded by industries and occupations – which are then used at the secondary and postsecondary level to organize CTE curriculum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also serve as a framework for career counseling and guidance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provide an avenue to connect business and industry expectations and priorities to CTE instruction </a:t>
            </a:r>
          </a:p>
          <a:p>
            <a:endParaRPr lang="en-US" sz="1900" dirty="0" smtClean="0">
              <a:ea typeface="MS PGothic" pitchFamily="34" charset="-128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27E9050-0C1F-4329-94BD-D4973BACACDE}" type="slidenum">
              <a:rPr 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Career Clusters were first conceptualized in the 1970s, with education topics as the organizing principle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1994 School to Work Act, Career Clusters revisited and reorganized around industry sectors under the auspice of the U.S. Department of Education (USED)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Building Linkages project, funded by the USED in 1996, led to the 16 Career Clusters we know today</a:t>
            </a:r>
          </a:p>
          <a:p>
            <a:endParaRPr lang="en-US" sz="1900" dirty="0" smtClean="0">
              <a:ea typeface="MS PGothic" pitchFamily="34" charset="-128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D9782CB-C7F3-49E5-AED1-A6DEB7BA2B70}" type="slidenum">
              <a:rPr 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2002: Movement led by states to develop a set of supportive tools and resources around the Career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this time, the effort moved to the National Association of State Directors of Career Technical Education Consortium out of the Department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Ed – and became OWNED by the states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 to development of Knowledge &amp; Skills Statements to support teaching/learning of those industry-led expectations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Revised in 2008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again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2012, where they became part of the process to develop the CCTC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BCB6ACD-01F6-43B4-8528-E06D83685FBE}" type="slidenum">
              <a:rPr 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50988" y="687388"/>
            <a:ext cx="3756025" cy="2817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3810000"/>
            <a:ext cx="54864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i="0" dirty="0" smtClean="0">
                <a:ea typeface="MS PGothic" pitchFamily="34" charset="-128"/>
              </a:rPr>
              <a:t>A</a:t>
            </a:r>
            <a:r>
              <a:rPr lang="en-US" sz="1900" i="0" baseline="0" dirty="0" smtClean="0">
                <a:ea typeface="MS PGothic" pitchFamily="34" charset="-128"/>
              </a:rPr>
              <a:t> few key definitions</a:t>
            </a:r>
            <a:endParaRPr lang="en-US" sz="1900" i="1" dirty="0" smtClean="0">
              <a:ea typeface="MS PGothic" pitchFamily="34" charset="-128"/>
            </a:endParaRPr>
          </a:p>
          <a:p>
            <a:endParaRPr lang="en-US" sz="1900" i="1" dirty="0" smtClean="0">
              <a:ea typeface="MS PGothic" pitchFamily="34" charset="-128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Clusters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expectations set at the industry sector and are therefore quite broad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each of the Career Clusters are “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Pathways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 which go deeper and focus on the knowledge and skills critical for specialized fields within each Cluster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of study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actual sequence of academic/technical courses and experiences that prepare students for the career of their choice. POS should include both secondary and postsecondary courses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6F54468-A110-4B55-9D91-8F9C8D574A16}" type="slidenum">
              <a:rPr 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the 16 Career Clusters, covering the full range of the world of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F9EFE-2F73-4CF7-AF82-7D801793C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an example of a set of pathways under the Ag, Food, Nat Resources Cluster that demonstrate how unique and focused pathways can be– although importantly they are not focused on a particular JOB but rather a field or specialty within the industry Career Cluster.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F9EFE-2F73-4CF7-AF82-7D801793C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1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Font typeface="Arial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Career Clusters?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vehicle of education reform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organizing framework that policymakers, administrators, and classroom teachers can all coalesce around when addressing students’ career readiness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bring secondary &amp; postsecondary together in developing clear course pathways and programs of study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serve as a tool for educators and career counselors to work together to support students’ career goals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supported by Carl D Perkins – the federal legislation that supports CTE at the state and local level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available and free to all states. Provides a common framework for CTE across nation</a:t>
            </a:r>
          </a:p>
          <a:p>
            <a:endParaRPr lang="en-US" dirty="0" smtClean="0">
              <a:ea typeface="MS PGothic" pitchFamily="34" charset="-128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309D68-DC06-46D6-9D5D-521B270BF959}" type="slidenum">
              <a:rPr 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AADB9B9-DCEB-4F50-9265-45A233452888}" type="slidenum">
              <a:rPr 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 smtClean="0">
                <a:ea typeface="MS PGothic" pitchFamily="34" charset="-128"/>
              </a:rPr>
              <a:t>Career Clusters ARE a powerful tool to organize instruction and career development.  Learners start with a broad base of interest as well as knowledge and skills and progress to a more focused area of study.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 rot="16200000">
            <a:off x="5694456" y="811105"/>
            <a:ext cx="1738888" cy="5160207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505285"/>
            <a:ext cx="4453487" cy="1095165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030" y="3766626"/>
            <a:ext cx="4453488" cy="91559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02" y="152400"/>
            <a:ext cx="2720453" cy="990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CB04AA-E447-4C11-931A-DF55A0AE4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C734A-A711-41D5-B273-EB8036A44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1F4E86-6EE0-4885-B23E-49A7C485EA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1FDAAA-9706-49D7-9B3C-E2AF0379DA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2BCF11-A993-4DDC-BE90-B94F9E0B4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0E3AEA-A1CF-4D95-9A0C-1E04ED88BC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513E3C-9688-437F-8C08-E54B5B7FB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D9B108-E845-4B12-BE7F-89A408426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design_text_rever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T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2081788" cy="758954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16200000">
            <a:off x="2904518" y="-1625879"/>
            <a:ext cx="2607687" cy="9871296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505285"/>
            <a:ext cx="8308517" cy="1095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neva"/>
                <a:ea typeface="+mj-ea"/>
                <a:cs typeface="Geneva"/>
              </a:rPr>
              <a:t>Click to edit </a:t>
            </a:r>
            <a:b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neva"/>
                <a:ea typeface="+mj-ea"/>
                <a:cs typeface="Geneva"/>
              </a:rPr>
            </a:b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neva"/>
                <a:ea typeface="+mj-ea"/>
                <a:cs typeface="Geneva"/>
              </a:rPr>
              <a:t>Master title style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neva"/>
              <a:ea typeface="+mj-ea"/>
              <a:cs typeface="Geneva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3766626"/>
            <a:ext cx="8308518" cy="9155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neva"/>
                <a:ea typeface="+mn-ea"/>
                <a:cs typeface="Geneva"/>
              </a:rPr>
              <a:t>Click to edit Master subtitle style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solidFill>
          <a:srgbClr val="FF6D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505285"/>
            <a:ext cx="8270417" cy="1095165"/>
          </a:xfrm>
        </p:spPr>
        <p:txBody>
          <a:bodyPr>
            <a:noAutofit/>
          </a:bodyPr>
          <a:lstStyle>
            <a:lvl1pPr algn="ctr"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766626"/>
            <a:ext cx="8270418" cy="91559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words_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8097" y="2171521"/>
            <a:ext cx="8543824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2624328" cy="9555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_text_n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8097" y="2171521"/>
            <a:ext cx="8543824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71" y="56308"/>
            <a:ext cx="3081528" cy="11220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designs_bar_w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176" y="503999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Reversed - 1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_design_text_rever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T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2081788" cy="7589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8097" y="2171521"/>
            <a:ext cx="8543824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Reversed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designs_bar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546100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044700"/>
            <a:ext cx="6154872" cy="422910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DBCF76-E7CB-412F-9B41-500E0C0ED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176" y="434488"/>
            <a:ext cx="811271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76" y="1944839"/>
            <a:ext cx="8112718" cy="41813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692" r:id="rId1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sz="3200" kern="1200">
          <a:solidFill>
            <a:schemeClr val="tx1"/>
          </a:solidFill>
          <a:latin typeface="Geneva"/>
          <a:ea typeface="+mj-ea"/>
          <a:cs typeface="Geneva"/>
        </a:defRPr>
      </a:lvl1pPr>
    </p:titleStyle>
    <p:bodyStyle>
      <a:lvl1pPr marL="342900" indent="-34290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•"/>
        <a:defRPr sz="2000" kern="1200">
          <a:solidFill>
            <a:schemeClr val="tx1"/>
          </a:solidFill>
          <a:latin typeface="Geneva"/>
          <a:ea typeface="+mn-ea"/>
          <a:cs typeface="Geneva"/>
        </a:defRPr>
      </a:lvl1pPr>
      <a:lvl2pPr marL="742950" indent="-28575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–"/>
        <a:defRPr sz="2000" kern="1200">
          <a:solidFill>
            <a:schemeClr val="tx1"/>
          </a:solidFill>
          <a:latin typeface="Geneva"/>
          <a:ea typeface="+mn-ea"/>
          <a:cs typeface="Geneva"/>
        </a:defRPr>
      </a:lvl2pPr>
      <a:lvl3pPr marL="1143000" indent="-22860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•"/>
        <a:defRPr sz="2000" kern="1200">
          <a:solidFill>
            <a:schemeClr val="tx1"/>
          </a:solidFill>
          <a:latin typeface="Geneva"/>
          <a:ea typeface="+mn-ea"/>
          <a:cs typeface="Geneva"/>
        </a:defRPr>
      </a:lvl3pPr>
      <a:lvl4pPr marL="1600200" indent="-22860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–"/>
        <a:defRPr sz="2000" kern="1200">
          <a:solidFill>
            <a:schemeClr val="tx1"/>
          </a:solidFill>
          <a:latin typeface="Geneva"/>
          <a:ea typeface="+mn-ea"/>
          <a:cs typeface="Geneva"/>
        </a:defRPr>
      </a:lvl4pPr>
      <a:lvl5pPr marL="2057400" indent="-228600" algn="l" defTabSz="457200" rtl="0" eaLnBrk="1" latinLnBrk="0" hangingPunct="1">
        <a:lnSpc>
          <a:spcPts val="3000"/>
        </a:lnSpc>
        <a:spcBef>
          <a:spcPts val="1800"/>
        </a:spcBef>
        <a:buFont typeface="Arial"/>
        <a:buChar char="»"/>
        <a:defRPr sz="2000" kern="1200">
          <a:solidFill>
            <a:schemeClr val="tx1"/>
          </a:solidFill>
          <a:latin typeface="Geneva"/>
          <a:ea typeface="+mn-ea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38600" y="2743200"/>
            <a:ext cx="5181600" cy="1130300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Career Clusters</a:t>
            </a:r>
            <a:r>
              <a:rPr lang="en-US" sz="4000" baseline="40000" dirty="0" smtClean="0">
                <a:cs typeface="Arial" pitchFamily="34" charset="0"/>
              </a:rPr>
              <a:t>® </a:t>
            </a:r>
            <a:r>
              <a:rPr lang="en-US" sz="4000" dirty="0"/>
              <a:t>101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341542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08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7477024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Career Clusters</a:t>
            </a:r>
            <a:r>
              <a:rPr lang="en-US" sz="3200" baseline="40000" dirty="0" smtClean="0">
                <a:cs typeface="Arial" pitchFamily="34" charset="0"/>
              </a:rPr>
              <a:t>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DON’T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Do: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001000" cy="3657600"/>
          </a:xfrm>
        </p:spPr>
        <p:txBody>
          <a:bodyPr/>
          <a:lstStyle/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Do not add yet “another thing”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Do not take away current programs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Do not limit state determination of course offerings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Do not take away occupational areas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Do not track learners into a single job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99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6154872" cy="133951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www.careertech.org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34301"/>
            <a:ext cx="5899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72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What are Career Clusters</a:t>
            </a:r>
            <a:r>
              <a:rPr lang="en-US" sz="2400" baseline="42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600176" y="2470488"/>
            <a:ext cx="7629424" cy="42351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Career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Clusters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are groupings of occupations and industries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Represent knowledge and skills demanded by those industries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Used as an organizing tool for curriculum design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Used for career counseling and guidance</a:t>
            </a:r>
            <a:endParaRPr lang="en-US" sz="3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Connect to business and industry expectations and priorities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62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600176" y="960138"/>
            <a:ext cx="8010424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Career </a:t>
            </a:r>
            <a:r>
              <a:rPr lang="en-US" dirty="0" smtClean="0"/>
              <a:t>Clusters</a:t>
            </a:r>
            <a:r>
              <a:rPr lang="en-US" sz="2800" baseline="42000" dirty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 smtClean="0"/>
              <a:t> </a:t>
            </a:r>
            <a:r>
              <a:rPr lang="en-US" dirty="0" smtClean="0"/>
              <a:t>Development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7772400" cy="4435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First started in 1970’s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Education Focused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Revisited in 1994 part of School to Work Act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Industry Sector Focused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Building Linkages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project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U.S. Department of Education in 1996  that led to 16 Career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Clusters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/>
            <a:fld id="{F0ED5F47-DFF1-4066-B565-63A645AD402E}" type="slidenum">
              <a:rPr lang="en-US" smtClean="0">
                <a:solidFill>
                  <a:srgbClr val="898989"/>
                </a:solidFill>
              </a:rPr>
              <a:pPr algn="l" eaLnBrk="1" hangingPunct="1"/>
              <a:t>3</a:t>
            </a:fld>
            <a:endParaRPr lang="en-US" dirty="0" smtClean="0">
              <a:solidFill>
                <a:srgbClr val="898989"/>
              </a:solidFill>
            </a:endParaRPr>
          </a:p>
        </p:txBody>
      </p:sp>
      <p:graphicFrame>
        <p:nvGraphicFramePr>
          <p:cNvPr id="788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170821"/>
              </p:ext>
            </p:extLst>
          </p:nvPr>
        </p:nvGraphicFramePr>
        <p:xfrm>
          <a:off x="7239000" y="5627884"/>
          <a:ext cx="1041400" cy="123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5" imgW="3121152" imgH="3227832" progId="Word.Document.8">
                  <p:embed/>
                </p:oleObj>
              </mc:Choice>
              <mc:Fallback>
                <p:oleObj name="Document" r:id="rId5" imgW="3121152" imgH="32278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627884"/>
                        <a:ext cx="1041400" cy="1230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0222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Career Clusters</a:t>
            </a:r>
            <a:r>
              <a:rPr lang="en-US" sz="2800" baseline="52000" dirty="0" smtClean="0">
                <a:latin typeface="Arial" pitchFamily="34" charset="0"/>
                <a:cs typeface="Arial" pitchFamily="34" charset="0"/>
              </a:rPr>
              <a:t>®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600176" y="2470488"/>
            <a:ext cx="7324624" cy="38541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2002 States’ Career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Clusters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Initiative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Career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Clusters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Knowledge and Skills were developed to support teaching and learning to industry expectations.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Revised in 2008 and 2012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Foundation of Common Career Technical Core</a:t>
            </a:r>
          </a:p>
        </p:txBody>
      </p:sp>
    </p:spTree>
    <p:extLst>
      <p:ext uri="{BB962C8B-B14F-4D97-AF65-F5344CB8AC3E}">
        <p14:creationId xmlns:p14="http://schemas.microsoft.com/office/powerpoint/2010/main" val="1872596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8229600" cy="4267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Career Cluster</a:t>
            </a:r>
            <a:r>
              <a:rPr lang="en-US" sz="2800" b="1" baseline="300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organizer of knowledge and skills needed by a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broad industry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sz="2800" u="sng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Career Pathway</a:t>
            </a:r>
            <a:r>
              <a:rPr lang="en-US" sz="28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organizer of knowledge and skills statements shared by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professions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sz="2800" u="sng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Program of Study</a:t>
            </a:r>
            <a:r>
              <a:rPr lang="en-US" sz="28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sequence of instruction that prepares individuals for careers of their choice</a:t>
            </a:r>
          </a:p>
        </p:txBody>
      </p:sp>
      <p:pic>
        <p:nvPicPr>
          <p:cNvPr id="92164" name="Picture 5" descr="Filename: j0174966.jpg&#10;Keywords: academics, dictionaries, Photographs ...&#10;File Size: 68 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16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12718" cy="1143000"/>
          </a:xfrm>
        </p:spPr>
        <p:txBody>
          <a:bodyPr/>
          <a:lstStyle/>
          <a:p>
            <a:r>
              <a:rPr lang="en-US" b="1" dirty="0" smtClean="0"/>
              <a:t>16 Career Clusters</a:t>
            </a:r>
            <a:r>
              <a:rPr lang="en-US" b="1" baseline="40000" dirty="0" smtClean="0"/>
              <a:t>®</a:t>
            </a:r>
            <a:endParaRPr lang="en-US" b="1" baseline="4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95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Agriculture, Food &amp; Natural Resources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Architecture </a:t>
            </a:r>
            <a:r>
              <a:rPr lang="en-US" sz="2400" dirty="0"/>
              <a:t>&amp; Construction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Arts</a:t>
            </a:r>
            <a:r>
              <a:rPr lang="en-US" sz="2400" dirty="0"/>
              <a:t>, A/V Technology &amp; Communications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Business </a:t>
            </a:r>
            <a:r>
              <a:rPr lang="en-US" sz="2400" dirty="0"/>
              <a:t>Management &amp; Administration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Education </a:t>
            </a:r>
            <a:r>
              <a:rPr lang="en-US" sz="2400" dirty="0"/>
              <a:t>&amp; Training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Finance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Government &amp; Public Administration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Health Science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Hospitality </a:t>
            </a:r>
            <a:r>
              <a:rPr lang="en-US" sz="2400" dirty="0"/>
              <a:t>&amp; Tourism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Human Services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Information Technology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Law, Public Safety, Corrections &amp; Security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Manufacturing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Marketing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Science, Technology, Engineering &amp; Mathematics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Transportation, Distribution &amp; Logistics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"/>
            <a:ext cx="3733800" cy="9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1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8"/>
            <a:ext cx="7248424" cy="415891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79 Career Pathways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Examples under </a:t>
            </a:r>
            <a:r>
              <a:rPr lang="en-US" dirty="0"/>
              <a:t>Agriculture, Food &amp; Natural Resources </a:t>
            </a:r>
            <a:endParaRPr lang="en-US" dirty="0" smtClean="0"/>
          </a:p>
          <a:p>
            <a:pPr marL="1143000" lvl="1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    </a:t>
            </a:r>
            <a:r>
              <a:rPr lang="en-US" dirty="0"/>
              <a:t>Food Products &amp; Processing Systems</a:t>
            </a:r>
          </a:p>
          <a:p>
            <a:pPr marL="1143000" lvl="1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    Plant Systems</a:t>
            </a:r>
          </a:p>
          <a:p>
            <a:pPr marL="1143000" lvl="1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    Animal Systems</a:t>
            </a:r>
          </a:p>
          <a:p>
            <a:pPr marL="1143000" lvl="1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    Power, Structural &amp; Technical Systems</a:t>
            </a:r>
          </a:p>
          <a:p>
            <a:pPr marL="1143000" lvl="1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    Natural Resources Systems</a:t>
            </a:r>
          </a:p>
          <a:p>
            <a:pPr marL="1143000" lvl="1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    Environmental Service Systems</a:t>
            </a:r>
          </a:p>
          <a:p>
            <a:pPr marL="1143000" lvl="1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    Agribusiness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67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Why Career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  <a:r>
              <a:rPr lang="en-US" sz="3200" baseline="42000" dirty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Content Placeholder 1"/>
          <p:cNvSpPr>
            <a:spLocks noGrp="1"/>
          </p:cNvSpPr>
          <p:nvPr>
            <p:ph idx="1"/>
          </p:nvPr>
        </p:nvSpPr>
        <p:spPr>
          <a:xfrm>
            <a:off x="228600" y="2438400"/>
            <a:ext cx="8315224" cy="4006512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50000"/>
              </a:spcBef>
              <a:buSzPct val="95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vehicle for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ducational improvement and reform</a:t>
            </a:r>
          </a:p>
          <a:p>
            <a:pPr lvl="1">
              <a:spcBef>
                <a:spcPct val="50000"/>
              </a:spcBef>
              <a:buSzPct val="95000"/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Tool/Framework for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seamless secondary-to-postsecondary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transition</a:t>
            </a:r>
          </a:p>
          <a:p>
            <a:pPr lvl="1">
              <a:spcBef>
                <a:spcPct val="50000"/>
              </a:spcBef>
              <a:buSzPct val="95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Serve as instructional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+ guidance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model</a:t>
            </a:r>
          </a:p>
          <a:p>
            <a:pPr eaLnBrk="1" hangingPunct="1">
              <a:spcBef>
                <a:spcPct val="50000"/>
              </a:spcBef>
              <a:buSzPct val="95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Career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Clusters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supported by Carl D. Perkins federal legislation</a:t>
            </a:r>
          </a:p>
          <a:p>
            <a:pPr eaLnBrk="1" hangingPunct="1">
              <a:spcBef>
                <a:spcPct val="50000"/>
              </a:spcBef>
              <a:buSzPct val="95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Available to all states</a:t>
            </a:r>
          </a:p>
        </p:txBody>
      </p:sp>
    </p:spTree>
    <p:extLst>
      <p:ext uri="{BB962C8B-B14F-4D97-AF65-F5344CB8AC3E}">
        <p14:creationId xmlns:p14="http://schemas.microsoft.com/office/powerpoint/2010/main" val="3861534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Career Clusters</a:t>
            </a:r>
            <a:r>
              <a:rPr lang="en-US" sz="3200" baseline="40000" dirty="0" smtClean="0">
                <a:cs typeface="Arial" pitchFamily="34" charset="0"/>
              </a:rPr>
              <a:t>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DO: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600176" y="2470488"/>
            <a:ext cx="7553224" cy="3777911"/>
          </a:xfrm>
        </p:spPr>
        <p:txBody>
          <a:bodyPr>
            <a:noAutofit/>
          </a:bodyPr>
          <a:lstStyle/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 a framework to integrate programs 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 a framework for seamless education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 MORE career options for learners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 a framework for addressing the entire world of work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 a picture of how Knowledge and Skills transfer vertically and horizontally</a:t>
            </a:r>
          </a:p>
        </p:txBody>
      </p:sp>
    </p:spTree>
    <p:extLst>
      <p:ext uri="{BB962C8B-B14F-4D97-AF65-F5344CB8AC3E}">
        <p14:creationId xmlns:p14="http://schemas.microsoft.com/office/powerpoint/2010/main" val="1267314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157&quot;&gt;&lt;/object&gt;&lt;object type=&quot;2&quot; unique_id=&quot;10158&quot;&gt;&lt;object type=&quot;3&quot; unique_id=&quot;10159&quot;&gt;&lt;property id=&quot;20148&quot; value=&quot;5&quot;/&gt;&lt;property id=&quot;20300&quot; value=&quot;Slide 1 - &amp;quot;Career Clusters® 101&amp;quot;&quot;/&gt;&lt;property id=&quot;20307&quot; value=&quot;257&quot;/&gt;&lt;/object&gt;&lt;object type=&quot;3&quot; unique_id=&quot;10160&quot;&gt;&lt;property id=&quot;20148&quot; value=&quot;5&quot;/&gt;&lt;property id=&quot;20300&quot; value=&quot;Slide 2 - &amp;quot;What are Career Clusters®?&amp;quot;&quot;/&gt;&lt;property id=&quot;20307&quot; value=&quot;259&quot;/&gt;&lt;/object&gt;&lt;object type=&quot;3&quot; unique_id=&quot;10161&quot;&gt;&lt;property id=&quot;20148&quot; value=&quot;5&quot;/&gt;&lt;property id=&quot;20300&quot; value=&quot;Slide 3 - &amp;quot;Career Clusters® Development&amp;quot;&quot;/&gt;&lt;property id=&quot;20307&quot; value=&quot;260&quot;/&gt;&lt;/object&gt;&lt;object type=&quot;3&quot; unique_id=&quot;10164&quot;&gt;&lt;property id=&quot;20148&quot; value=&quot;5&quot;/&gt;&lt;property id=&quot;20300&quot; value=&quot;Slide 4 - &amp;quot;Career Clusters®&amp;quot;&quot;/&gt;&lt;property id=&quot;20307&quot; value=&quot;263&quot;/&gt;&lt;/object&gt;&lt;object type=&quot;3&quot; unique_id=&quot;10166&quot;&gt;&lt;property id=&quot;20148&quot; value=&quot;5&quot;/&gt;&lt;property id=&quot;20300&quot; value=&quot;Slide 8 - &amp;quot;Why Career Clusters®?&amp;quot;&quot;/&gt;&lt;property id=&quot;20307&quot; value=&quot;268&quot;/&gt;&lt;/object&gt;&lt;object type=&quot;3&quot; unique_id=&quot;10167&quot;&gt;&lt;property id=&quot;20148&quot; value=&quot;5&quot;/&gt;&lt;property id=&quot;20300&quot; value=&quot;Slide 5 - &amp;quot;Definitions&amp;quot;&quot;/&gt;&lt;property id=&quot;20307&quot; value=&quot;273&quot;/&gt;&lt;/object&gt;&lt;object type=&quot;3&quot; unique_id=&quot;10168&quot;&gt;&lt;property id=&quot;20148&quot; value=&quot;5&quot;/&gt;&lt;property id=&quot;20300&quot; value=&quot;Slide 9 - &amp;quot;What Career Clusters® DO:&amp;quot;&quot;/&gt;&lt;property id=&quot;20307&quot; value=&quot;276&quot;/&gt;&lt;/object&gt;&lt;object type=&quot;3&quot; unique_id=&quot;10169&quot;&gt;&lt;property id=&quot;20148&quot; value=&quot;5&quot;/&gt;&lt;property id=&quot;20300&quot; value=&quot;Slide 10 - &amp;quot;What Career Clusters® DON’T Do:&amp;quot;&quot;/&gt;&lt;property id=&quot;20307&quot; value=&quot;277&quot;/&gt;&lt;/object&gt;&lt;object type=&quot;3&quot; unique_id=&quot;10176&quot;&gt;&lt;property id=&quot;20148&quot; value=&quot;5&quot;/&gt;&lt;property id=&quot;20300&quot; value=&quot;Slide 11 - &amp;quot;More information&amp;quot;&quot;/&gt;&lt;property id=&quot;20307&quot; value=&quot;286&quot;/&gt;&lt;/object&gt;&lt;object type=&quot;3&quot; unique_id=&quot;10437&quot;&gt;&lt;property id=&quot;20148&quot; value=&quot;5&quot;/&gt;&lt;property id=&quot;20300&quot; value=&quot;Slide 6 - &amp;quot;16 Career Clusters®&amp;quot;&quot;/&gt;&lt;property id=&quot;20307&quot; value=&quot;287&quot;/&gt;&lt;/object&gt;&lt;object type=&quot;3&quot; unique_id=&quot;10438&quot;&gt;&lt;property id=&quot;20148&quot; value=&quot;5&quot;/&gt;&lt;property id=&quot;20300&quot; value=&quot;Slide 7 - &amp;quot;Career Pathways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TE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CTETheme1</Template>
  <TotalTime>10478</TotalTime>
  <Words>1080</Words>
  <Application>Microsoft Office PowerPoint</Application>
  <PresentationFormat>On-screen Show (4:3)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CTETheme1</vt:lpstr>
      <vt:lpstr>Document</vt:lpstr>
      <vt:lpstr>Career Clusters® 101</vt:lpstr>
      <vt:lpstr>What are Career Clusters®?</vt:lpstr>
      <vt:lpstr>Career Clusters® Development</vt:lpstr>
      <vt:lpstr>Career Clusters®</vt:lpstr>
      <vt:lpstr>Definitions</vt:lpstr>
      <vt:lpstr>16 Career Clusters®</vt:lpstr>
      <vt:lpstr>Career Pathways</vt:lpstr>
      <vt:lpstr>Why Career Clusters®?</vt:lpstr>
      <vt:lpstr>What Career Clusters® DO:</vt:lpstr>
      <vt:lpstr>What Career Clusters® DON’T Do:</vt:lpstr>
      <vt:lpstr>More information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Clusters™</dc:title>
  <dc:creator>Dean R. Folkers</dc:creator>
  <cp:lastModifiedBy>Kate</cp:lastModifiedBy>
  <cp:revision>45</cp:revision>
  <dcterms:created xsi:type="dcterms:W3CDTF">2012-10-01T15:58:27Z</dcterms:created>
  <dcterms:modified xsi:type="dcterms:W3CDTF">2013-07-19T16:20:52Z</dcterms:modified>
</cp:coreProperties>
</file>