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0"/>
  </p:notesMasterIdLst>
  <p:sldIdLst>
    <p:sldId id="256" r:id="rId2"/>
    <p:sldId id="257" r:id="rId3"/>
    <p:sldId id="272" r:id="rId4"/>
    <p:sldId id="273" r:id="rId5"/>
    <p:sldId id="259" r:id="rId6"/>
    <p:sldId id="275" r:id="rId7"/>
    <p:sldId id="276" r:id="rId8"/>
    <p:sldId id="296" r:id="rId9"/>
    <p:sldId id="285" r:id="rId10"/>
    <p:sldId id="293" r:id="rId11"/>
    <p:sldId id="292" r:id="rId12"/>
    <p:sldId id="274" r:id="rId13"/>
    <p:sldId id="287" r:id="rId14"/>
    <p:sldId id="282" r:id="rId15"/>
    <p:sldId id="281" r:id="rId16"/>
    <p:sldId id="295" r:id="rId17"/>
    <p:sldId id="263" r:id="rId18"/>
    <p:sldId id="288" r:id="rId19"/>
    <p:sldId id="271" r:id="rId20"/>
    <p:sldId id="294" r:id="rId21"/>
    <p:sldId id="264" r:id="rId22"/>
    <p:sldId id="283" r:id="rId23"/>
    <p:sldId id="284" r:id="rId24"/>
    <p:sldId id="289" r:id="rId25"/>
    <p:sldId id="266" r:id="rId26"/>
    <p:sldId id="290" r:id="rId27"/>
    <p:sldId id="291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Shannon Johnson" initials="SJ" lastIdx="1" clrIdx="1">
    <p:extLst>
      <p:ext uri="{19B8F6BF-5375-455C-9EA6-DF929625EA0E}">
        <p15:presenceInfo xmlns:p15="http://schemas.microsoft.com/office/powerpoint/2012/main" userId="Shannon Joh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278" autoAdjust="0"/>
  </p:normalViewPr>
  <p:slideViewPr>
    <p:cSldViewPr snapToGrid="0">
      <p:cViewPr varScale="1">
        <p:scale>
          <a:sx n="57" d="100"/>
          <a:sy n="57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Participants by Race/Ethnicity &amp; Special Populations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Displaced Homemakers</c:v>
                </c:pt>
                <c:pt idx="1">
                  <c:v>Single Parents</c:v>
                </c:pt>
                <c:pt idx="2">
                  <c:v>Limited English Proficient</c:v>
                </c:pt>
                <c:pt idx="3">
                  <c:v>Disability Status (ESEA/IDEA)</c:v>
                </c:pt>
                <c:pt idx="4">
                  <c:v>Economically Disadvantaged</c:v>
                </c:pt>
                <c:pt idx="5">
                  <c:v>Nontraditional Enrollees</c:v>
                </c:pt>
                <c:pt idx="6">
                  <c:v>Unknown</c:v>
                </c:pt>
                <c:pt idx="7">
                  <c:v>Two or More Races</c:v>
                </c:pt>
                <c:pt idx="8">
                  <c:v>American Indian or Alaskan Native </c:v>
                </c:pt>
                <c:pt idx="9">
                  <c:v>Native Hawaiian or Other Pacific Islander</c:v>
                </c:pt>
                <c:pt idx="10">
                  <c:v>Asian</c:v>
                </c:pt>
                <c:pt idx="11">
                  <c:v>Black or African American </c:v>
                </c:pt>
                <c:pt idx="12">
                  <c:v>Hispanic/Latino</c:v>
                </c:pt>
                <c:pt idx="13">
                  <c:v>White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0</c:v>
                </c:pt>
                <c:pt idx="1">
                  <c:v>2E-3</c:v>
                </c:pt>
                <c:pt idx="2">
                  <c:v>5.8000000000000003E-2</c:v>
                </c:pt>
                <c:pt idx="3">
                  <c:v>9.8000000000000004E-2</c:v>
                </c:pt>
                <c:pt idx="4">
                  <c:v>0.441</c:v>
                </c:pt>
                <c:pt idx="5">
                  <c:v>0.22900000000000001</c:v>
                </c:pt>
                <c:pt idx="6">
                  <c:v>0</c:v>
                </c:pt>
                <c:pt idx="7">
                  <c:v>0.03</c:v>
                </c:pt>
                <c:pt idx="8">
                  <c:v>8.9999999999999993E-3</c:v>
                </c:pt>
                <c:pt idx="9">
                  <c:v>4.0000000000000001E-3</c:v>
                </c:pt>
                <c:pt idx="10">
                  <c:v>4.1000000000000002E-2</c:v>
                </c:pt>
                <c:pt idx="11">
                  <c:v>0.16600000000000001</c:v>
                </c:pt>
                <c:pt idx="12">
                  <c:v>0.251</c:v>
                </c:pt>
                <c:pt idx="13">
                  <c:v>0.498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16-4F1C-903C-FC923E7A9E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8430712"/>
        <c:axId val="358431496"/>
      </c:barChart>
      <c:catAx>
        <c:axId val="358430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31496"/>
        <c:crosses val="autoZero"/>
        <c:auto val="1"/>
        <c:lblAlgn val="ctr"/>
        <c:lblOffset val="100"/>
        <c:noMultiLvlLbl val="0"/>
      </c:catAx>
      <c:valAx>
        <c:axId val="358431496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43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Concentrators, by Career Cluster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377733202617895"/>
          <c:y val="7.5034813356663746E-2"/>
          <c:w val="0.55716028344401314"/>
          <c:h val="0.83733435830240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Secondary</c:v>
                </c:pt>
              </c:strCache>
            </c:strRef>
          </c:tx>
          <c:spPr>
            <a:solidFill>
              <a:srgbClr val="009AA6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0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67-484A-A1E6-BA27C7C199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4266533901777948E-3"/>
                  <c:y val="-6.9444444444444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67-484A-A1E6-BA27C7C1993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Transportation, Distribution &amp; Logistics</c:v>
                </c:pt>
                <c:pt idx="1">
                  <c:v>STEM</c:v>
                </c:pt>
                <c:pt idx="2">
                  <c:v>Marketing</c:v>
                </c:pt>
                <c:pt idx="3">
                  <c:v>Manufacturing</c:v>
                </c:pt>
                <c:pt idx="4">
                  <c:v>Law, Public Safety, Corrections &amp; Security</c:v>
                </c:pt>
                <c:pt idx="5">
                  <c:v>IT</c:v>
                </c:pt>
                <c:pt idx="6">
                  <c:v>Human Services</c:v>
                </c:pt>
                <c:pt idx="7">
                  <c:v>Hospitality &amp; Tourism</c:v>
                </c:pt>
                <c:pt idx="8">
                  <c:v>Health Sciences</c:v>
                </c:pt>
                <c:pt idx="9">
                  <c:v>Government &amp; Public Administration</c:v>
                </c:pt>
                <c:pt idx="10">
                  <c:v>Finance</c:v>
                </c:pt>
                <c:pt idx="11">
                  <c:v>Education &amp; Training</c:v>
                </c:pt>
                <c:pt idx="12">
                  <c:v>Business Administration &amp; Management</c:v>
                </c:pt>
                <c:pt idx="13">
                  <c:v>Arts, A/V Technology &amp; Communications</c:v>
                </c:pt>
                <c:pt idx="14">
                  <c:v>Architecture &amp; Construction</c:v>
                </c:pt>
                <c:pt idx="15">
                  <c:v>Agriculture, Food &amp; Natural Resources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3.7999999999999999E-2</c:v>
                </c:pt>
                <c:pt idx="1">
                  <c:v>7.6999999999999999E-2</c:v>
                </c:pt>
                <c:pt idx="2">
                  <c:v>3.6999999999999998E-2</c:v>
                </c:pt>
                <c:pt idx="3">
                  <c:v>3.6999999999999998E-2</c:v>
                </c:pt>
                <c:pt idx="4">
                  <c:v>0.04</c:v>
                </c:pt>
                <c:pt idx="5">
                  <c:v>6.5000000000000002E-2</c:v>
                </c:pt>
                <c:pt idx="6">
                  <c:v>0.08</c:v>
                </c:pt>
                <c:pt idx="7">
                  <c:v>5.7000000000000002E-2</c:v>
                </c:pt>
                <c:pt idx="8">
                  <c:v>0.109</c:v>
                </c:pt>
                <c:pt idx="9">
                  <c:v>1.4E-2</c:v>
                </c:pt>
                <c:pt idx="10">
                  <c:v>3.4000000000000002E-2</c:v>
                </c:pt>
                <c:pt idx="11">
                  <c:v>3.1E-2</c:v>
                </c:pt>
                <c:pt idx="12">
                  <c:v>0.114</c:v>
                </c:pt>
                <c:pt idx="13">
                  <c:v>0.11799999999999999</c:v>
                </c:pt>
                <c:pt idx="14">
                  <c:v>5.0999999999999997E-2</c:v>
                </c:pt>
                <c:pt idx="15">
                  <c:v>9.8000000000000004E-2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E67-484A-A1E6-BA27C7C19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46"/>
        <c:axId val="303513904"/>
        <c:axId val="303509592"/>
      </c:barChart>
      <c:catAx>
        <c:axId val="30351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09592"/>
        <c:crosses val="autoZero"/>
        <c:auto val="1"/>
        <c:lblAlgn val="ctr"/>
        <c:lblOffset val="100"/>
        <c:noMultiLvlLbl val="0"/>
      </c:catAx>
      <c:valAx>
        <c:axId val="303509592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1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Participants by Race/Ethnicity &amp; Special Populations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Postsecondary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Displaced Homemakers</c:v>
                </c:pt>
                <c:pt idx="1">
                  <c:v>Single Parents</c:v>
                </c:pt>
                <c:pt idx="2">
                  <c:v>Limited English Proficient</c:v>
                </c:pt>
                <c:pt idx="3">
                  <c:v>Disability Status (ESEA/IDEA)</c:v>
                </c:pt>
                <c:pt idx="4">
                  <c:v>Economically Disadvantaged</c:v>
                </c:pt>
                <c:pt idx="5">
                  <c:v>Nontraditional Enrollees</c:v>
                </c:pt>
                <c:pt idx="6">
                  <c:v>Unknown</c:v>
                </c:pt>
                <c:pt idx="7">
                  <c:v>Two or More Races</c:v>
                </c:pt>
                <c:pt idx="8">
                  <c:v>American Indian or Alaskan Native </c:v>
                </c:pt>
                <c:pt idx="9">
                  <c:v>Native Hawaiian or Other Pacific Islander</c:v>
                </c:pt>
                <c:pt idx="10">
                  <c:v>Asian</c:v>
                </c:pt>
                <c:pt idx="11">
                  <c:v>Black or African American </c:v>
                </c:pt>
                <c:pt idx="12">
                  <c:v>Hispanic/Latino</c:v>
                </c:pt>
                <c:pt idx="13">
                  <c:v>White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2.1000000000000001E-2</c:v>
                </c:pt>
                <c:pt idx="1">
                  <c:v>5.8000000000000003E-2</c:v>
                </c:pt>
                <c:pt idx="2">
                  <c:v>3.5000000000000003E-2</c:v>
                </c:pt>
                <c:pt idx="3">
                  <c:v>0</c:v>
                </c:pt>
                <c:pt idx="4">
                  <c:v>0.439</c:v>
                </c:pt>
                <c:pt idx="5">
                  <c:v>0.16</c:v>
                </c:pt>
                <c:pt idx="6">
                  <c:v>5.2999999999999999E-2</c:v>
                </c:pt>
                <c:pt idx="7">
                  <c:v>3.1E-2</c:v>
                </c:pt>
                <c:pt idx="8">
                  <c:v>0.01</c:v>
                </c:pt>
                <c:pt idx="9">
                  <c:v>4.0000000000000001E-3</c:v>
                </c:pt>
                <c:pt idx="10">
                  <c:v>6.5000000000000002E-2</c:v>
                </c:pt>
                <c:pt idx="11">
                  <c:v>0.13100000000000001</c:v>
                </c:pt>
                <c:pt idx="12">
                  <c:v>0.21</c:v>
                </c:pt>
                <c:pt idx="13">
                  <c:v>0.501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7-48AF-9076-0936F6530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3506456"/>
        <c:axId val="303511160"/>
      </c:barChart>
      <c:catAx>
        <c:axId val="303506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11160"/>
        <c:crosses val="autoZero"/>
        <c:auto val="1"/>
        <c:lblAlgn val="ctr"/>
        <c:lblOffset val="100"/>
        <c:noMultiLvlLbl val="0"/>
      </c:catAx>
      <c:valAx>
        <c:axId val="30351116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0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Concentrators, by Career Cluster</a:t>
            </a:r>
          </a:p>
        </c:rich>
      </c:tx>
      <c:layout>
        <c:manualLayout>
          <c:xMode val="edge"/>
          <c:yMode val="edge"/>
          <c:x val="0.31478816710411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1319870953630794"/>
          <c:y val="7.5034813356663746E-2"/>
          <c:w val="0.55384558180227472"/>
          <c:h val="0.85278328677355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Postsecondary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Transportation, Distribution &amp; Logistics</c:v>
                </c:pt>
                <c:pt idx="1">
                  <c:v>STEM</c:v>
                </c:pt>
                <c:pt idx="2">
                  <c:v>Marketing</c:v>
                </c:pt>
                <c:pt idx="3">
                  <c:v>Manufacturing</c:v>
                </c:pt>
                <c:pt idx="4">
                  <c:v>Law, Public Safety, Corrections &amp; Security</c:v>
                </c:pt>
                <c:pt idx="5">
                  <c:v>IT</c:v>
                </c:pt>
                <c:pt idx="6">
                  <c:v>Human Services</c:v>
                </c:pt>
                <c:pt idx="7">
                  <c:v>Hospitality &amp; Tourism</c:v>
                </c:pt>
                <c:pt idx="8">
                  <c:v>Health Sciences</c:v>
                </c:pt>
                <c:pt idx="9">
                  <c:v>Government &amp; Public Administration</c:v>
                </c:pt>
                <c:pt idx="10">
                  <c:v>Finance</c:v>
                </c:pt>
                <c:pt idx="11">
                  <c:v>Education &amp; Training</c:v>
                </c:pt>
                <c:pt idx="12">
                  <c:v>Business Administration &amp; Management</c:v>
                </c:pt>
                <c:pt idx="13">
                  <c:v>Arts, A/V Technology &amp; Communications</c:v>
                </c:pt>
                <c:pt idx="14">
                  <c:v>Architecture &amp; Construction</c:v>
                </c:pt>
                <c:pt idx="15">
                  <c:v>Agriculture, Food &amp; Natural Resources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4.1000000000000002E-2</c:v>
                </c:pt>
                <c:pt idx="1">
                  <c:v>2.1999999999999999E-2</c:v>
                </c:pt>
                <c:pt idx="2">
                  <c:v>1.2999999999999999E-2</c:v>
                </c:pt>
                <c:pt idx="3">
                  <c:v>7.1999999999999995E-2</c:v>
                </c:pt>
                <c:pt idx="4">
                  <c:v>8.5000000000000006E-2</c:v>
                </c:pt>
                <c:pt idx="5">
                  <c:v>7.9000000000000001E-2</c:v>
                </c:pt>
                <c:pt idx="6">
                  <c:v>6.2E-2</c:v>
                </c:pt>
                <c:pt idx="7">
                  <c:v>2.7E-2</c:v>
                </c:pt>
                <c:pt idx="8">
                  <c:v>0.26700000000000002</c:v>
                </c:pt>
                <c:pt idx="9">
                  <c:v>1E-3</c:v>
                </c:pt>
                <c:pt idx="10">
                  <c:v>1.4999999999999999E-2</c:v>
                </c:pt>
                <c:pt idx="11">
                  <c:v>4.2999999999999997E-2</c:v>
                </c:pt>
                <c:pt idx="12">
                  <c:v>0.16</c:v>
                </c:pt>
                <c:pt idx="13">
                  <c:v>4.2999999999999997E-2</c:v>
                </c:pt>
                <c:pt idx="14">
                  <c:v>5.2999999999999999E-2</c:v>
                </c:pt>
                <c:pt idx="15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14-4A80-9353-D9172125E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3513120"/>
        <c:axId val="303509984"/>
      </c:barChart>
      <c:catAx>
        <c:axId val="303513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09984"/>
        <c:crosses val="autoZero"/>
        <c:auto val="1"/>
        <c:lblAlgn val="ctr"/>
        <c:lblOffset val="100"/>
        <c:noMultiLvlLbl val="0"/>
      </c:catAx>
      <c:valAx>
        <c:axId val="3035099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71E7-C790-40FB-AB6A-99FF5D41E8E0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5DC67-B972-4F85-B951-1F0AA48FB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5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9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</a:t>
            </a:r>
            <a:r>
              <a:rPr lang="en-US" baseline="0" dirty="0"/>
              <a:t> logos, specific CEO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3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any major milestones/planned activities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8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7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tip: Update with state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6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tip: Update with state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https://go.manpowergroup.com/talent-shortage-2018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7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https://www.acteonline.org/wp-content/uploads/2018/03/ROI_of_CTE_January2018.pdf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5DC67-B972-4F85-B951-1F0AA48FB6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5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19"/>
            <a:ext cx="7886700" cy="4351338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2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8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9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5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9511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E51A-934B-490E-869D-0D01321CCD58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D6A5-E46D-497D-93E3-42B06A161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CTE in STATE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3657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Fills a Critical </a:t>
            </a:r>
            <a:r>
              <a:rPr lang="en-US" dirty="0" smtClean="0"/>
              <a:t>Need: The Skills Gap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15544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Unemployment rate is 4 percent while there are 6.7 million open jobs in the U.S. </a:t>
            </a:r>
          </a:p>
          <a:p>
            <a:r>
              <a:rPr lang="en-US" sz="2400" dirty="0"/>
              <a:t>Companies fighting over talent </a:t>
            </a:r>
            <a:r>
              <a:rPr lang="en-US" sz="2400" dirty="0" smtClean="0"/>
              <a:t>– we </a:t>
            </a:r>
            <a:r>
              <a:rPr lang="en-US" sz="2400" dirty="0"/>
              <a:t>need a stronger </a:t>
            </a:r>
            <a:r>
              <a:rPr lang="en-US" sz="2400" dirty="0" smtClean="0"/>
              <a:t>pipeline</a:t>
            </a:r>
          </a:p>
          <a:p>
            <a:r>
              <a:rPr lang="en-US" sz="2400" dirty="0" smtClean="0"/>
              <a:t>Hardest to fill jobs are in manufacturing, IT and health care – all leading Career Clusters in the state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239" y="3541719"/>
            <a:ext cx="7326111" cy="33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CTE Fills a Critical Need &amp; Pays for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Fastest growing jobs increasingly require additional education/ training and skills</a:t>
            </a:r>
          </a:p>
          <a:p>
            <a:r>
              <a:rPr lang="en-US" dirty="0" smtClean="0"/>
              <a:t>CTE is aligned with high-wage, high-skill and in-demand careers</a:t>
            </a:r>
          </a:p>
          <a:p>
            <a:r>
              <a:rPr lang="en-US" dirty="0" smtClean="0"/>
              <a:t>Oklahoma’s economy reaps a net benefit of $3.5 billion annually from graduates of the </a:t>
            </a:r>
            <a:r>
              <a:rPr lang="en-US" dirty="0" err="1" smtClean="0"/>
              <a:t>CareerTech</a:t>
            </a:r>
            <a:r>
              <a:rPr lang="en-US" dirty="0" smtClean="0"/>
              <a:t>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Quality CTE Look Like?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932200"/>
            <a:ext cx="7668683" cy="59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22D615-69DD-4CFD-8E61-8EDDC626D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CTE Look Like?</a:t>
            </a:r>
            <a:br>
              <a:rPr lang="en-US" dirty="0"/>
            </a:br>
            <a:r>
              <a:rPr lang="en-US" i="1" dirty="0"/>
              <a:t>Program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60C55E-A2E3-4241-8D11-326296F7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program </a:t>
            </a:r>
          </a:p>
          <a:p>
            <a:r>
              <a:rPr lang="en-US" dirty="0"/>
              <a:t>Certifications offered </a:t>
            </a:r>
          </a:p>
          <a:p>
            <a:r>
              <a:rPr lang="en-US" dirty="0"/>
              <a:t>Partnerships </a:t>
            </a:r>
          </a:p>
          <a:p>
            <a:r>
              <a:rPr lang="en-US" dirty="0"/>
              <a:t>Data </a:t>
            </a:r>
          </a:p>
        </p:txBody>
      </p:sp>
    </p:spTree>
    <p:extLst>
      <p:ext uri="{BB962C8B-B14F-4D97-AF65-F5344CB8AC3E}">
        <p14:creationId xmlns:p14="http://schemas.microsoft.com/office/powerpoint/2010/main" val="24868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87" y="246358"/>
            <a:ext cx="8328063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What Does CTE Look Like? </a:t>
            </a:r>
            <a:br>
              <a:rPr lang="en-US" dirty="0" smtClean="0"/>
            </a:br>
            <a:r>
              <a:rPr lang="en-US" altLang="en-US" i="1" dirty="0" smtClean="0"/>
              <a:t>Mechatronics at Oakland </a:t>
            </a:r>
            <a:br>
              <a:rPr lang="en-US" altLang="en-US" i="1" dirty="0" smtClean="0"/>
            </a:br>
            <a:r>
              <a:rPr lang="en-US" altLang="en-US" i="1" dirty="0" smtClean="0"/>
              <a:t>High School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4787" y="1836642"/>
            <a:ext cx="8010563" cy="5203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/>
              <a:t>Developed collaboratively by Manufacturing Leadership Council, Rutherford County School District, </a:t>
            </a:r>
            <a:r>
              <a:rPr lang="en-US" sz="2200" dirty="0" err="1" smtClean="0"/>
              <a:t>Motlow</a:t>
            </a:r>
            <a:r>
              <a:rPr lang="en-US" sz="2200" dirty="0" smtClean="0"/>
              <a:t> State Community College (MSCC) and Middle Tennessee State University (MTSU).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/>
              <a:t>Built on Siemens’ training model, students can earn </a:t>
            </a:r>
            <a:r>
              <a:rPr lang="en-US" sz="2200" b="1" dirty="0" smtClean="0"/>
              <a:t>Siemens 1 certification</a:t>
            </a:r>
            <a:r>
              <a:rPr lang="en-US" sz="2200" dirty="0" smtClean="0"/>
              <a:t> in high school, Siemens 2 certification at MSCC, Siemens 3 certification at MTSU.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dirty="0" smtClean="0"/>
              <a:t>All juniors and seniors are fully dual enrolled in high school and at MSCC, earning at least </a:t>
            </a:r>
            <a:r>
              <a:rPr lang="en-US" sz="2200" b="1" dirty="0" smtClean="0"/>
              <a:t>16 college credits</a:t>
            </a:r>
            <a:r>
              <a:rPr lang="en-US" sz="2200" dirty="0" smtClean="0"/>
              <a:t>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200" b="1" dirty="0" smtClean="0"/>
              <a:t>100</a:t>
            </a:r>
            <a:r>
              <a:rPr lang="en-US" sz="2200" dirty="0" smtClean="0"/>
              <a:t> percent of students graduate high school, </a:t>
            </a:r>
            <a:r>
              <a:rPr lang="en-US" sz="2200" b="1" dirty="0" smtClean="0"/>
              <a:t>100</a:t>
            </a:r>
            <a:r>
              <a:rPr lang="en-US" sz="2200" dirty="0" smtClean="0"/>
              <a:t> percent earned postsecondary credit, </a:t>
            </a:r>
            <a:r>
              <a:rPr lang="en-US" sz="2200" b="1" dirty="0" smtClean="0"/>
              <a:t>94</a:t>
            </a:r>
            <a:r>
              <a:rPr lang="en-US" sz="2200" dirty="0" smtClean="0"/>
              <a:t> percent earned an industry-recognized credential and </a:t>
            </a:r>
            <a:r>
              <a:rPr lang="en-US" sz="2200" b="1" dirty="0" smtClean="0"/>
              <a:t>94</a:t>
            </a:r>
            <a:r>
              <a:rPr lang="en-US" sz="2200" dirty="0" smtClean="0"/>
              <a:t> percent enrolled in postsecondary upon graduation.</a:t>
            </a:r>
            <a:endParaRPr lang="en-US" sz="2200" dirty="0"/>
          </a:p>
        </p:txBody>
      </p:sp>
      <p:pic>
        <p:nvPicPr>
          <p:cNvPr id="1026" name="Picture 2" descr="https://careertech.org/sites/default/files/mechatron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69293"/>
            <a:ext cx="2653229" cy="17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175" y="66674"/>
            <a:ext cx="8515350" cy="1325563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What Does CTE Look Like? </a:t>
            </a:r>
            <a:br>
              <a:rPr lang="en-US" dirty="0"/>
            </a:br>
            <a:r>
              <a:rPr lang="en-US" altLang="en-US" i="1" dirty="0"/>
              <a:t>Emergency Medical Technology 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i="1" dirty="0" smtClean="0"/>
              <a:t>Education, Jones </a:t>
            </a:r>
            <a:r>
              <a:rPr lang="en-US" altLang="en-US" i="1" dirty="0"/>
              <a:t>County Junior </a:t>
            </a:r>
            <a:r>
              <a:rPr lang="en-US" altLang="en-US" i="1" dirty="0" smtClean="0"/>
              <a:t>College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3910" y="2009249"/>
            <a:ext cx="8320615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 smtClean="0"/>
              <a:t>Three-year </a:t>
            </a:r>
            <a:r>
              <a:rPr lang="en-US" sz="2200" dirty="0"/>
              <a:t>program of </a:t>
            </a:r>
            <a:r>
              <a:rPr lang="en-US" sz="2200" dirty="0" smtClean="0"/>
              <a:t>study in a </a:t>
            </a:r>
            <a:r>
              <a:rPr lang="en-US" sz="2200" b="1" dirty="0" smtClean="0"/>
              <a:t>rural community </a:t>
            </a:r>
            <a:r>
              <a:rPr lang="en-US" sz="2200" dirty="0"/>
              <a:t>with rigorous and integrated academic and technical coursework, and a required </a:t>
            </a:r>
            <a:r>
              <a:rPr lang="en-US" sz="2200" b="1" dirty="0"/>
              <a:t>500-plus hours of clinical internships </a:t>
            </a:r>
            <a:r>
              <a:rPr lang="en-US" sz="2200" dirty="0"/>
              <a:t>in the field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Strong pipeline by partnering with local school districts, even engaging with elementary school students, and offering dual enrollment with high schools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dirty="0"/>
              <a:t>Key partners include </a:t>
            </a:r>
            <a:r>
              <a:rPr lang="en-US" sz="2200" b="1" dirty="0"/>
              <a:t>Camp Shelby Army Base, EMSERV Ambulance Services, South Central Regional Medical Center, University of Mississippi Medical Center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200" b="1" dirty="0"/>
              <a:t>90</a:t>
            </a:r>
            <a:r>
              <a:rPr lang="en-US" sz="2200" dirty="0"/>
              <a:t> percent of students pass professional qualifying exam on first attempt (compared to statewide pass rate of 50 percent) and </a:t>
            </a:r>
            <a:r>
              <a:rPr lang="en-US" sz="2200" b="1" dirty="0"/>
              <a:t>100</a:t>
            </a:r>
            <a:r>
              <a:rPr lang="en-US" sz="2200" dirty="0"/>
              <a:t> percent of graduates are placed into jobs.</a:t>
            </a:r>
          </a:p>
        </p:txBody>
      </p:sp>
      <p:pic>
        <p:nvPicPr>
          <p:cNvPr id="1028" name="Picture 4" descr="https://careertech.org/sites/default/files/jcj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97" y="215900"/>
            <a:ext cx="1966385" cy="147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Pay for CTE?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702539"/>
              </p:ext>
            </p:extLst>
          </p:nvPr>
        </p:nvGraphicFramePr>
        <p:xfrm>
          <a:off x="118533" y="1325565"/>
          <a:ext cx="8805333" cy="531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34"/>
                <a:gridCol w="2150533"/>
                <a:gridCol w="3488266"/>
              </a:tblGrid>
              <a:tr h="50323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Source</a:t>
                      </a:r>
                      <a:endParaRPr lang="en-US" sz="28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Funds</a:t>
                      </a:r>
                      <a:endParaRPr lang="en-US" sz="28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Description</a:t>
                      </a:r>
                      <a:endParaRPr lang="en-US" sz="28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87053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Federal</a:t>
                      </a:r>
                      <a:r>
                        <a:rPr lang="en-US" sz="2000" i="1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funds (Carl D. Perkins Career and Technical Education Act Basic State Grant)</a:t>
                      </a:r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$XX,XXX</a:t>
                      </a:r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Annual allocation</a:t>
                      </a:r>
                      <a:r>
                        <a:rPr lang="en-US" sz="2000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to support state and local administration of CTE programs</a:t>
                      </a:r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General Education</a:t>
                      </a:r>
                      <a:r>
                        <a:rPr lang="en-US" sz="2000" i="1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Budget</a:t>
                      </a:r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State Incentive</a:t>
                      </a:r>
                      <a:r>
                        <a:rPr lang="en-US" sz="2000" i="1" baseline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 Fund</a:t>
                      </a:r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  <a:tr h="870532">
                <a:tc>
                  <a:txBody>
                    <a:bodyPr/>
                    <a:lstStyle/>
                    <a:p>
                      <a:endParaRPr lang="en-US" sz="2000" i="1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Myriad Pro" panose="020B0503030403020204" pitchFamily="34" charset="0"/>
                        <a:cs typeface="Myanmar Text" panose="020B0502040204020203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5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CTE Initiatives </a:t>
            </a:r>
            <a:br>
              <a:rPr lang="en-US" dirty="0" smtClean="0"/>
            </a:br>
            <a:r>
              <a:rPr lang="en-US" i="1" dirty="0" smtClean="0"/>
              <a:t>Initiative name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Overview and theory of action </a:t>
            </a:r>
          </a:p>
          <a:p>
            <a:pPr lvl="1">
              <a:lnSpc>
                <a:spcPct val="110000"/>
              </a:lnSpc>
            </a:pPr>
            <a:r>
              <a:rPr lang="en-US" sz="2000" i="1" dirty="0" smtClean="0"/>
              <a:t>Examples of accomplishments to date 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Next steps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5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83996" cy="1325563"/>
          </a:xfrm>
        </p:spPr>
        <p:txBody>
          <a:bodyPr>
            <a:noAutofit/>
          </a:bodyPr>
          <a:lstStyle/>
          <a:p>
            <a:r>
              <a:rPr lang="en-US" dirty="0"/>
              <a:t>Major CTE Initiatives 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i="1" dirty="0" smtClean="0">
                <a:solidFill>
                  <a:srgbClr val="FF0000"/>
                </a:solidFill>
              </a:rPr>
              <a:t>Strengthening </a:t>
            </a:r>
            <a:r>
              <a:rPr lang="en-US" i="1" dirty="0">
                <a:solidFill>
                  <a:srgbClr val="FF0000"/>
                </a:solidFill>
              </a:rPr>
              <a:t>CTE program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0203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Raising rigor and quality of CTE programs by revising program approval and review policies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Aligned state and federal (Perkins) funding to only support CTE programs that meet quality criteria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Adopted more rigorous and aligned CTE standards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Require evidence of labor market </a:t>
            </a:r>
            <a:r>
              <a:rPr lang="en-US" sz="2000" i="1" dirty="0" smtClean="0"/>
              <a:t>alignment annually</a:t>
            </a:r>
            <a:endParaRPr lang="en-US" sz="2000" i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Require evidence of industry validation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Impact of efforts:</a:t>
            </a:r>
          </a:p>
          <a:p>
            <a:pPr lvl="1"/>
            <a:r>
              <a:rPr lang="en-US" i="1" dirty="0" smtClean="0"/>
              <a:t>Opened XX new CTE programs</a:t>
            </a:r>
          </a:p>
          <a:p>
            <a:pPr lvl="1"/>
            <a:endParaRPr 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683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CTE Initiatives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i="1" dirty="0" smtClean="0">
                <a:solidFill>
                  <a:srgbClr val="FF0000"/>
                </a:solidFill>
              </a:rPr>
              <a:t>Expanding </a:t>
            </a:r>
            <a:r>
              <a:rPr lang="en-US" i="1" dirty="0">
                <a:solidFill>
                  <a:srgbClr val="FF0000"/>
                </a:solidFill>
              </a:rPr>
              <a:t>Work-based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Increasingly access to work-based learning at all levels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 smtClean="0"/>
              <a:t>Created </a:t>
            </a:r>
            <a:r>
              <a:rPr lang="en-US" sz="2000" i="1" dirty="0"/>
              <a:t>work-based learning standards/guidance so students can earn high school </a:t>
            </a:r>
            <a:r>
              <a:rPr lang="en-US" sz="2000" i="1" dirty="0" smtClean="0"/>
              <a:t>credit for work-based learning experiences</a:t>
            </a:r>
            <a:endParaRPr lang="en-US" sz="2000" i="1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Included work-based learning </a:t>
            </a:r>
            <a:r>
              <a:rPr lang="en-US" sz="2000" i="1" dirty="0" smtClean="0"/>
              <a:t>in accountability </a:t>
            </a:r>
            <a:r>
              <a:rPr lang="en-US" sz="2000" i="1" dirty="0"/>
              <a:t>system </a:t>
            </a:r>
            <a:r>
              <a:rPr lang="en-US" sz="2000" i="1" dirty="0" smtClean="0"/>
              <a:t>through the Every </a:t>
            </a:r>
            <a:r>
              <a:rPr lang="en-US" sz="2000" i="1" dirty="0"/>
              <a:t>Student Succeeds Act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Expanded apprenticeship into new </a:t>
            </a:r>
            <a:r>
              <a:rPr lang="en-US" sz="2000" i="1" dirty="0" smtClean="0"/>
              <a:t>sectors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i="1" dirty="0" smtClean="0"/>
              <a:t>Etc. </a:t>
            </a:r>
            <a:endParaRPr lang="en-US" sz="2000" i="1" dirty="0"/>
          </a:p>
          <a:p>
            <a:r>
              <a:rPr lang="en-US" sz="2400" dirty="0"/>
              <a:t>Impact of efforts:</a:t>
            </a:r>
          </a:p>
          <a:p>
            <a:pPr lvl="1"/>
            <a:r>
              <a:rPr lang="en-US" sz="2000" i="1" dirty="0" smtClean="0"/>
              <a:t>% more students participating in work-based learning in high school</a:t>
            </a:r>
          </a:p>
          <a:p>
            <a:pPr lvl="1"/>
            <a:r>
              <a:rPr lang="en-US" sz="2000" i="1" dirty="0" smtClean="0"/>
              <a:t>% increase in apprenticeship participants</a:t>
            </a:r>
          </a:p>
          <a:p>
            <a:pPr lvl="1"/>
            <a:r>
              <a:rPr lang="en-US" sz="2000" i="1" dirty="0" smtClean="0"/>
              <a:t># of employers providing work-based learning</a:t>
            </a:r>
            <a:endParaRPr lang="en-US" sz="2000" i="1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1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Vision </a:t>
            </a:r>
            <a:r>
              <a:rPr lang="en-US" dirty="0"/>
              <a:t>for CTE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73163"/>
            <a:ext cx="8159750" cy="50583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9AA6"/>
                </a:solidFill>
              </a:rPr>
              <a:t>Career </a:t>
            </a:r>
            <a:r>
              <a:rPr lang="en-US" sz="2400" b="1" dirty="0">
                <a:solidFill>
                  <a:srgbClr val="009AA6"/>
                </a:solidFill>
              </a:rPr>
              <a:t>Technical Education</a:t>
            </a:r>
            <a:r>
              <a:rPr lang="en-US" sz="2400" dirty="0">
                <a:solidFill>
                  <a:srgbClr val="009AA6"/>
                </a:solidFill>
              </a:rPr>
              <a:t> </a:t>
            </a:r>
            <a:r>
              <a:rPr lang="en-US" sz="2000" dirty="0"/>
              <a:t>is an educational option that provides learners with the knowledge and skills they need to be prepared for </a:t>
            </a:r>
            <a:r>
              <a:rPr lang="en-US" sz="2000" b="1" dirty="0"/>
              <a:t>college, careers and lifelong learning. </a:t>
            </a:r>
            <a:r>
              <a:rPr lang="en-US" sz="2000" dirty="0"/>
              <a:t>CTE gives purpose to learning by emphasizing </a:t>
            </a:r>
            <a:r>
              <a:rPr lang="en-US" sz="2000" b="1" dirty="0"/>
              <a:t>real-world skills </a:t>
            </a:r>
            <a:r>
              <a:rPr lang="en-US" sz="2000" dirty="0"/>
              <a:t>and practical knowledge within a selected career focus.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9AA6"/>
                </a:solidFill>
              </a:rPr>
              <a:t>Our vision </a:t>
            </a:r>
            <a:r>
              <a:rPr lang="en-US" sz="2000" dirty="0"/>
              <a:t>is to transform and expand CTE so that each learner – of any background, age and zip code – is prepared for career and college success.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rgbClr val="009AA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9AA6"/>
                </a:solidFill>
              </a:rPr>
              <a:t>Our strategic priorities:</a:t>
            </a:r>
          </a:p>
          <a:p>
            <a:r>
              <a:rPr lang="en-US" sz="2000" i="1" dirty="0" smtClean="0"/>
              <a:t>All CTE </a:t>
            </a:r>
            <a:r>
              <a:rPr lang="en-US" sz="2000" i="1" dirty="0"/>
              <a:t>programs are held to the highest standards of excellence.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learners are empowered to choose a meaningful education and career. 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learning is personalized and flexible.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learning is facilitated by knowledgeable experts. </a:t>
            </a:r>
          </a:p>
          <a:p>
            <a:r>
              <a:rPr lang="en-US" sz="2000" i="1" dirty="0" smtClean="0"/>
              <a:t>All </a:t>
            </a:r>
            <a:r>
              <a:rPr lang="en-US" sz="2000" i="1" dirty="0"/>
              <a:t>systems work together to put learner success first. </a:t>
            </a:r>
          </a:p>
        </p:txBody>
      </p:sp>
    </p:spTree>
    <p:extLst>
      <p:ext uri="{BB962C8B-B14F-4D97-AF65-F5344CB8AC3E}">
        <p14:creationId xmlns:p14="http://schemas.microsoft.com/office/powerpoint/2010/main" val="35645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CTE Initiatives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EXAMPLE: </a:t>
            </a:r>
            <a:r>
              <a:rPr lang="en-US" i="1" dirty="0" smtClean="0">
                <a:solidFill>
                  <a:srgbClr val="FF0000"/>
                </a:solidFill>
              </a:rPr>
              <a:t>New Skills for Youth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Receiving $2 million from JPMorgan Chase &amp;Co. (through Council of Chief State School Officers, Advance CTE, Education Strategy Group) over January 2016-December 2019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 smtClean="0"/>
              <a:t>Goals:</a:t>
            </a:r>
          </a:p>
          <a:p>
            <a:pPr lvl="1"/>
            <a:r>
              <a:rPr lang="en-US" sz="2000" dirty="0" smtClean="0"/>
              <a:t>Strengthen high-quality career pathways</a:t>
            </a:r>
          </a:p>
          <a:p>
            <a:pPr lvl="1"/>
            <a:r>
              <a:rPr lang="en-US" sz="2000" dirty="0" smtClean="0"/>
              <a:t>Increase access by expanding career advisement and work-based learning</a:t>
            </a:r>
          </a:p>
          <a:p>
            <a:pPr lvl="1"/>
            <a:r>
              <a:rPr lang="en-US" sz="2000" dirty="0" smtClean="0"/>
              <a:t>Ensure employers are fully engaged and anchoring our pathway work</a:t>
            </a:r>
          </a:p>
          <a:p>
            <a:pPr lvl="1"/>
            <a:endParaRPr lang="en-US" sz="20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54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Work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9223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Name of committee or partner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Their role </a:t>
            </a:r>
          </a:p>
          <a:p>
            <a:pPr lvl="1"/>
            <a:r>
              <a:rPr lang="en-US" sz="2000" i="1" dirty="0">
                <a:solidFill>
                  <a:srgbClr val="FF0000"/>
                </a:solidFill>
              </a:rPr>
              <a:t>Who is on the committee/coalition/partnership </a:t>
            </a:r>
          </a:p>
          <a:p>
            <a:r>
              <a:rPr lang="en-US" sz="2400" dirty="0" smtClean="0"/>
              <a:t>State Education Agency/Postsecondary </a:t>
            </a:r>
            <a:r>
              <a:rPr lang="en-US" sz="2400" dirty="0"/>
              <a:t>System</a:t>
            </a:r>
          </a:p>
          <a:p>
            <a:pPr lvl="1"/>
            <a:r>
              <a:rPr lang="en-US" sz="2000" dirty="0"/>
              <a:t>Partner to develop seamless pathways leveraging dual enrollment</a:t>
            </a:r>
          </a:p>
          <a:p>
            <a:pPr lvl="1"/>
            <a:r>
              <a:rPr lang="en-US" sz="2000" dirty="0" smtClean="0"/>
              <a:t>Co-located CTE programs </a:t>
            </a:r>
            <a:r>
              <a:rPr lang="en-US" sz="2000" dirty="0"/>
              <a:t>in rural communities </a:t>
            </a:r>
          </a:p>
          <a:p>
            <a:r>
              <a:rPr lang="en-US" sz="2400" dirty="0"/>
              <a:t>State Workforce Development Board</a:t>
            </a:r>
          </a:p>
          <a:p>
            <a:pPr lvl="1"/>
            <a:r>
              <a:rPr lang="en-US" sz="2000" dirty="0"/>
              <a:t>Collaborate on sector strategies, sharing labor market data and identifying credentials of </a:t>
            </a:r>
            <a:r>
              <a:rPr lang="en-US" sz="2000" dirty="0" smtClean="0"/>
              <a:t>value</a:t>
            </a:r>
          </a:p>
          <a:p>
            <a:r>
              <a:rPr lang="en-US" sz="2300" dirty="0" smtClean="0"/>
              <a:t>STEM Council</a:t>
            </a:r>
          </a:p>
          <a:p>
            <a:pPr lvl="1"/>
            <a:r>
              <a:rPr lang="en-US" sz="2000" dirty="0" smtClean="0"/>
              <a:t>Meet annually to support collaboration and alignment between CTE and STEM</a:t>
            </a: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2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Work With</a:t>
            </a:r>
            <a:br>
              <a:rPr lang="en-US" dirty="0"/>
            </a:br>
            <a:r>
              <a:rPr lang="en-US" i="1" dirty="0"/>
              <a:t>Key Industry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State Chamber of Commerce</a:t>
            </a:r>
          </a:p>
          <a:p>
            <a:r>
              <a:rPr lang="en-US" sz="2400" dirty="0"/>
              <a:t>Major corporations on state advisory </a:t>
            </a:r>
            <a:r>
              <a:rPr lang="en-US" sz="2400" dirty="0" smtClean="0"/>
              <a:t>council</a:t>
            </a:r>
            <a:r>
              <a:rPr lang="en-US" sz="2400" dirty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12284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Ahead</a:t>
            </a:r>
            <a:br>
              <a:rPr lang="en-US" smtClean="0"/>
            </a:br>
            <a:r>
              <a:rPr lang="en-US" smtClean="0"/>
              <a:t>Major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Examples: </a:t>
            </a:r>
          </a:p>
          <a:p>
            <a:pPr lvl="1"/>
            <a:r>
              <a:rPr lang="en-US" sz="2000" dirty="0" smtClean="0"/>
              <a:t>Teacher pipeline</a:t>
            </a:r>
          </a:p>
          <a:p>
            <a:pPr lvl="1"/>
            <a:r>
              <a:rPr lang="en-US" sz="2000" dirty="0" smtClean="0"/>
              <a:t>Meaningful employer engagement</a:t>
            </a:r>
          </a:p>
          <a:p>
            <a:pPr lvl="1"/>
            <a:r>
              <a:rPr lang="en-US" sz="2000" dirty="0" smtClean="0"/>
              <a:t>Expanding access in rural communities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42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B8DB1-B0BB-462C-9D65-03B31568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br>
              <a:rPr lang="en-US" dirty="0" smtClean="0"/>
            </a:br>
            <a:r>
              <a:rPr lang="en-US" i="1" dirty="0" smtClean="0"/>
              <a:t>Initiative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9E6D5A-5131-4C79-AFCC-12BB9A06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Explanation of initiative </a:t>
            </a:r>
          </a:p>
          <a:p>
            <a:pPr lvl="1"/>
            <a:r>
              <a:rPr lang="en-US" sz="2000" dirty="0" smtClean="0"/>
              <a:t>Next steps </a:t>
            </a:r>
          </a:p>
          <a:p>
            <a:pPr lvl="1"/>
            <a:r>
              <a:rPr lang="en-US" sz="2000" dirty="0" smtClean="0"/>
              <a:t>Resources needed </a:t>
            </a:r>
          </a:p>
          <a:p>
            <a:pPr lvl="1"/>
            <a:r>
              <a:rPr lang="en-US" sz="2000" dirty="0" smtClean="0"/>
              <a:t>Timeline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96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br>
              <a:rPr lang="en-US" dirty="0" smtClean="0"/>
            </a:br>
            <a:r>
              <a:rPr lang="en-US" i="1" dirty="0" smtClean="0"/>
              <a:t>Implementation of Perkins V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Strengthening Career and Technical Education </a:t>
            </a:r>
            <a:r>
              <a:rPr lang="en-US" dirty="0" smtClean="0"/>
              <a:t>for </a:t>
            </a:r>
            <a:r>
              <a:rPr lang="en-US" dirty="0" smtClean="0"/>
              <a:t>the 21st </a:t>
            </a:r>
            <a:r>
              <a:rPr lang="en-US" dirty="0" smtClean="0"/>
              <a:t>Century Act </a:t>
            </a:r>
            <a:r>
              <a:rPr lang="en-US" dirty="0" smtClean="0"/>
              <a:t>(Perkins V) was signed into law in July 2018.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 Will be developing a new four-year state plan that focuses on expanding access in high-quality CTE programs across K-12 and postsecondary 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7"/>
          <a:stretch/>
        </p:blipFill>
        <p:spPr>
          <a:xfrm>
            <a:off x="0" y="476718"/>
            <a:ext cx="9142620" cy="5771682"/>
          </a:xfrm>
        </p:spPr>
      </p:pic>
    </p:spTree>
    <p:extLst>
      <p:ext uri="{BB962C8B-B14F-4D97-AF65-F5344CB8AC3E}">
        <p14:creationId xmlns:p14="http://schemas.microsoft.com/office/powerpoint/2010/main" val="5400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8"/>
          <a:stretch/>
        </p:blipFill>
        <p:spPr>
          <a:xfrm>
            <a:off x="0" y="501913"/>
            <a:ext cx="9144000" cy="5710742"/>
          </a:xfrm>
        </p:spPr>
      </p:pic>
    </p:spTree>
    <p:extLst>
      <p:ext uri="{BB962C8B-B14F-4D97-AF65-F5344CB8AC3E}">
        <p14:creationId xmlns:p14="http://schemas.microsoft.com/office/powerpoint/2010/main" val="18611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to find more information (including your contact info)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3"/>
          <a:stretch/>
        </p:blipFill>
        <p:spPr>
          <a:xfrm>
            <a:off x="371537" y="866756"/>
            <a:ext cx="8400926" cy="590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 – Secondary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36236673"/>
              </p:ext>
            </p:extLst>
          </p:nvPr>
        </p:nvGraphicFramePr>
        <p:xfrm>
          <a:off x="0" y="1100667"/>
          <a:ext cx="8896350" cy="565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99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Serve – Secondary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53176991"/>
              </p:ext>
            </p:extLst>
          </p:nvPr>
        </p:nvGraphicFramePr>
        <p:xfrm>
          <a:off x="107577" y="1058333"/>
          <a:ext cx="9036423" cy="570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2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Serve – Postsecondary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74028507"/>
              </p:ext>
            </p:extLst>
          </p:nvPr>
        </p:nvGraphicFramePr>
        <p:xfrm>
          <a:off x="1" y="1083733"/>
          <a:ext cx="9143999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37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Serve – Postsecondary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79046240"/>
              </p:ext>
            </p:extLst>
          </p:nvPr>
        </p:nvGraphicFramePr>
        <p:xfrm>
          <a:off x="59267" y="1024465"/>
          <a:ext cx="9144000" cy="572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68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25" y="165182"/>
            <a:ext cx="5696550" cy="6545449"/>
          </a:xfrm>
        </p:spPr>
      </p:pic>
    </p:spTree>
    <p:extLst>
      <p:ext uri="{BB962C8B-B14F-4D97-AF65-F5344CB8AC3E}">
        <p14:creationId xmlns:p14="http://schemas.microsoft.com/office/powerpoint/2010/main" val="38596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CTE Delivers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1734"/>
              </p:ext>
            </p:extLst>
          </p:nvPr>
        </p:nvGraphicFramePr>
        <p:xfrm>
          <a:off x="1" y="1016000"/>
          <a:ext cx="9069760" cy="5895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5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1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2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91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9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094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481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Secondary </a:t>
                      </a:r>
                      <a:r>
                        <a:rPr lang="en-US" sz="1800" b="1" dirty="0" smtClean="0"/>
                        <a:t>Outcomes for CTE Concentrators </a:t>
                      </a:r>
                      <a:r>
                        <a:rPr lang="en-US" sz="1800" b="1" dirty="0"/>
                        <a:t>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70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97%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Graduated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High School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97%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Enrolled in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Postsecondary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Education/ Workforce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</a:pP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39%</a:t>
                      </a:r>
                      <a: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  <a:t/>
                      </a:r>
                      <a:b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Earned Postsecondary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Credit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100%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Participated in </a:t>
                      </a:r>
                      <a:b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Work-Based Learning</a:t>
                      </a: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22%</a:t>
                      </a:r>
                      <a: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  <a:t/>
                      </a:r>
                      <a:b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Earned an Industry-Recognized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Credential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282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Postsecondary </a:t>
                      </a:r>
                      <a:r>
                        <a:rPr lang="en-US" sz="1800" b="1" dirty="0" smtClean="0"/>
                        <a:t>Outcomes for CTE Concentrators</a:t>
                      </a:r>
                      <a:r>
                        <a:rPr lang="en-US" sz="1800" b="1" dirty="0"/>
                        <a:t>	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8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75%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Completed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80%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Entered Workforce/ Continued Education/ Training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</a:pP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80%</a:t>
                      </a:r>
                      <a: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  <a:t/>
                      </a:r>
                      <a:br>
                        <a:rPr lang="en-US" sz="3600" spc="-20" dirty="0">
                          <a:solidFill>
                            <a:srgbClr val="00ABB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Earned an Industry-Recognized </a:t>
                      </a:r>
                      <a:b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900"/>
                        </a:rPr>
                        <a:t>Credential</a:t>
                      </a: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</a:pPr>
                      <a:r>
                        <a:rPr lang="en-US" sz="3600" spc="-20" dirty="0">
                          <a:solidFill>
                            <a:srgbClr val="009AA6"/>
                          </a:solidFill>
                          <a:effectLst/>
                          <a:ea typeface="MS Mincho"/>
                          <a:cs typeface="MuseoSans-900"/>
                        </a:rPr>
                        <a:t>75%</a:t>
                      </a:r>
                      <a: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  <a:t/>
                      </a:r>
                      <a:br>
                        <a:rPr lang="en-US" sz="1200" spc="-10" dirty="0">
                          <a:solidFill>
                            <a:srgbClr val="6D6E70"/>
                          </a:solidFill>
                          <a:effectLst/>
                          <a:ea typeface="MS Mincho"/>
                          <a:cs typeface="MuseoSans-1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Participated in </a:t>
                      </a:r>
                      <a:b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</a:br>
                      <a:r>
                        <a:rPr lang="en-US" sz="1600" spc="-10" dirty="0">
                          <a:solidFill>
                            <a:srgbClr val="4C4C4C"/>
                          </a:solidFill>
                          <a:effectLst/>
                          <a:ea typeface="MS Mincho"/>
                          <a:cs typeface="MuseoSans-900"/>
                        </a:rPr>
                        <a:t>Work-Based Learning</a:t>
                      </a:r>
                      <a:endParaRPr lang="en-US" sz="32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74" y="5931296"/>
            <a:ext cx="822960" cy="822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51" y="5884520"/>
            <a:ext cx="822960" cy="822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6" y="3226587"/>
            <a:ext cx="822960" cy="822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51" y="3226587"/>
            <a:ext cx="822960" cy="8229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17" y="3226587"/>
            <a:ext cx="822960" cy="8229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6" y="5737845"/>
            <a:ext cx="822960" cy="8229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9" y="3226587"/>
            <a:ext cx="822960" cy="822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245" y="3226587"/>
            <a:ext cx="822960" cy="8229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47" y="5885485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1047</Words>
  <Application>Microsoft Office PowerPoint</Application>
  <PresentationFormat>On-screen Show (4:3)</PresentationFormat>
  <Paragraphs>150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MS Mincho</vt:lpstr>
      <vt:lpstr>MuseoSans-100</vt:lpstr>
      <vt:lpstr>MuseoSans-900</vt:lpstr>
      <vt:lpstr>Myanmar Text</vt:lpstr>
      <vt:lpstr>Myriad Pro</vt:lpstr>
      <vt:lpstr>Times New Roman</vt:lpstr>
      <vt:lpstr>Office Theme</vt:lpstr>
      <vt:lpstr>CTE in STATE</vt:lpstr>
      <vt:lpstr>Our Vision for CTE</vt:lpstr>
      <vt:lpstr>Who We Serve</vt:lpstr>
      <vt:lpstr>Who We Serve – Secondary </vt:lpstr>
      <vt:lpstr>Who We Serve – Secondary </vt:lpstr>
      <vt:lpstr>Who We Serve – Postsecondary </vt:lpstr>
      <vt:lpstr>Who We Serve – Postsecondary </vt:lpstr>
      <vt:lpstr>PowerPoint Presentation</vt:lpstr>
      <vt:lpstr>CTE Delivers</vt:lpstr>
      <vt:lpstr>CTE Fills a Critical Need: The Skills Gap</vt:lpstr>
      <vt:lpstr>CTE Fills a Critical Need &amp; Pays for Itself</vt:lpstr>
      <vt:lpstr>What Does Quality CTE Look Like?</vt:lpstr>
      <vt:lpstr>What Does CTE Look Like? Program Example </vt:lpstr>
      <vt:lpstr>What Does CTE Look Like?  Mechatronics at Oakland  High School</vt:lpstr>
      <vt:lpstr> What Does CTE Look Like?  Emergency Medical Technology  Education, Jones County Junior College</vt:lpstr>
      <vt:lpstr>How Do We Pay for CTE?</vt:lpstr>
      <vt:lpstr>Major CTE Initiatives  Initiative name </vt:lpstr>
      <vt:lpstr>Major CTE Initiatives  EXAMPLE: Strengthening CTE program quality</vt:lpstr>
      <vt:lpstr>Major CTE Initiatives EXAMPLE: Expanding Work-based Learning </vt:lpstr>
      <vt:lpstr>Major CTE Initiatives EXAMPLE: New Skills for Youth</vt:lpstr>
      <vt:lpstr>Who We Work With</vt:lpstr>
      <vt:lpstr>Who We Work With Key Industry Partners</vt:lpstr>
      <vt:lpstr>Looking Ahead Major Priorities </vt:lpstr>
      <vt:lpstr>Looking Ahead Initiative </vt:lpstr>
      <vt:lpstr>Looking Ahead Implementation of Perkins V</vt:lpstr>
      <vt:lpstr>PowerPoint Presentation</vt:lpstr>
      <vt:lpstr>PowerPoint Presentation</vt:lpstr>
      <vt:lpstr>Follow Up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Kreamer</dc:creator>
  <cp:lastModifiedBy>Kate Kreamer</cp:lastModifiedBy>
  <cp:revision>76</cp:revision>
  <dcterms:created xsi:type="dcterms:W3CDTF">2018-07-19T21:29:57Z</dcterms:created>
  <dcterms:modified xsi:type="dcterms:W3CDTF">2018-10-03T01:34:50Z</dcterms:modified>
</cp:coreProperties>
</file>