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1" r:id="rId4"/>
    <p:sldId id="273" r:id="rId5"/>
    <p:sldId id="269" r:id="rId6"/>
    <p:sldId id="258" r:id="rId7"/>
    <p:sldId id="259" r:id="rId8"/>
    <p:sldId id="263" r:id="rId9"/>
    <p:sldId id="275" r:id="rId10"/>
    <p:sldId id="260" r:id="rId11"/>
    <p:sldId id="261" r:id="rId12"/>
    <p:sldId id="270" r:id="rId13"/>
    <p:sldId id="264" r:id="rId14"/>
    <p:sldId id="266" r:id="rId15"/>
    <p:sldId id="268" r:id="rId16"/>
    <p:sldId id="274" r:id="rId17"/>
    <p:sldId id="267" r:id="rId18"/>
    <p:sldId id="27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hy Ames" initials="KA" lastIdx="20" clrIdx="0">
    <p:extLst>
      <p:ext uri="{19B8F6BF-5375-455C-9EA6-DF929625EA0E}">
        <p15:presenceInfo xmlns:p15="http://schemas.microsoft.com/office/powerpoint/2012/main" userId="S::kathy@nextchaptercomms.onmicrosoft.com::2aa3a513-5918-4b08-b7af-1ea5b3f82b4c" providerId="AD"/>
      </p:ext>
    </p:extLst>
  </p:cmAuthor>
  <p:cmAuthor id="2" name="C" initials="C" lastIdx="5" clrIdx="1">
    <p:extLst>
      <p:ext uri="{19B8F6BF-5375-455C-9EA6-DF929625EA0E}">
        <p15:presenceInfo xmlns:p15="http://schemas.microsoft.com/office/powerpoint/2012/main" userId="10dbebdccc473b2a" providerId="Windows Live"/>
      </p:ext>
    </p:extLst>
  </p:cmAuthor>
  <p:cmAuthor id="3" name="Austin Estes" initials="AE" lastIdx="1" clrIdx="2">
    <p:extLst>
      <p:ext uri="{19B8F6BF-5375-455C-9EA6-DF929625EA0E}">
        <p15:presenceInfo xmlns:p15="http://schemas.microsoft.com/office/powerpoint/2012/main" userId="e52d1d1f7bcf613c" providerId="Windows Live"/>
      </p:ext>
    </p:extLst>
  </p:cmAuthor>
  <p:cmAuthor id="4" name="Kenneth Moore" initials="KM" lastIdx="7" clrIdx="3">
    <p:extLst>
      <p:ext uri="{19B8F6BF-5375-455C-9EA6-DF929625EA0E}">
        <p15:presenceInfo xmlns:p15="http://schemas.microsoft.com/office/powerpoint/2012/main" userId="S::Kenneth.Moore@floydsnider.com::cca23623-2c2c-4b7f-8cd8-daf18d76f7e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E6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81" autoAdjust="0"/>
    <p:restoredTop sz="85170" autoAdjust="0"/>
  </p:normalViewPr>
  <p:slideViewPr>
    <p:cSldViewPr snapToGrid="0" snapToObjects="1">
      <p:cViewPr varScale="1">
        <p:scale>
          <a:sx n="104" d="100"/>
          <a:sy n="104" d="100"/>
        </p:scale>
        <p:origin x="90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6A2-4F4E-AA8C-0DEF2FA3E728}"/>
              </c:ext>
            </c:extLst>
          </c:dPt>
          <c:dPt>
            <c:idx val="1"/>
            <c:bubble3D val="0"/>
            <c:spPr>
              <a:noFill/>
              <a:ln w="25400">
                <a:solidFill>
                  <a:schemeClr val="accent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46A2-4F4E-AA8C-0DEF2FA3E728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49</c:v>
                </c:pt>
                <c:pt idx="1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A2-4F4E-AA8C-0DEF2FA3E7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74"/>
        <c:holeSize val="58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84A-A84E-A627-12DDDCEC39A5}"/>
              </c:ext>
            </c:extLst>
          </c:dPt>
          <c:dPt>
            <c:idx val="1"/>
            <c:bubble3D val="0"/>
            <c:spPr>
              <a:noFill/>
              <a:ln w="25400">
                <a:solidFill>
                  <a:schemeClr val="accent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84A-A84E-A627-12DDDCEC39A5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76</c:v>
                </c:pt>
                <c:pt idx="1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84A-A84E-A627-12DDDCEC39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22"/>
        <c:holeSize val="58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Graduation Rates by Learner Group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CTE concentrators in the district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Black</c:v>
                </c:pt>
                <c:pt idx="1">
                  <c:v>Latinx</c:v>
                </c:pt>
                <c:pt idx="2">
                  <c:v>White</c:v>
                </c:pt>
                <c:pt idx="3">
                  <c:v>Learners from low-income families</c:v>
                </c:pt>
                <c:pt idx="4">
                  <c:v>Learners with disabilities</c:v>
                </c:pt>
                <c:pt idx="5">
                  <c:v>Male</c:v>
                </c:pt>
                <c:pt idx="6">
                  <c:v>Female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0.82</c:v>
                </c:pt>
                <c:pt idx="1">
                  <c:v>0.86</c:v>
                </c:pt>
                <c:pt idx="2">
                  <c:v>0.91</c:v>
                </c:pt>
                <c:pt idx="3">
                  <c:v>0.84</c:v>
                </c:pt>
                <c:pt idx="4">
                  <c:v>0.72</c:v>
                </c:pt>
                <c:pt idx="5">
                  <c:v>0.89</c:v>
                </c:pt>
                <c:pt idx="6">
                  <c:v>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87-E849-B5DF-EB78C1FB115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District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Black</c:v>
                </c:pt>
                <c:pt idx="1">
                  <c:v>Latinx</c:v>
                </c:pt>
                <c:pt idx="2">
                  <c:v>White</c:v>
                </c:pt>
                <c:pt idx="3">
                  <c:v>Learners from low-income families</c:v>
                </c:pt>
                <c:pt idx="4">
                  <c:v>Learners with disabilities</c:v>
                </c:pt>
                <c:pt idx="5">
                  <c:v>Male</c:v>
                </c:pt>
                <c:pt idx="6">
                  <c:v>Female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0.69</c:v>
                </c:pt>
                <c:pt idx="1">
                  <c:v>0.68</c:v>
                </c:pt>
                <c:pt idx="2">
                  <c:v>0.81</c:v>
                </c:pt>
                <c:pt idx="3">
                  <c:v>0.62</c:v>
                </c:pt>
                <c:pt idx="4">
                  <c:v>0.66</c:v>
                </c:pt>
                <c:pt idx="5">
                  <c:v>0.68</c:v>
                </c:pt>
                <c:pt idx="6">
                  <c:v>0.74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87-E849-B5DF-EB78C1FB115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Black</c:v>
                </c:pt>
                <c:pt idx="1">
                  <c:v>Latinx</c:v>
                </c:pt>
                <c:pt idx="2">
                  <c:v>White</c:v>
                </c:pt>
                <c:pt idx="3">
                  <c:v>Learners from low-income families</c:v>
                </c:pt>
                <c:pt idx="4">
                  <c:v>Learners with disabilities</c:v>
                </c:pt>
                <c:pt idx="5">
                  <c:v>Male</c:v>
                </c:pt>
                <c:pt idx="6">
                  <c:v>Female</c:v>
                </c:pt>
              </c:strCache>
            </c:strRef>
          </c:cat>
          <c:val>
            <c:numRef>
              <c:f>Sheet1!$D$2:$D$8</c:f>
              <c:numCache>
                <c:formatCode>0%</c:formatCode>
                <c:ptCount val="7"/>
                <c:pt idx="0">
                  <c:v>0.72</c:v>
                </c:pt>
                <c:pt idx="1">
                  <c:v>0.78</c:v>
                </c:pt>
                <c:pt idx="2">
                  <c:v>0.82</c:v>
                </c:pt>
                <c:pt idx="3">
                  <c:v>0.72</c:v>
                </c:pt>
                <c:pt idx="4">
                  <c:v>0.62</c:v>
                </c:pt>
                <c:pt idx="5">
                  <c:v>0.73</c:v>
                </c:pt>
                <c:pt idx="6">
                  <c:v>0.79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87-E849-B5DF-EB78C1FB115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4"/>
        <c:overlap val="-12"/>
        <c:axId val="1224688400"/>
        <c:axId val="1224263200"/>
      </c:barChart>
      <c:catAx>
        <c:axId val="12246884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4263200"/>
        <c:crosses val="autoZero"/>
        <c:auto val="1"/>
        <c:lblAlgn val="ctr"/>
        <c:lblOffset val="100"/>
        <c:noMultiLvlLbl val="0"/>
      </c:catAx>
      <c:valAx>
        <c:axId val="1224263200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224688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Placement Rates</a:t>
            </a:r>
            <a:r>
              <a:rPr lang="en-US" baseline="0" dirty="0"/>
              <a:t> </a:t>
            </a:r>
            <a:r>
              <a:rPr lang="en-US" dirty="0"/>
              <a:t>6 Months </a:t>
            </a:r>
            <a:br>
              <a:rPr lang="en-US" dirty="0"/>
            </a:br>
            <a:r>
              <a:rPr lang="en-US" dirty="0"/>
              <a:t>After Graduation/Program Completion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CTE concentrators in the district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Postsecondary enrollment</c:v>
                </c:pt>
                <c:pt idx="1">
                  <c:v>Military</c:v>
                </c:pt>
                <c:pt idx="2">
                  <c:v>Employment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0.76</c:v>
                </c:pt>
                <c:pt idx="1">
                  <c:v>0.05</c:v>
                </c:pt>
                <c:pt idx="2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77-B545-820E-39421958F08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District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Postsecondary enrollment</c:v>
                </c:pt>
                <c:pt idx="1">
                  <c:v>Military</c:v>
                </c:pt>
                <c:pt idx="2">
                  <c:v>Employment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0.64</c:v>
                </c:pt>
                <c:pt idx="1">
                  <c:v>0.02</c:v>
                </c:pt>
                <c:pt idx="2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77-B545-820E-39421958F08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Postsecondary enrollment</c:v>
                </c:pt>
                <c:pt idx="1">
                  <c:v>Military</c:v>
                </c:pt>
                <c:pt idx="2">
                  <c:v>Employment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0.63</c:v>
                </c:pt>
                <c:pt idx="1">
                  <c:v>0.01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077-B545-820E-39421958F08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6"/>
        <c:overlap val="-14"/>
        <c:axId val="1267196048"/>
        <c:axId val="1267197680"/>
      </c:barChart>
      <c:catAx>
        <c:axId val="12671960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7197680"/>
        <c:crosses val="autoZero"/>
        <c:auto val="1"/>
        <c:lblAlgn val="ctr"/>
        <c:lblOffset val="100"/>
        <c:noMultiLvlLbl val="0"/>
      </c:catAx>
      <c:valAx>
        <c:axId val="1267197680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267196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CTE Concentration Rates by Learner Group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CTE concentrators in the district  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Black</c:v>
                </c:pt>
                <c:pt idx="1">
                  <c:v>Latinx</c:v>
                </c:pt>
                <c:pt idx="2">
                  <c:v>White</c:v>
                </c:pt>
                <c:pt idx="3">
                  <c:v>Learners from low-income families</c:v>
                </c:pt>
                <c:pt idx="4">
                  <c:v>Learners with disabilities</c:v>
                </c:pt>
                <c:pt idx="5">
                  <c:v>Male</c:v>
                </c:pt>
                <c:pt idx="6">
                  <c:v>Female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0.26</c:v>
                </c:pt>
                <c:pt idx="1">
                  <c:v>0.03</c:v>
                </c:pt>
                <c:pt idx="2">
                  <c:v>0.66</c:v>
                </c:pt>
                <c:pt idx="3">
                  <c:v>0.45</c:v>
                </c:pt>
                <c:pt idx="4">
                  <c:v>0.04</c:v>
                </c:pt>
                <c:pt idx="5">
                  <c:v>0.67</c:v>
                </c:pt>
                <c:pt idx="6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76-864F-BFBB-87782A1F38E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High school learners in the district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Black</c:v>
                </c:pt>
                <c:pt idx="1">
                  <c:v>Latinx</c:v>
                </c:pt>
                <c:pt idx="2">
                  <c:v>White</c:v>
                </c:pt>
                <c:pt idx="3">
                  <c:v>Learners from low-income families</c:v>
                </c:pt>
                <c:pt idx="4">
                  <c:v>Learners with disabilities</c:v>
                </c:pt>
                <c:pt idx="5">
                  <c:v>Male</c:v>
                </c:pt>
                <c:pt idx="6">
                  <c:v>Female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0.39</c:v>
                </c:pt>
                <c:pt idx="1">
                  <c:v>0.15</c:v>
                </c:pt>
                <c:pt idx="2">
                  <c:v>0.43</c:v>
                </c:pt>
                <c:pt idx="3">
                  <c:v>0.62</c:v>
                </c:pt>
                <c:pt idx="4">
                  <c:v>0.16</c:v>
                </c:pt>
                <c:pt idx="5">
                  <c:v>0.51</c:v>
                </c:pt>
                <c:pt idx="6">
                  <c:v>0.49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76-864F-BFBB-87782A1F38E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29"/>
        <c:overlap val="-24"/>
        <c:axId val="1218315552"/>
        <c:axId val="1218317184"/>
      </c:barChart>
      <c:catAx>
        <c:axId val="12183155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8317184"/>
        <c:crosses val="autoZero"/>
        <c:auto val="1"/>
        <c:lblAlgn val="ctr"/>
        <c:lblOffset val="100"/>
        <c:noMultiLvlLbl val="0"/>
      </c:catAx>
      <c:valAx>
        <c:axId val="1218317184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218315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AC1-664D-BE37-BECA6ED9449B}"/>
              </c:ext>
            </c:extLst>
          </c:dPt>
          <c:dPt>
            <c:idx val="1"/>
            <c:bubble3D val="0"/>
            <c:spPr>
              <a:noFill/>
              <a:ln w="25400">
                <a:solidFill>
                  <a:schemeClr val="accent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AC1-664D-BE37-BECA6ED9449B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26</c:v>
                </c:pt>
                <c:pt idx="1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AC1-664D-BE37-BECA6ED94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97"/>
        <c:holeSize val="58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B3F-B24E-B1B8-28B5CFD6EAF3}"/>
              </c:ext>
            </c:extLst>
          </c:dPt>
          <c:dPt>
            <c:idx val="1"/>
            <c:bubble3D val="0"/>
            <c:spPr>
              <a:noFill/>
              <a:ln w="25400">
                <a:solidFill>
                  <a:schemeClr val="accent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B3F-B24E-B1B8-28B5CFD6EAF3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38</c:v>
                </c:pt>
                <c:pt idx="1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B3F-B24E-B1B8-28B5CFD6EA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91"/>
        <c:holeSize val="58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CTE Program Completion Rates by Learner Group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CTE completers in the district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Black</c:v>
                </c:pt>
                <c:pt idx="1">
                  <c:v>Latinx</c:v>
                </c:pt>
                <c:pt idx="2">
                  <c:v>White</c:v>
                </c:pt>
                <c:pt idx="3">
                  <c:v>Learners from low-income families</c:v>
                </c:pt>
                <c:pt idx="4">
                  <c:v>Learners with disabilities</c:v>
                </c:pt>
                <c:pt idx="5">
                  <c:v>Male</c:v>
                </c:pt>
                <c:pt idx="6">
                  <c:v>Female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0.21</c:v>
                </c:pt>
                <c:pt idx="1">
                  <c:v>0.02</c:v>
                </c:pt>
                <c:pt idx="2">
                  <c:v>0.61</c:v>
                </c:pt>
                <c:pt idx="3">
                  <c:v>0.26</c:v>
                </c:pt>
                <c:pt idx="4">
                  <c:v>0.02</c:v>
                </c:pt>
                <c:pt idx="5">
                  <c:v>0.62</c:v>
                </c:pt>
                <c:pt idx="6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A4-E14B-99A3-B2837D27ECB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High school learners in the district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Black</c:v>
                </c:pt>
                <c:pt idx="1">
                  <c:v>Latinx</c:v>
                </c:pt>
                <c:pt idx="2">
                  <c:v>White</c:v>
                </c:pt>
                <c:pt idx="3">
                  <c:v>Learners from low-income families</c:v>
                </c:pt>
                <c:pt idx="4">
                  <c:v>Learners with disabilities</c:v>
                </c:pt>
                <c:pt idx="5">
                  <c:v>Male</c:v>
                </c:pt>
                <c:pt idx="6">
                  <c:v>Female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0.39</c:v>
                </c:pt>
                <c:pt idx="1">
                  <c:v>0.15</c:v>
                </c:pt>
                <c:pt idx="2">
                  <c:v>0.43</c:v>
                </c:pt>
                <c:pt idx="3">
                  <c:v>0.62</c:v>
                </c:pt>
                <c:pt idx="4">
                  <c:v>0.16</c:v>
                </c:pt>
                <c:pt idx="5">
                  <c:v>0.51</c:v>
                </c:pt>
                <c:pt idx="6">
                  <c:v>0.49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A4-E14B-99A3-B2837D27ECB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45"/>
        <c:overlap val="-16"/>
        <c:axId val="1218929184"/>
        <c:axId val="1234919568"/>
      </c:barChart>
      <c:catAx>
        <c:axId val="1218929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4919568"/>
        <c:crosses val="autoZero"/>
        <c:auto val="1"/>
        <c:lblAlgn val="ctr"/>
        <c:lblOffset val="100"/>
        <c:noMultiLvlLbl val="0"/>
      </c:catAx>
      <c:valAx>
        <c:axId val="1234919568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218929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70E-C045-8EA4-89F484B19A81}"/>
              </c:ext>
            </c:extLst>
          </c:dPt>
          <c:dPt>
            <c:idx val="1"/>
            <c:bubble3D val="0"/>
            <c:spPr>
              <a:noFill/>
              <a:ln w="25400">
                <a:solidFill>
                  <a:schemeClr val="accent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70E-C045-8EA4-89F484B19A81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82</c:v>
                </c:pt>
                <c:pt idx="1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70E-C045-8EA4-89F484B19A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10"/>
        <c:holeSize val="58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Credentials of Value Attainment Rate by Learner Group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Black</c:v>
                </c:pt>
                <c:pt idx="1">
                  <c:v>Latinx</c:v>
                </c:pt>
                <c:pt idx="2">
                  <c:v>White</c:v>
                </c:pt>
                <c:pt idx="3">
                  <c:v>Learners from low-income families</c:v>
                </c:pt>
                <c:pt idx="4">
                  <c:v>Learners with disabilities</c:v>
                </c:pt>
                <c:pt idx="5">
                  <c:v>Male</c:v>
                </c:pt>
                <c:pt idx="6">
                  <c:v>Female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0.84</c:v>
                </c:pt>
                <c:pt idx="1">
                  <c:v>0.8</c:v>
                </c:pt>
                <c:pt idx="2">
                  <c:v>0.86</c:v>
                </c:pt>
                <c:pt idx="3">
                  <c:v>0.63</c:v>
                </c:pt>
                <c:pt idx="4">
                  <c:v>0.55000000000000004</c:v>
                </c:pt>
                <c:pt idx="5">
                  <c:v>0.85</c:v>
                </c:pt>
                <c:pt idx="6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EE-4842-BFC1-A223003081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1"/>
        <c:axId val="1237492960"/>
        <c:axId val="1237854976"/>
      </c:barChart>
      <c:catAx>
        <c:axId val="1237492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7854976"/>
        <c:crosses val="autoZero"/>
        <c:auto val="1"/>
        <c:lblAlgn val="ctr"/>
        <c:lblOffset val="100"/>
        <c:noMultiLvlLbl val="0"/>
      </c:catAx>
      <c:valAx>
        <c:axId val="1237854976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237492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accent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84A-A84E-A627-12DDDCEC39A5}"/>
              </c:ext>
            </c:extLst>
          </c:dPt>
          <c:dPt>
            <c:idx val="1"/>
            <c:bubble3D val="0"/>
            <c:spPr>
              <a:noFill/>
              <a:ln w="25400">
                <a:solidFill>
                  <a:schemeClr val="accent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84A-A84E-A627-12DDDCEC39A5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87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84A-A84E-A627-12DDDCEC39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00"/>
        <c:holeSize val="58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accent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84A-A84E-A627-12DDDCEC39A5}"/>
              </c:ext>
            </c:extLst>
          </c:dPt>
          <c:dPt>
            <c:idx val="1"/>
            <c:bubble3D val="0"/>
            <c:spPr>
              <a:noFill/>
              <a:ln w="25400">
                <a:solidFill>
                  <a:schemeClr val="accent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84A-A84E-A627-12DDDCEC39A5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72</c:v>
                </c:pt>
                <c:pt idx="1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84A-A84E-A627-12DDDCEC39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30"/>
        <c:holeSize val="58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11D475-7ADF-42CA-A3B3-7451E9285FD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BCD065F5-FF44-4C8A-9BB9-51BF69DB1D74}">
      <dgm:prSet/>
      <dgm:spPr/>
      <dgm:t>
        <a:bodyPr/>
        <a:lstStyle/>
        <a:p>
          <a:r>
            <a:rPr lang="en-US"/>
            <a:t>Provides learners with the knowledge and skills they need to be prepared for </a:t>
          </a:r>
          <a:r>
            <a:rPr lang="en-US" b="1"/>
            <a:t>college, careers and lifelong learning</a:t>
          </a:r>
          <a:endParaRPr lang="en-US"/>
        </a:p>
      </dgm:t>
    </dgm:pt>
    <dgm:pt modelId="{D54A263B-6F23-41B7-B0FC-FDFE93D3B199}" type="parTrans" cxnId="{F96C576A-DD85-45C7-BC93-EBDCED7ACCB6}">
      <dgm:prSet/>
      <dgm:spPr/>
      <dgm:t>
        <a:bodyPr/>
        <a:lstStyle/>
        <a:p>
          <a:endParaRPr lang="en-US"/>
        </a:p>
      </dgm:t>
    </dgm:pt>
    <dgm:pt modelId="{D76F4391-3B19-4ABB-988F-8017143DAEC6}" type="sibTrans" cxnId="{F96C576A-DD85-45C7-BC93-EBDCED7ACCB6}">
      <dgm:prSet/>
      <dgm:spPr/>
      <dgm:t>
        <a:bodyPr/>
        <a:lstStyle/>
        <a:p>
          <a:endParaRPr lang="en-US"/>
        </a:p>
      </dgm:t>
    </dgm:pt>
    <dgm:pt modelId="{C550777B-DC6B-4B08-849A-22108C0AB754}">
      <dgm:prSet/>
      <dgm:spPr/>
      <dgm:t>
        <a:bodyPr/>
        <a:lstStyle/>
        <a:p>
          <a:r>
            <a:rPr lang="en-US"/>
            <a:t>Gives purpose to learning by emphasizing </a:t>
          </a:r>
          <a:r>
            <a:rPr lang="en-US" b="1"/>
            <a:t>real-world skills </a:t>
          </a:r>
          <a:r>
            <a:rPr lang="en-US"/>
            <a:t>and practical knowledge within a selected career focus</a:t>
          </a:r>
        </a:p>
      </dgm:t>
    </dgm:pt>
    <dgm:pt modelId="{046608AE-1E8A-474F-B83C-B1EF25397E28}" type="parTrans" cxnId="{5B1202AD-ABB5-4C4F-8396-F06AC6006085}">
      <dgm:prSet/>
      <dgm:spPr/>
      <dgm:t>
        <a:bodyPr/>
        <a:lstStyle/>
        <a:p>
          <a:endParaRPr lang="en-US"/>
        </a:p>
      </dgm:t>
    </dgm:pt>
    <dgm:pt modelId="{745E0E3D-5B88-48B0-A541-7F93EC77605C}" type="sibTrans" cxnId="{5B1202AD-ABB5-4C4F-8396-F06AC6006085}">
      <dgm:prSet/>
      <dgm:spPr/>
      <dgm:t>
        <a:bodyPr/>
        <a:lstStyle/>
        <a:p>
          <a:endParaRPr lang="en-US"/>
        </a:p>
      </dgm:t>
    </dgm:pt>
    <dgm:pt modelId="{A1E4CE9A-C515-4089-8EAA-6D985A1F74E7}" type="pres">
      <dgm:prSet presAssocID="{7511D475-7ADF-42CA-A3B3-7451E9285FD4}" presName="root" presStyleCnt="0">
        <dgm:presLayoutVars>
          <dgm:dir/>
          <dgm:resizeHandles val="exact"/>
        </dgm:presLayoutVars>
      </dgm:prSet>
      <dgm:spPr/>
    </dgm:pt>
    <dgm:pt modelId="{3E680538-8281-413D-9E5A-4AA41AA36B9A}" type="pres">
      <dgm:prSet presAssocID="{BCD065F5-FF44-4C8A-9BB9-51BF69DB1D74}" presName="compNode" presStyleCnt="0"/>
      <dgm:spPr/>
    </dgm:pt>
    <dgm:pt modelId="{B8A34B28-FEF6-4E56-8DBC-C85494D06AB2}" type="pres">
      <dgm:prSet presAssocID="{BCD065F5-FF44-4C8A-9BB9-51BF69DB1D74}" presName="bgRect" presStyleLbl="bgShp" presStyleIdx="0" presStyleCnt="2"/>
      <dgm:spPr/>
    </dgm:pt>
    <dgm:pt modelId="{E19D3A51-7864-488D-B42C-73BCA7BDC17D}" type="pres">
      <dgm:prSet presAssocID="{BCD065F5-FF44-4C8A-9BB9-51BF69DB1D7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3BDFC39F-42FB-4CF2-B7D8-2228A17C0CF9}" type="pres">
      <dgm:prSet presAssocID="{BCD065F5-FF44-4C8A-9BB9-51BF69DB1D74}" presName="spaceRect" presStyleCnt="0"/>
      <dgm:spPr/>
    </dgm:pt>
    <dgm:pt modelId="{4EBAC80E-0AEB-4A15-B612-423017DF4819}" type="pres">
      <dgm:prSet presAssocID="{BCD065F5-FF44-4C8A-9BB9-51BF69DB1D74}" presName="parTx" presStyleLbl="revTx" presStyleIdx="0" presStyleCnt="2">
        <dgm:presLayoutVars>
          <dgm:chMax val="0"/>
          <dgm:chPref val="0"/>
        </dgm:presLayoutVars>
      </dgm:prSet>
      <dgm:spPr/>
    </dgm:pt>
    <dgm:pt modelId="{0F4F9B8C-30F8-41E3-A18E-95319AF759A5}" type="pres">
      <dgm:prSet presAssocID="{D76F4391-3B19-4ABB-988F-8017143DAEC6}" presName="sibTrans" presStyleCnt="0"/>
      <dgm:spPr/>
    </dgm:pt>
    <dgm:pt modelId="{D8CA269A-07C9-4623-9DFD-EA6D7E928E85}" type="pres">
      <dgm:prSet presAssocID="{C550777B-DC6B-4B08-849A-22108C0AB754}" presName="compNode" presStyleCnt="0"/>
      <dgm:spPr/>
    </dgm:pt>
    <dgm:pt modelId="{E35B8166-B5D3-4E00-9E8B-BCF1D7CF388B}" type="pres">
      <dgm:prSet presAssocID="{C550777B-DC6B-4B08-849A-22108C0AB754}" presName="bgRect" presStyleLbl="bgShp" presStyleIdx="1" presStyleCnt="2"/>
      <dgm:spPr/>
    </dgm:pt>
    <dgm:pt modelId="{DF48EE9E-F235-451D-84EB-64A3DAB3D285}" type="pres">
      <dgm:prSet presAssocID="{C550777B-DC6B-4B08-849A-22108C0AB754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AF4020D5-0F16-4AA9-B82C-814FF31D8CF6}" type="pres">
      <dgm:prSet presAssocID="{C550777B-DC6B-4B08-849A-22108C0AB754}" presName="spaceRect" presStyleCnt="0"/>
      <dgm:spPr/>
    </dgm:pt>
    <dgm:pt modelId="{4D6E8C3C-D100-4A98-A239-22873CEC4C27}" type="pres">
      <dgm:prSet presAssocID="{C550777B-DC6B-4B08-849A-22108C0AB754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D3E7932-FB29-44C3-BA4E-F3EC318EB7FB}" type="presOf" srcId="{BCD065F5-FF44-4C8A-9BB9-51BF69DB1D74}" destId="{4EBAC80E-0AEB-4A15-B612-423017DF4819}" srcOrd="0" destOrd="0" presId="urn:microsoft.com/office/officeart/2018/2/layout/IconVerticalSolidList"/>
    <dgm:cxn modelId="{F96C576A-DD85-45C7-BC93-EBDCED7ACCB6}" srcId="{7511D475-7ADF-42CA-A3B3-7451E9285FD4}" destId="{BCD065F5-FF44-4C8A-9BB9-51BF69DB1D74}" srcOrd="0" destOrd="0" parTransId="{D54A263B-6F23-41B7-B0FC-FDFE93D3B199}" sibTransId="{D76F4391-3B19-4ABB-988F-8017143DAEC6}"/>
    <dgm:cxn modelId="{8831D46B-DD6E-490F-8D44-5C020091F386}" type="presOf" srcId="{C550777B-DC6B-4B08-849A-22108C0AB754}" destId="{4D6E8C3C-D100-4A98-A239-22873CEC4C27}" srcOrd="0" destOrd="0" presId="urn:microsoft.com/office/officeart/2018/2/layout/IconVerticalSolidList"/>
    <dgm:cxn modelId="{59EFA598-07D1-4320-B89A-BA00659FC74A}" type="presOf" srcId="{7511D475-7ADF-42CA-A3B3-7451E9285FD4}" destId="{A1E4CE9A-C515-4089-8EAA-6D985A1F74E7}" srcOrd="0" destOrd="0" presId="urn:microsoft.com/office/officeart/2018/2/layout/IconVerticalSolidList"/>
    <dgm:cxn modelId="{5B1202AD-ABB5-4C4F-8396-F06AC6006085}" srcId="{7511D475-7ADF-42CA-A3B3-7451E9285FD4}" destId="{C550777B-DC6B-4B08-849A-22108C0AB754}" srcOrd="1" destOrd="0" parTransId="{046608AE-1E8A-474F-B83C-B1EF25397E28}" sibTransId="{745E0E3D-5B88-48B0-A541-7F93EC77605C}"/>
    <dgm:cxn modelId="{2B75D697-A960-4A97-8732-DD2CA7C4BF86}" type="presParOf" srcId="{A1E4CE9A-C515-4089-8EAA-6D985A1F74E7}" destId="{3E680538-8281-413D-9E5A-4AA41AA36B9A}" srcOrd="0" destOrd="0" presId="urn:microsoft.com/office/officeart/2018/2/layout/IconVerticalSolidList"/>
    <dgm:cxn modelId="{48B507E5-3757-490A-B60F-BF03107295C2}" type="presParOf" srcId="{3E680538-8281-413D-9E5A-4AA41AA36B9A}" destId="{B8A34B28-FEF6-4E56-8DBC-C85494D06AB2}" srcOrd="0" destOrd="0" presId="urn:microsoft.com/office/officeart/2018/2/layout/IconVerticalSolidList"/>
    <dgm:cxn modelId="{4FBE0E42-9EAD-46C2-966F-CEA1049A75EF}" type="presParOf" srcId="{3E680538-8281-413D-9E5A-4AA41AA36B9A}" destId="{E19D3A51-7864-488D-B42C-73BCA7BDC17D}" srcOrd="1" destOrd="0" presId="urn:microsoft.com/office/officeart/2018/2/layout/IconVerticalSolidList"/>
    <dgm:cxn modelId="{908C8762-0DFF-4CFD-A499-ECD1DE1D36A4}" type="presParOf" srcId="{3E680538-8281-413D-9E5A-4AA41AA36B9A}" destId="{3BDFC39F-42FB-4CF2-B7D8-2228A17C0CF9}" srcOrd="2" destOrd="0" presId="urn:microsoft.com/office/officeart/2018/2/layout/IconVerticalSolidList"/>
    <dgm:cxn modelId="{70B4A9CD-6E79-4E67-AD6E-3FE9FA4795EB}" type="presParOf" srcId="{3E680538-8281-413D-9E5A-4AA41AA36B9A}" destId="{4EBAC80E-0AEB-4A15-B612-423017DF4819}" srcOrd="3" destOrd="0" presId="urn:microsoft.com/office/officeart/2018/2/layout/IconVerticalSolidList"/>
    <dgm:cxn modelId="{8D1AAEAC-B1EA-42F3-8687-FEEC9419187F}" type="presParOf" srcId="{A1E4CE9A-C515-4089-8EAA-6D985A1F74E7}" destId="{0F4F9B8C-30F8-41E3-A18E-95319AF759A5}" srcOrd="1" destOrd="0" presId="urn:microsoft.com/office/officeart/2018/2/layout/IconVerticalSolidList"/>
    <dgm:cxn modelId="{B06F5F45-5FFA-4F99-A71E-9533EE8E3D3D}" type="presParOf" srcId="{A1E4CE9A-C515-4089-8EAA-6D985A1F74E7}" destId="{D8CA269A-07C9-4623-9DFD-EA6D7E928E85}" srcOrd="2" destOrd="0" presId="urn:microsoft.com/office/officeart/2018/2/layout/IconVerticalSolidList"/>
    <dgm:cxn modelId="{C8581002-03AB-4380-9A91-D2EF38D12370}" type="presParOf" srcId="{D8CA269A-07C9-4623-9DFD-EA6D7E928E85}" destId="{E35B8166-B5D3-4E00-9E8B-BCF1D7CF388B}" srcOrd="0" destOrd="0" presId="urn:microsoft.com/office/officeart/2018/2/layout/IconVerticalSolidList"/>
    <dgm:cxn modelId="{DD7EE613-FBEA-4982-90F6-6D204C26C6C2}" type="presParOf" srcId="{D8CA269A-07C9-4623-9DFD-EA6D7E928E85}" destId="{DF48EE9E-F235-451D-84EB-64A3DAB3D285}" srcOrd="1" destOrd="0" presId="urn:microsoft.com/office/officeart/2018/2/layout/IconVerticalSolidList"/>
    <dgm:cxn modelId="{66EC2F2D-DBB0-43AA-B4C0-804516F241DD}" type="presParOf" srcId="{D8CA269A-07C9-4623-9DFD-EA6D7E928E85}" destId="{AF4020D5-0F16-4AA9-B82C-814FF31D8CF6}" srcOrd="2" destOrd="0" presId="urn:microsoft.com/office/officeart/2018/2/layout/IconVerticalSolidList"/>
    <dgm:cxn modelId="{96FE819E-FF32-435D-B5E7-9C429B62C459}" type="presParOf" srcId="{D8CA269A-07C9-4623-9DFD-EA6D7E928E85}" destId="{4D6E8C3C-D100-4A98-A239-22873CEC4C2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AF6446-E8C7-EF4E-8FDF-0F4E12C1F720}" type="doc">
      <dgm:prSet loTypeId="urn:microsoft.com/office/officeart/2008/layout/VerticalCurvedList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7A3C057-524A-2E41-B24C-CB7B70C0B839}">
      <dgm:prSet/>
      <dgm:spPr/>
      <dgm:t>
        <a:bodyPr/>
        <a:lstStyle/>
        <a:p>
          <a:r>
            <a:rPr lang="en-US"/>
            <a:t>Available in grades 5-12</a:t>
          </a:r>
        </a:p>
      </dgm:t>
    </dgm:pt>
    <dgm:pt modelId="{014A9759-2D4F-CD44-8401-BB72673C82F4}" type="parTrans" cxnId="{CE2622E3-2694-3A4A-8163-7674F83A01F4}">
      <dgm:prSet/>
      <dgm:spPr/>
      <dgm:t>
        <a:bodyPr/>
        <a:lstStyle/>
        <a:p>
          <a:endParaRPr lang="en-US"/>
        </a:p>
      </dgm:t>
    </dgm:pt>
    <dgm:pt modelId="{A878402C-B289-DC40-8D02-B96318DA51A5}" type="sibTrans" cxnId="{CE2622E3-2694-3A4A-8163-7674F83A01F4}">
      <dgm:prSet/>
      <dgm:spPr/>
      <dgm:t>
        <a:bodyPr/>
        <a:lstStyle/>
        <a:p>
          <a:endParaRPr lang="en-US"/>
        </a:p>
      </dgm:t>
    </dgm:pt>
    <dgm:pt modelId="{59E45296-B2FC-EC40-A637-BF3E9F01DF99}">
      <dgm:prSet/>
      <dgm:spPr/>
      <dgm:t>
        <a:bodyPr/>
        <a:lstStyle/>
        <a:p>
          <a:r>
            <a:rPr lang="en-US"/>
            <a:t>Many learners participate</a:t>
          </a:r>
        </a:p>
      </dgm:t>
    </dgm:pt>
    <dgm:pt modelId="{9283F053-FA87-AF4F-8BC7-F1E965E639EA}" type="parTrans" cxnId="{1B2887D1-69EF-4040-91D9-D0977957C37C}">
      <dgm:prSet/>
      <dgm:spPr/>
      <dgm:t>
        <a:bodyPr/>
        <a:lstStyle/>
        <a:p>
          <a:endParaRPr lang="en-US"/>
        </a:p>
      </dgm:t>
    </dgm:pt>
    <dgm:pt modelId="{E92C6725-E50F-5942-9844-ACAF56F5437F}" type="sibTrans" cxnId="{1B2887D1-69EF-4040-91D9-D0977957C37C}">
      <dgm:prSet/>
      <dgm:spPr/>
      <dgm:t>
        <a:bodyPr/>
        <a:lstStyle/>
        <a:p>
          <a:endParaRPr lang="en-US"/>
        </a:p>
      </dgm:t>
    </dgm:pt>
    <dgm:pt modelId="{4DB388F4-DF0F-C44A-A037-FB42804EBF79}">
      <dgm:prSet/>
      <dgm:spPr>
        <a:solidFill>
          <a:schemeClr val="accent1"/>
        </a:solidFill>
      </dgm:spPr>
      <dgm:t>
        <a:bodyPr/>
        <a:lstStyle/>
        <a:p>
          <a:r>
            <a:rPr lang="en-US" dirty="0"/>
            <a:t>Some learner groups are under-represented </a:t>
          </a:r>
        </a:p>
      </dgm:t>
    </dgm:pt>
    <dgm:pt modelId="{DE64B7CD-4F47-DF4C-A049-24A536E244CF}" type="parTrans" cxnId="{2E6A5BB3-88E2-F948-B116-5782CA5A46E9}">
      <dgm:prSet/>
      <dgm:spPr/>
      <dgm:t>
        <a:bodyPr/>
        <a:lstStyle/>
        <a:p>
          <a:endParaRPr lang="en-US"/>
        </a:p>
      </dgm:t>
    </dgm:pt>
    <dgm:pt modelId="{4DA498C7-701E-AA4B-A53B-C7EA23AF4180}" type="sibTrans" cxnId="{2E6A5BB3-88E2-F948-B116-5782CA5A46E9}">
      <dgm:prSet/>
      <dgm:spPr/>
      <dgm:t>
        <a:bodyPr/>
        <a:lstStyle/>
        <a:p>
          <a:endParaRPr lang="en-US"/>
        </a:p>
      </dgm:t>
    </dgm:pt>
    <dgm:pt modelId="{034781B7-2434-BA4C-9AAF-C84ADAE902A9}" type="pres">
      <dgm:prSet presAssocID="{F1AF6446-E8C7-EF4E-8FDF-0F4E12C1F720}" presName="Name0" presStyleCnt="0">
        <dgm:presLayoutVars>
          <dgm:chMax val="7"/>
          <dgm:chPref val="7"/>
          <dgm:dir/>
        </dgm:presLayoutVars>
      </dgm:prSet>
      <dgm:spPr/>
    </dgm:pt>
    <dgm:pt modelId="{F93B0FAF-2BC2-DC4D-B427-A3A7180C874F}" type="pres">
      <dgm:prSet presAssocID="{F1AF6446-E8C7-EF4E-8FDF-0F4E12C1F720}" presName="Name1" presStyleCnt="0"/>
      <dgm:spPr/>
    </dgm:pt>
    <dgm:pt modelId="{8760044C-71FE-9749-956B-D53110F29F02}" type="pres">
      <dgm:prSet presAssocID="{F1AF6446-E8C7-EF4E-8FDF-0F4E12C1F720}" presName="cycle" presStyleCnt="0"/>
      <dgm:spPr/>
    </dgm:pt>
    <dgm:pt modelId="{D7ABD254-4A97-2F44-BA30-D10B94B22DB8}" type="pres">
      <dgm:prSet presAssocID="{F1AF6446-E8C7-EF4E-8FDF-0F4E12C1F720}" presName="srcNode" presStyleLbl="node1" presStyleIdx="0" presStyleCnt="3"/>
      <dgm:spPr/>
    </dgm:pt>
    <dgm:pt modelId="{D53B2281-D4E1-E34E-8CDA-DCC0F8935A4F}" type="pres">
      <dgm:prSet presAssocID="{F1AF6446-E8C7-EF4E-8FDF-0F4E12C1F720}" presName="conn" presStyleLbl="parChTrans1D2" presStyleIdx="0" presStyleCnt="1"/>
      <dgm:spPr/>
    </dgm:pt>
    <dgm:pt modelId="{1C42C6B2-6C8F-9444-AB17-BB57413836A3}" type="pres">
      <dgm:prSet presAssocID="{F1AF6446-E8C7-EF4E-8FDF-0F4E12C1F720}" presName="extraNode" presStyleLbl="node1" presStyleIdx="0" presStyleCnt="3"/>
      <dgm:spPr/>
    </dgm:pt>
    <dgm:pt modelId="{17065249-0AD1-5B46-8248-86D92CF89565}" type="pres">
      <dgm:prSet presAssocID="{F1AF6446-E8C7-EF4E-8FDF-0F4E12C1F720}" presName="dstNode" presStyleLbl="node1" presStyleIdx="0" presStyleCnt="3"/>
      <dgm:spPr/>
    </dgm:pt>
    <dgm:pt modelId="{C0EBA40E-B252-5645-89FF-C23341776541}" type="pres">
      <dgm:prSet presAssocID="{17A3C057-524A-2E41-B24C-CB7B70C0B839}" presName="text_1" presStyleLbl="node1" presStyleIdx="0" presStyleCnt="3">
        <dgm:presLayoutVars>
          <dgm:bulletEnabled val="1"/>
        </dgm:presLayoutVars>
      </dgm:prSet>
      <dgm:spPr/>
    </dgm:pt>
    <dgm:pt modelId="{624EFD35-03A3-0042-B7F9-E15078F7B917}" type="pres">
      <dgm:prSet presAssocID="{17A3C057-524A-2E41-B24C-CB7B70C0B839}" presName="accent_1" presStyleCnt="0"/>
      <dgm:spPr/>
    </dgm:pt>
    <dgm:pt modelId="{3A8F046A-4E1A-2241-8E1F-04B9B4A4D46E}" type="pres">
      <dgm:prSet presAssocID="{17A3C057-524A-2E41-B24C-CB7B70C0B839}" presName="accentRepeatNode" presStyleLbl="solidFgAcc1" presStyleIdx="0" presStyleCnt="3"/>
      <dgm:spPr/>
    </dgm:pt>
    <dgm:pt modelId="{430FF9C1-47BB-A347-A9F8-FFFFF64DDE16}" type="pres">
      <dgm:prSet presAssocID="{59E45296-B2FC-EC40-A637-BF3E9F01DF99}" presName="text_2" presStyleLbl="node1" presStyleIdx="1" presStyleCnt="3">
        <dgm:presLayoutVars>
          <dgm:bulletEnabled val="1"/>
        </dgm:presLayoutVars>
      </dgm:prSet>
      <dgm:spPr/>
    </dgm:pt>
    <dgm:pt modelId="{F4921462-FDED-C74D-AE33-9E4BC5287571}" type="pres">
      <dgm:prSet presAssocID="{59E45296-B2FC-EC40-A637-BF3E9F01DF99}" presName="accent_2" presStyleCnt="0"/>
      <dgm:spPr/>
    </dgm:pt>
    <dgm:pt modelId="{F7EC14B1-002D-6145-8DB3-6EEAA6395ECF}" type="pres">
      <dgm:prSet presAssocID="{59E45296-B2FC-EC40-A637-BF3E9F01DF99}" presName="accentRepeatNode" presStyleLbl="solidFgAcc1" presStyleIdx="1" presStyleCnt="3"/>
      <dgm:spPr/>
    </dgm:pt>
    <dgm:pt modelId="{B26B0B51-F5B5-8945-A87B-1D25A5364DAE}" type="pres">
      <dgm:prSet presAssocID="{4DB388F4-DF0F-C44A-A037-FB42804EBF79}" presName="text_3" presStyleLbl="node1" presStyleIdx="2" presStyleCnt="3">
        <dgm:presLayoutVars>
          <dgm:bulletEnabled val="1"/>
        </dgm:presLayoutVars>
      </dgm:prSet>
      <dgm:spPr/>
    </dgm:pt>
    <dgm:pt modelId="{3BE3AC7A-2062-7942-B770-F3F09C77480B}" type="pres">
      <dgm:prSet presAssocID="{4DB388F4-DF0F-C44A-A037-FB42804EBF79}" presName="accent_3" presStyleCnt="0"/>
      <dgm:spPr/>
    </dgm:pt>
    <dgm:pt modelId="{2065489B-ACF8-5E49-9819-D065BEF8660E}" type="pres">
      <dgm:prSet presAssocID="{4DB388F4-DF0F-C44A-A037-FB42804EBF79}" presName="accentRepeatNode" presStyleLbl="solidFgAcc1" presStyleIdx="2" presStyleCnt="3"/>
      <dgm:spPr/>
    </dgm:pt>
  </dgm:ptLst>
  <dgm:cxnLst>
    <dgm:cxn modelId="{5BF6F20E-87FA-8C4C-A126-974811356ECB}" type="presOf" srcId="{59E45296-B2FC-EC40-A637-BF3E9F01DF99}" destId="{430FF9C1-47BB-A347-A9F8-FFFFF64DDE16}" srcOrd="0" destOrd="0" presId="urn:microsoft.com/office/officeart/2008/layout/VerticalCurvedList"/>
    <dgm:cxn modelId="{200FFF2F-7FDC-444B-9BC5-B3B66361FCFA}" type="presOf" srcId="{4DB388F4-DF0F-C44A-A037-FB42804EBF79}" destId="{B26B0B51-F5B5-8945-A87B-1D25A5364DAE}" srcOrd="0" destOrd="0" presId="urn:microsoft.com/office/officeart/2008/layout/VerticalCurvedList"/>
    <dgm:cxn modelId="{A34C6036-7471-4342-A7B6-F8D81A4EBBED}" type="presOf" srcId="{17A3C057-524A-2E41-B24C-CB7B70C0B839}" destId="{C0EBA40E-B252-5645-89FF-C23341776541}" srcOrd="0" destOrd="0" presId="urn:microsoft.com/office/officeart/2008/layout/VerticalCurvedList"/>
    <dgm:cxn modelId="{2E6A5BB3-88E2-F948-B116-5782CA5A46E9}" srcId="{F1AF6446-E8C7-EF4E-8FDF-0F4E12C1F720}" destId="{4DB388F4-DF0F-C44A-A037-FB42804EBF79}" srcOrd="2" destOrd="0" parTransId="{DE64B7CD-4F47-DF4C-A049-24A536E244CF}" sibTransId="{4DA498C7-701E-AA4B-A53B-C7EA23AF4180}"/>
    <dgm:cxn modelId="{8FD019C0-EE87-1A4F-BCEC-15A3648A9CF6}" type="presOf" srcId="{A878402C-B289-DC40-8D02-B96318DA51A5}" destId="{D53B2281-D4E1-E34E-8CDA-DCC0F8935A4F}" srcOrd="0" destOrd="0" presId="urn:microsoft.com/office/officeart/2008/layout/VerticalCurvedList"/>
    <dgm:cxn modelId="{1B2887D1-69EF-4040-91D9-D0977957C37C}" srcId="{F1AF6446-E8C7-EF4E-8FDF-0F4E12C1F720}" destId="{59E45296-B2FC-EC40-A637-BF3E9F01DF99}" srcOrd="1" destOrd="0" parTransId="{9283F053-FA87-AF4F-8BC7-F1E965E639EA}" sibTransId="{E92C6725-E50F-5942-9844-ACAF56F5437F}"/>
    <dgm:cxn modelId="{706F61DA-CB56-FA44-99C9-5F3E7F141B9E}" type="presOf" srcId="{F1AF6446-E8C7-EF4E-8FDF-0F4E12C1F720}" destId="{034781B7-2434-BA4C-9AAF-C84ADAE902A9}" srcOrd="0" destOrd="0" presId="urn:microsoft.com/office/officeart/2008/layout/VerticalCurvedList"/>
    <dgm:cxn modelId="{CE2622E3-2694-3A4A-8163-7674F83A01F4}" srcId="{F1AF6446-E8C7-EF4E-8FDF-0F4E12C1F720}" destId="{17A3C057-524A-2E41-B24C-CB7B70C0B839}" srcOrd="0" destOrd="0" parTransId="{014A9759-2D4F-CD44-8401-BB72673C82F4}" sibTransId="{A878402C-B289-DC40-8D02-B96318DA51A5}"/>
    <dgm:cxn modelId="{A521D0BE-8638-3840-88FB-EE4B8A959A03}" type="presParOf" srcId="{034781B7-2434-BA4C-9AAF-C84ADAE902A9}" destId="{F93B0FAF-2BC2-DC4D-B427-A3A7180C874F}" srcOrd="0" destOrd="0" presId="urn:microsoft.com/office/officeart/2008/layout/VerticalCurvedList"/>
    <dgm:cxn modelId="{C3662990-1317-334B-BA54-04AAE850A3F3}" type="presParOf" srcId="{F93B0FAF-2BC2-DC4D-B427-A3A7180C874F}" destId="{8760044C-71FE-9749-956B-D53110F29F02}" srcOrd="0" destOrd="0" presId="urn:microsoft.com/office/officeart/2008/layout/VerticalCurvedList"/>
    <dgm:cxn modelId="{7C4A1F36-4DA4-8340-9810-0B736FFCD16E}" type="presParOf" srcId="{8760044C-71FE-9749-956B-D53110F29F02}" destId="{D7ABD254-4A97-2F44-BA30-D10B94B22DB8}" srcOrd="0" destOrd="0" presId="urn:microsoft.com/office/officeart/2008/layout/VerticalCurvedList"/>
    <dgm:cxn modelId="{5213EC7C-EB10-B644-9094-54564DB30A97}" type="presParOf" srcId="{8760044C-71FE-9749-956B-D53110F29F02}" destId="{D53B2281-D4E1-E34E-8CDA-DCC0F8935A4F}" srcOrd="1" destOrd="0" presId="urn:microsoft.com/office/officeart/2008/layout/VerticalCurvedList"/>
    <dgm:cxn modelId="{D62FB12C-1765-4143-9C09-8E5C5857926F}" type="presParOf" srcId="{8760044C-71FE-9749-956B-D53110F29F02}" destId="{1C42C6B2-6C8F-9444-AB17-BB57413836A3}" srcOrd="2" destOrd="0" presId="urn:microsoft.com/office/officeart/2008/layout/VerticalCurvedList"/>
    <dgm:cxn modelId="{31BBDD53-1298-1546-9BA9-EF9651CBE959}" type="presParOf" srcId="{8760044C-71FE-9749-956B-D53110F29F02}" destId="{17065249-0AD1-5B46-8248-86D92CF89565}" srcOrd="3" destOrd="0" presId="urn:microsoft.com/office/officeart/2008/layout/VerticalCurvedList"/>
    <dgm:cxn modelId="{C78A665C-1BB3-A048-B9D7-D8401607CC8A}" type="presParOf" srcId="{F93B0FAF-2BC2-DC4D-B427-A3A7180C874F}" destId="{C0EBA40E-B252-5645-89FF-C23341776541}" srcOrd="1" destOrd="0" presId="urn:microsoft.com/office/officeart/2008/layout/VerticalCurvedList"/>
    <dgm:cxn modelId="{2E56FC2E-243F-744C-B489-F6ABD47F0BC3}" type="presParOf" srcId="{F93B0FAF-2BC2-DC4D-B427-A3A7180C874F}" destId="{624EFD35-03A3-0042-B7F9-E15078F7B917}" srcOrd="2" destOrd="0" presId="urn:microsoft.com/office/officeart/2008/layout/VerticalCurvedList"/>
    <dgm:cxn modelId="{24EEC320-6923-414D-A754-2FBB5D98EBE9}" type="presParOf" srcId="{624EFD35-03A3-0042-B7F9-E15078F7B917}" destId="{3A8F046A-4E1A-2241-8E1F-04B9B4A4D46E}" srcOrd="0" destOrd="0" presId="urn:microsoft.com/office/officeart/2008/layout/VerticalCurvedList"/>
    <dgm:cxn modelId="{2C29F5D5-8D21-D94E-BB6A-2A192D4AB5C3}" type="presParOf" srcId="{F93B0FAF-2BC2-DC4D-B427-A3A7180C874F}" destId="{430FF9C1-47BB-A347-A9F8-FFFFF64DDE16}" srcOrd="3" destOrd="0" presId="urn:microsoft.com/office/officeart/2008/layout/VerticalCurvedList"/>
    <dgm:cxn modelId="{94DD78D5-8690-AC4F-8738-27D85180623C}" type="presParOf" srcId="{F93B0FAF-2BC2-DC4D-B427-A3A7180C874F}" destId="{F4921462-FDED-C74D-AE33-9E4BC5287571}" srcOrd="4" destOrd="0" presId="urn:microsoft.com/office/officeart/2008/layout/VerticalCurvedList"/>
    <dgm:cxn modelId="{02547C7D-F005-724F-8480-A7FD8E106650}" type="presParOf" srcId="{F4921462-FDED-C74D-AE33-9E4BC5287571}" destId="{F7EC14B1-002D-6145-8DB3-6EEAA6395ECF}" srcOrd="0" destOrd="0" presId="urn:microsoft.com/office/officeart/2008/layout/VerticalCurvedList"/>
    <dgm:cxn modelId="{6B924566-BDA8-5845-B202-2AA908B12E40}" type="presParOf" srcId="{F93B0FAF-2BC2-DC4D-B427-A3A7180C874F}" destId="{B26B0B51-F5B5-8945-A87B-1D25A5364DAE}" srcOrd="5" destOrd="0" presId="urn:microsoft.com/office/officeart/2008/layout/VerticalCurvedList"/>
    <dgm:cxn modelId="{06D4B348-CAE4-ED4B-ACA4-9F9C84DF6F83}" type="presParOf" srcId="{F93B0FAF-2BC2-DC4D-B427-A3A7180C874F}" destId="{3BE3AC7A-2062-7942-B770-F3F09C77480B}" srcOrd="6" destOrd="0" presId="urn:microsoft.com/office/officeart/2008/layout/VerticalCurvedList"/>
    <dgm:cxn modelId="{595E0E4C-9A2B-B24C-BA6E-4AF4557B624E}" type="presParOf" srcId="{3BE3AC7A-2062-7942-B770-F3F09C77480B}" destId="{2065489B-ACF8-5E49-9819-D065BEF8660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963AEE-34B8-854A-89C7-83AA8C52AA19}" type="doc">
      <dgm:prSet loTypeId="urn:microsoft.com/office/officeart/2005/8/layout/radial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C7036A-C5C2-BD44-A61A-5A7665DFD885}">
      <dgm:prSet custT="1"/>
      <dgm:spPr>
        <a:solidFill>
          <a:schemeClr val="accent4">
            <a:alpha val="83000"/>
          </a:schemeClr>
        </a:solidFill>
      </dgm:spPr>
      <dgm:t>
        <a:bodyPr/>
        <a:lstStyle/>
        <a:p>
          <a:r>
            <a:rPr lang="en-US" sz="2000" dirty="0"/>
            <a:t>Identify barriers that are preventing learners from participating</a:t>
          </a:r>
        </a:p>
      </dgm:t>
    </dgm:pt>
    <dgm:pt modelId="{CCCB6226-4D79-8A4B-A9E9-8438A096AEDF}" type="parTrans" cxnId="{725AC89E-6EDB-394B-B031-72100B003D38}">
      <dgm:prSet/>
      <dgm:spPr/>
      <dgm:t>
        <a:bodyPr/>
        <a:lstStyle/>
        <a:p>
          <a:endParaRPr lang="en-US"/>
        </a:p>
      </dgm:t>
    </dgm:pt>
    <dgm:pt modelId="{541D954B-4858-1344-B8B6-BADDA59FFDC4}" type="sibTrans" cxnId="{725AC89E-6EDB-394B-B031-72100B003D38}">
      <dgm:prSet/>
      <dgm:spPr/>
      <dgm:t>
        <a:bodyPr/>
        <a:lstStyle/>
        <a:p>
          <a:endParaRPr lang="en-US"/>
        </a:p>
      </dgm:t>
    </dgm:pt>
    <dgm:pt modelId="{FB186ABD-6A54-754A-B114-35FDA21F6089}">
      <dgm:prSet custT="1"/>
      <dgm:spPr>
        <a:solidFill>
          <a:schemeClr val="accent3">
            <a:alpha val="50000"/>
          </a:schemeClr>
        </a:solidFill>
      </dgm:spPr>
      <dgm:t>
        <a:bodyPr lIns="0" tIns="0" rIns="0" bIns="0"/>
        <a:lstStyle/>
        <a:p>
          <a:r>
            <a:rPr lang="en-US" sz="2000" dirty="0"/>
            <a:t>Lack of awareness about CTE opportunities?</a:t>
          </a:r>
        </a:p>
      </dgm:t>
    </dgm:pt>
    <dgm:pt modelId="{2BA350EB-8800-AB42-AFF1-63BB57BC7CEC}" type="parTrans" cxnId="{943D3C4F-96C9-2345-B150-39B9842BF724}">
      <dgm:prSet/>
      <dgm:spPr/>
      <dgm:t>
        <a:bodyPr/>
        <a:lstStyle/>
        <a:p>
          <a:endParaRPr lang="en-US"/>
        </a:p>
      </dgm:t>
    </dgm:pt>
    <dgm:pt modelId="{580B3829-2FFF-0648-9EA8-3251EEFCBBB0}" type="sibTrans" cxnId="{943D3C4F-96C9-2345-B150-39B9842BF724}">
      <dgm:prSet/>
      <dgm:spPr/>
      <dgm:t>
        <a:bodyPr/>
        <a:lstStyle/>
        <a:p>
          <a:endParaRPr lang="en-US"/>
        </a:p>
      </dgm:t>
    </dgm:pt>
    <dgm:pt modelId="{5B7938F3-8D33-AC42-8F4E-BFCFC1A9B2E2}">
      <dgm:prSet custT="1"/>
      <dgm:spPr>
        <a:solidFill>
          <a:schemeClr val="accent2">
            <a:alpha val="50000"/>
          </a:schemeClr>
        </a:solidFill>
      </dgm:spPr>
      <dgm:t>
        <a:bodyPr lIns="0" tIns="0" rIns="0" bIns="0"/>
        <a:lstStyle/>
        <a:p>
          <a:r>
            <a:rPr lang="en-US" sz="2000" dirty="0"/>
            <a:t>Misperceptions about CTE?</a:t>
          </a:r>
        </a:p>
      </dgm:t>
    </dgm:pt>
    <dgm:pt modelId="{BE4C1924-6289-2345-9B60-72E73C86E55A}" type="parTrans" cxnId="{80079B83-E2EF-214E-9B8D-5194B2FADB77}">
      <dgm:prSet/>
      <dgm:spPr/>
      <dgm:t>
        <a:bodyPr/>
        <a:lstStyle/>
        <a:p>
          <a:endParaRPr lang="en-US"/>
        </a:p>
      </dgm:t>
    </dgm:pt>
    <dgm:pt modelId="{00E4591F-EC81-0546-A35A-A9079828E333}" type="sibTrans" cxnId="{80079B83-E2EF-214E-9B8D-5194B2FADB77}">
      <dgm:prSet/>
      <dgm:spPr/>
      <dgm:t>
        <a:bodyPr/>
        <a:lstStyle/>
        <a:p>
          <a:endParaRPr lang="en-US"/>
        </a:p>
      </dgm:t>
    </dgm:pt>
    <dgm:pt modelId="{59BAF576-4838-3F4F-9A1F-3BEC08D03795}">
      <dgm:prSet custT="1"/>
      <dgm:spPr/>
      <dgm:t>
        <a:bodyPr/>
        <a:lstStyle/>
        <a:p>
          <a:r>
            <a:rPr lang="en-US" sz="2000" dirty="0"/>
            <a:t>Lack of access to CTE programs?</a:t>
          </a:r>
        </a:p>
      </dgm:t>
    </dgm:pt>
    <dgm:pt modelId="{AD6000F2-7F27-A14D-9863-997B74B70066}" type="parTrans" cxnId="{C6D0245A-CBB9-CF41-9DD6-A05FEE463FCD}">
      <dgm:prSet/>
      <dgm:spPr/>
      <dgm:t>
        <a:bodyPr/>
        <a:lstStyle/>
        <a:p>
          <a:endParaRPr lang="en-US"/>
        </a:p>
      </dgm:t>
    </dgm:pt>
    <dgm:pt modelId="{B21E0C8E-130B-7447-911F-4C2547038F30}" type="sibTrans" cxnId="{C6D0245A-CBB9-CF41-9DD6-A05FEE463FCD}">
      <dgm:prSet/>
      <dgm:spPr/>
      <dgm:t>
        <a:bodyPr/>
        <a:lstStyle/>
        <a:p>
          <a:endParaRPr lang="en-US"/>
        </a:p>
      </dgm:t>
    </dgm:pt>
    <dgm:pt modelId="{47AC7C67-B289-534D-AAFD-634013D01863}" type="pres">
      <dgm:prSet presAssocID="{3C963AEE-34B8-854A-89C7-83AA8C52AA19}" presName="composite" presStyleCnt="0">
        <dgm:presLayoutVars>
          <dgm:chMax val="1"/>
          <dgm:dir/>
          <dgm:resizeHandles val="exact"/>
        </dgm:presLayoutVars>
      </dgm:prSet>
      <dgm:spPr/>
    </dgm:pt>
    <dgm:pt modelId="{B1CDFFBF-DAAF-594C-8C7C-CB8A4BF33473}" type="pres">
      <dgm:prSet presAssocID="{3C963AEE-34B8-854A-89C7-83AA8C52AA19}" presName="radial" presStyleCnt="0">
        <dgm:presLayoutVars>
          <dgm:animLvl val="ctr"/>
        </dgm:presLayoutVars>
      </dgm:prSet>
      <dgm:spPr/>
    </dgm:pt>
    <dgm:pt modelId="{BA28B710-B0E7-B848-915D-59AB11AA8E6E}" type="pres">
      <dgm:prSet presAssocID="{40C7036A-C5C2-BD44-A61A-5A7665DFD885}" presName="centerShape" presStyleLbl="vennNode1" presStyleIdx="0" presStyleCnt="4"/>
      <dgm:spPr/>
    </dgm:pt>
    <dgm:pt modelId="{71A40548-AE4D-954B-A77F-2D2FAFAB80DA}" type="pres">
      <dgm:prSet presAssocID="{59BAF576-4838-3F4F-9A1F-3BEC08D03795}" presName="node" presStyleLbl="vennNode1" presStyleIdx="1" presStyleCnt="4" custScaleX="126422" custScaleY="126422">
        <dgm:presLayoutVars>
          <dgm:bulletEnabled val="1"/>
        </dgm:presLayoutVars>
      </dgm:prSet>
      <dgm:spPr/>
    </dgm:pt>
    <dgm:pt modelId="{4DBB14E2-3E80-2542-B0FA-F7CEE52DC5F6}" type="pres">
      <dgm:prSet presAssocID="{FB186ABD-6A54-754A-B114-35FDA21F6089}" presName="node" presStyleLbl="vennNode1" presStyleIdx="2" presStyleCnt="4" custScaleX="129382" custScaleY="129382">
        <dgm:presLayoutVars>
          <dgm:bulletEnabled val="1"/>
        </dgm:presLayoutVars>
      </dgm:prSet>
      <dgm:spPr/>
    </dgm:pt>
    <dgm:pt modelId="{C0073A6C-0B87-DF45-A353-798E6EBA3AB2}" type="pres">
      <dgm:prSet presAssocID="{5B7938F3-8D33-AC42-8F4E-BFCFC1A9B2E2}" presName="node" presStyleLbl="vennNode1" presStyleIdx="3" presStyleCnt="4" custScaleX="134773" custScaleY="134773">
        <dgm:presLayoutVars>
          <dgm:bulletEnabled val="1"/>
        </dgm:presLayoutVars>
      </dgm:prSet>
      <dgm:spPr/>
    </dgm:pt>
  </dgm:ptLst>
  <dgm:cxnLst>
    <dgm:cxn modelId="{72F36817-1E4B-D64F-9434-793C1FDC53A2}" type="presOf" srcId="{3C963AEE-34B8-854A-89C7-83AA8C52AA19}" destId="{47AC7C67-B289-534D-AAFD-634013D01863}" srcOrd="0" destOrd="0" presId="urn:microsoft.com/office/officeart/2005/8/layout/radial3"/>
    <dgm:cxn modelId="{943D3C4F-96C9-2345-B150-39B9842BF724}" srcId="{40C7036A-C5C2-BD44-A61A-5A7665DFD885}" destId="{FB186ABD-6A54-754A-B114-35FDA21F6089}" srcOrd="1" destOrd="0" parTransId="{2BA350EB-8800-AB42-AFF1-63BB57BC7CEC}" sibTransId="{580B3829-2FFF-0648-9EA8-3251EEFCBBB0}"/>
    <dgm:cxn modelId="{BDCB7E58-D77A-9B4B-91BC-E45DC63D3902}" type="presOf" srcId="{5B7938F3-8D33-AC42-8F4E-BFCFC1A9B2E2}" destId="{C0073A6C-0B87-DF45-A353-798E6EBA3AB2}" srcOrd="0" destOrd="0" presId="urn:microsoft.com/office/officeart/2005/8/layout/radial3"/>
    <dgm:cxn modelId="{C6D0245A-CBB9-CF41-9DD6-A05FEE463FCD}" srcId="{40C7036A-C5C2-BD44-A61A-5A7665DFD885}" destId="{59BAF576-4838-3F4F-9A1F-3BEC08D03795}" srcOrd="0" destOrd="0" parTransId="{AD6000F2-7F27-A14D-9863-997B74B70066}" sibTransId="{B21E0C8E-130B-7447-911F-4C2547038F30}"/>
    <dgm:cxn modelId="{EC0C316C-5414-8249-BFDC-F6EB3A79409A}" type="presOf" srcId="{59BAF576-4838-3F4F-9A1F-3BEC08D03795}" destId="{71A40548-AE4D-954B-A77F-2D2FAFAB80DA}" srcOrd="0" destOrd="0" presId="urn:microsoft.com/office/officeart/2005/8/layout/radial3"/>
    <dgm:cxn modelId="{80079B83-E2EF-214E-9B8D-5194B2FADB77}" srcId="{40C7036A-C5C2-BD44-A61A-5A7665DFD885}" destId="{5B7938F3-8D33-AC42-8F4E-BFCFC1A9B2E2}" srcOrd="2" destOrd="0" parTransId="{BE4C1924-6289-2345-9B60-72E73C86E55A}" sibTransId="{00E4591F-EC81-0546-A35A-A9079828E333}"/>
    <dgm:cxn modelId="{725AC89E-6EDB-394B-B031-72100B003D38}" srcId="{3C963AEE-34B8-854A-89C7-83AA8C52AA19}" destId="{40C7036A-C5C2-BD44-A61A-5A7665DFD885}" srcOrd="0" destOrd="0" parTransId="{CCCB6226-4D79-8A4B-A9E9-8438A096AEDF}" sibTransId="{541D954B-4858-1344-B8B6-BADDA59FFDC4}"/>
    <dgm:cxn modelId="{B99C92E8-48ED-0745-B0B0-EF88D92829C9}" type="presOf" srcId="{FB186ABD-6A54-754A-B114-35FDA21F6089}" destId="{4DBB14E2-3E80-2542-B0FA-F7CEE52DC5F6}" srcOrd="0" destOrd="0" presId="urn:microsoft.com/office/officeart/2005/8/layout/radial3"/>
    <dgm:cxn modelId="{27CF3FEA-C286-EC45-95B5-A7EDACA5A257}" type="presOf" srcId="{40C7036A-C5C2-BD44-A61A-5A7665DFD885}" destId="{BA28B710-B0E7-B848-915D-59AB11AA8E6E}" srcOrd="0" destOrd="0" presId="urn:microsoft.com/office/officeart/2005/8/layout/radial3"/>
    <dgm:cxn modelId="{7A25333E-5A71-B949-9A98-55A659310A00}" type="presParOf" srcId="{47AC7C67-B289-534D-AAFD-634013D01863}" destId="{B1CDFFBF-DAAF-594C-8C7C-CB8A4BF33473}" srcOrd="0" destOrd="0" presId="urn:microsoft.com/office/officeart/2005/8/layout/radial3"/>
    <dgm:cxn modelId="{61451521-EEB5-A141-B310-D1CF020AD5B2}" type="presParOf" srcId="{B1CDFFBF-DAAF-594C-8C7C-CB8A4BF33473}" destId="{BA28B710-B0E7-B848-915D-59AB11AA8E6E}" srcOrd="0" destOrd="0" presId="urn:microsoft.com/office/officeart/2005/8/layout/radial3"/>
    <dgm:cxn modelId="{FD330078-E867-214B-8C07-97DFFFFBF414}" type="presParOf" srcId="{B1CDFFBF-DAAF-594C-8C7C-CB8A4BF33473}" destId="{71A40548-AE4D-954B-A77F-2D2FAFAB80DA}" srcOrd="1" destOrd="0" presId="urn:microsoft.com/office/officeart/2005/8/layout/radial3"/>
    <dgm:cxn modelId="{2FE5CAE3-3653-344B-8ECA-962AB92E649B}" type="presParOf" srcId="{B1CDFFBF-DAAF-594C-8C7C-CB8A4BF33473}" destId="{4DBB14E2-3E80-2542-B0FA-F7CEE52DC5F6}" srcOrd="2" destOrd="0" presId="urn:microsoft.com/office/officeart/2005/8/layout/radial3"/>
    <dgm:cxn modelId="{B05096AF-4AC1-4E49-B8C2-9C0F3C334EBA}" type="presParOf" srcId="{B1CDFFBF-DAAF-594C-8C7C-CB8A4BF33473}" destId="{C0073A6C-0B87-DF45-A353-798E6EBA3AB2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A34B28-FEF6-4E56-8DBC-C85494D06AB2}">
      <dsp:nvSpPr>
        <dsp:cNvPr id="0" name=""/>
        <dsp:cNvSpPr/>
      </dsp:nvSpPr>
      <dsp:spPr>
        <a:xfrm>
          <a:off x="0" y="764309"/>
          <a:ext cx="7337425" cy="141103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9D3A51-7864-488D-B42C-73BCA7BDC17D}">
      <dsp:nvSpPr>
        <dsp:cNvPr id="0" name=""/>
        <dsp:cNvSpPr/>
      </dsp:nvSpPr>
      <dsp:spPr>
        <a:xfrm>
          <a:off x="426837" y="1081792"/>
          <a:ext cx="776068" cy="77606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BAC80E-0AEB-4A15-B612-423017DF4819}">
      <dsp:nvSpPr>
        <dsp:cNvPr id="0" name=""/>
        <dsp:cNvSpPr/>
      </dsp:nvSpPr>
      <dsp:spPr>
        <a:xfrm>
          <a:off x="1629743" y="764309"/>
          <a:ext cx="5707681" cy="14110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34" tIns="149334" rIns="149334" bIns="149334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Provides learners with the knowledge and skills they need to be prepared for </a:t>
          </a:r>
          <a:r>
            <a:rPr lang="en-US" sz="2500" b="1" kern="1200"/>
            <a:t>college, careers and lifelong learning</a:t>
          </a:r>
          <a:endParaRPr lang="en-US" sz="2500" kern="1200"/>
        </a:p>
      </dsp:txBody>
      <dsp:txXfrm>
        <a:off x="1629743" y="764309"/>
        <a:ext cx="5707681" cy="1411033"/>
      </dsp:txXfrm>
    </dsp:sp>
    <dsp:sp modelId="{E35B8166-B5D3-4E00-9E8B-BCF1D7CF388B}">
      <dsp:nvSpPr>
        <dsp:cNvPr id="0" name=""/>
        <dsp:cNvSpPr/>
      </dsp:nvSpPr>
      <dsp:spPr>
        <a:xfrm>
          <a:off x="0" y="2528101"/>
          <a:ext cx="7337425" cy="141103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48EE9E-F235-451D-84EB-64A3DAB3D285}">
      <dsp:nvSpPr>
        <dsp:cNvPr id="0" name=""/>
        <dsp:cNvSpPr/>
      </dsp:nvSpPr>
      <dsp:spPr>
        <a:xfrm>
          <a:off x="426837" y="2845584"/>
          <a:ext cx="776068" cy="77606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6E8C3C-D100-4A98-A239-22873CEC4C27}">
      <dsp:nvSpPr>
        <dsp:cNvPr id="0" name=""/>
        <dsp:cNvSpPr/>
      </dsp:nvSpPr>
      <dsp:spPr>
        <a:xfrm>
          <a:off x="1629743" y="2528101"/>
          <a:ext cx="5707681" cy="14110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34" tIns="149334" rIns="149334" bIns="149334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Gives purpose to learning by emphasizing </a:t>
          </a:r>
          <a:r>
            <a:rPr lang="en-US" sz="2500" b="1" kern="1200"/>
            <a:t>real-world skills </a:t>
          </a:r>
          <a:r>
            <a:rPr lang="en-US" sz="2500" kern="1200"/>
            <a:t>and practical knowledge within a selected career focus</a:t>
          </a:r>
        </a:p>
      </dsp:txBody>
      <dsp:txXfrm>
        <a:off x="1629743" y="2528101"/>
        <a:ext cx="5707681" cy="14110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3B2281-D4E1-E34E-8CDA-DCC0F8935A4F}">
      <dsp:nvSpPr>
        <dsp:cNvPr id="0" name=""/>
        <dsp:cNvSpPr/>
      </dsp:nvSpPr>
      <dsp:spPr>
        <a:xfrm>
          <a:off x="-4038431" y="-619895"/>
          <a:ext cx="4812441" cy="4812441"/>
        </a:xfrm>
        <a:prstGeom prst="blockArc">
          <a:avLst>
            <a:gd name="adj1" fmla="val 18900000"/>
            <a:gd name="adj2" fmla="val 2700000"/>
            <a:gd name="adj3" fmla="val 449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EBA40E-B252-5645-89FF-C23341776541}">
      <dsp:nvSpPr>
        <dsp:cNvPr id="0" name=""/>
        <dsp:cNvSpPr/>
      </dsp:nvSpPr>
      <dsp:spPr>
        <a:xfrm>
          <a:off x="497760" y="357265"/>
          <a:ext cx="6792316" cy="7145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7158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Available in grades 5-12</a:t>
          </a:r>
        </a:p>
      </dsp:txBody>
      <dsp:txXfrm>
        <a:off x="497760" y="357265"/>
        <a:ext cx="6792316" cy="714530"/>
      </dsp:txXfrm>
    </dsp:sp>
    <dsp:sp modelId="{3A8F046A-4E1A-2241-8E1F-04B9B4A4D46E}">
      <dsp:nvSpPr>
        <dsp:cNvPr id="0" name=""/>
        <dsp:cNvSpPr/>
      </dsp:nvSpPr>
      <dsp:spPr>
        <a:xfrm>
          <a:off x="51178" y="267948"/>
          <a:ext cx="893162" cy="8931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0FF9C1-47BB-A347-A9F8-FFFFF64DDE16}">
      <dsp:nvSpPr>
        <dsp:cNvPr id="0" name=""/>
        <dsp:cNvSpPr/>
      </dsp:nvSpPr>
      <dsp:spPr>
        <a:xfrm>
          <a:off x="757491" y="1429059"/>
          <a:ext cx="6532584" cy="71453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7158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Many learners participate</a:t>
          </a:r>
        </a:p>
      </dsp:txBody>
      <dsp:txXfrm>
        <a:off x="757491" y="1429059"/>
        <a:ext cx="6532584" cy="714530"/>
      </dsp:txXfrm>
    </dsp:sp>
    <dsp:sp modelId="{F7EC14B1-002D-6145-8DB3-6EEAA6395ECF}">
      <dsp:nvSpPr>
        <dsp:cNvPr id="0" name=""/>
        <dsp:cNvSpPr/>
      </dsp:nvSpPr>
      <dsp:spPr>
        <a:xfrm>
          <a:off x="310910" y="1339743"/>
          <a:ext cx="893162" cy="8931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6B0B51-F5B5-8945-A87B-1D25A5364DAE}">
      <dsp:nvSpPr>
        <dsp:cNvPr id="0" name=""/>
        <dsp:cNvSpPr/>
      </dsp:nvSpPr>
      <dsp:spPr>
        <a:xfrm>
          <a:off x="497760" y="2500855"/>
          <a:ext cx="6792316" cy="714530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7158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Some learner groups are under-represented </a:t>
          </a:r>
        </a:p>
      </dsp:txBody>
      <dsp:txXfrm>
        <a:off x="497760" y="2500855"/>
        <a:ext cx="6792316" cy="714530"/>
      </dsp:txXfrm>
    </dsp:sp>
    <dsp:sp modelId="{2065489B-ACF8-5E49-9819-D065BEF8660E}">
      <dsp:nvSpPr>
        <dsp:cNvPr id="0" name=""/>
        <dsp:cNvSpPr/>
      </dsp:nvSpPr>
      <dsp:spPr>
        <a:xfrm>
          <a:off x="51178" y="2411538"/>
          <a:ext cx="893162" cy="8931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28B710-B0E7-B848-915D-59AB11AA8E6E}">
      <dsp:nvSpPr>
        <dsp:cNvPr id="0" name=""/>
        <dsp:cNvSpPr/>
      </dsp:nvSpPr>
      <dsp:spPr>
        <a:xfrm>
          <a:off x="1995424" y="1581524"/>
          <a:ext cx="3392373" cy="3392373"/>
        </a:xfrm>
        <a:prstGeom prst="ellipse">
          <a:avLst/>
        </a:prstGeom>
        <a:solidFill>
          <a:schemeClr val="accent4">
            <a:alpha val="83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Identify barriers that are preventing learners from participating</a:t>
          </a:r>
        </a:p>
      </dsp:txBody>
      <dsp:txXfrm>
        <a:off x="2492226" y="2078326"/>
        <a:ext cx="2398769" cy="2398769"/>
      </dsp:txXfrm>
    </dsp:sp>
    <dsp:sp modelId="{71A40548-AE4D-954B-A77F-2D2FAFAB80DA}">
      <dsp:nvSpPr>
        <dsp:cNvPr id="0" name=""/>
        <dsp:cNvSpPr/>
      </dsp:nvSpPr>
      <dsp:spPr>
        <a:xfrm>
          <a:off x="2619435" y="-1521"/>
          <a:ext cx="2144353" cy="214435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Lack of access to CTE programs?</a:t>
          </a:r>
        </a:p>
      </dsp:txBody>
      <dsp:txXfrm>
        <a:off x="2933468" y="312512"/>
        <a:ext cx="1516287" cy="1516287"/>
      </dsp:txXfrm>
    </dsp:sp>
    <dsp:sp modelId="{4DBB14E2-3E80-2542-B0FA-F7CEE52DC5F6}">
      <dsp:nvSpPr>
        <dsp:cNvPr id="0" name=""/>
        <dsp:cNvSpPr/>
      </dsp:nvSpPr>
      <dsp:spPr>
        <a:xfrm>
          <a:off x="4505698" y="3283959"/>
          <a:ext cx="2194560" cy="2194560"/>
        </a:xfrm>
        <a:prstGeom prst="ellipse">
          <a:avLst/>
        </a:prstGeom>
        <a:solidFill>
          <a:schemeClr val="accent3"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Lack of awareness about CTE opportunities?</a:t>
          </a:r>
        </a:p>
      </dsp:txBody>
      <dsp:txXfrm>
        <a:off x="4827084" y="3605345"/>
        <a:ext cx="1551788" cy="1551788"/>
      </dsp:txXfrm>
    </dsp:sp>
    <dsp:sp modelId="{C0073A6C-0B87-DF45-A353-798E6EBA3AB2}">
      <dsp:nvSpPr>
        <dsp:cNvPr id="0" name=""/>
        <dsp:cNvSpPr/>
      </dsp:nvSpPr>
      <dsp:spPr>
        <a:xfrm>
          <a:off x="637244" y="3238239"/>
          <a:ext cx="2286002" cy="2286002"/>
        </a:xfrm>
        <a:prstGeom prst="ellipse">
          <a:avLst/>
        </a:prstGeom>
        <a:solidFill>
          <a:schemeClr val="accent2"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Misperceptions about CTE?</a:t>
          </a:r>
        </a:p>
      </dsp:txBody>
      <dsp:txXfrm>
        <a:off x="972021" y="3573016"/>
        <a:ext cx="1616448" cy="16164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952C24-2B21-7D43-8C75-C0B489FC1971}" type="datetimeFigureOut">
              <a:rPr lang="en-US" smtClean="0"/>
              <a:t>11/5/20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31B863-150F-3644-BC26-7D2D4D8E1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56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presentation was created for a K-12 practitioner audience. You can update the slides with data for your district/state. If your audience is postsecondary practitioners, consider focusing on regional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31B863-150F-3644-BC26-7D2D4D8E1E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708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Fill in your </a:t>
            </a:r>
            <a:r>
              <a:rPr lang="en-US"/>
              <a:t>own hashtag </a:t>
            </a:r>
            <a:r>
              <a:rPr lang="en-US" dirty="0"/>
              <a:t>and website address.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31B863-150F-3644-BC26-7D2D4D8E1EE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75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presentation provides a brief overview of CTE in this fictional school district. You may be able to provide more detailed data about not only participation but also potential barriers.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31B863-150F-3644-BC26-7D2D4D8E1EE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83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Charts in this presentation were created in PowerPoint so you can update them with your own data. Starting with top-level data helps set the stage. This presentation focuses on CTE concentrators. Depending on the data you have available, you may choose a different group of CTE learners to focus 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31B863-150F-3644-BC26-7D2D4D8E1EE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87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Then you can dig deeper into disaggregated data to highlight gaps.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31B863-150F-3644-BC26-7D2D4D8E1EE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1490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31B863-150F-3644-BC26-7D2D4D8E1EE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9314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table shows the top 5 Career Clusters in this district. It is helpful to provide additional levels of disaggregation to uncover gaps and areas of over- or under-representation. If you have priority industries in your district/region, that might be another area where it would be helpful to provide disaggregated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31B863-150F-3644-BC26-7D2D4D8E1EE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0389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is often helpful to know not just who is participating in CTE but also who is completing their programs so you can identify and remove barriers.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31B863-150F-3644-BC26-7D2D4D8E1EE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7409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slide, insert your next steps – now that you know which learner groups are under-represented, the next step is to figure out why and what barriers are preventing participation.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31B863-150F-3644-BC26-7D2D4D8E1EE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284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Triangle 7">
            <a:extLst>
              <a:ext uri="{FF2B5EF4-FFF2-40B4-BE49-F238E27FC236}">
                <a16:creationId xmlns:a16="http://schemas.microsoft.com/office/drawing/2014/main" id="{F20DA920-4BCF-E843-8ACE-9AFB8591B928}"/>
              </a:ext>
            </a:extLst>
          </p:cNvPr>
          <p:cNvSpPr/>
          <p:nvPr userDrawn="1"/>
        </p:nvSpPr>
        <p:spPr>
          <a:xfrm flipH="1">
            <a:off x="8804351" y="3462454"/>
            <a:ext cx="3111191" cy="3111191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0B9AAE-385A-FB4B-96E2-36F420AEE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254" y="2042319"/>
            <a:ext cx="5278244" cy="2387600"/>
          </a:xfrm>
        </p:spPr>
        <p:txBody>
          <a:bodyPr anchor="ctr"/>
          <a:lstStyle>
            <a:lvl1pPr algn="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E25592-453D-AD49-9DED-D9E2FD7B68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6848" y="2042320"/>
            <a:ext cx="3821151" cy="2387600"/>
          </a:xfrm>
        </p:spPr>
        <p:txBody>
          <a:bodyPr anchor="ctr">
            <a:normAutofit/>
          </a:bodyPr>
          <a:lstStyle>
            <a:lvl1pPr marL="0" indent="0" algn="l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29CDD1-084E-E64E-A3D3-EA1824BF768A}"/>
              </a:ext>
            </a:extLst>
          </p:cNvPr>
          <p:cNvSpPr/>
          <p:nvPr userDrawn="1"/>
        </p:nvSpPr>
        <p:spPr>
          <a:xfrm>
            <a:off x="722507" y="657922"/>
            <a:ext cx="10863610" cy="5609064"/>
          </a:xfrm>
          <a:prstGeom prst="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5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>
            <a:extLst>
              <a:ext uri="{FF2B5EF4-FFF2-40B4-BE49-F238E27FC236}">
                <a16:creationId xmlns:a16="http://schemas.microsoft.com/office/drawing/2014/main" id="{23CC7684-CDA3-7B42-8E6F-87BAA45210C7}"/>
              </a:ext>
            </a:extLst>
          </p:cNvPr>
          <p:cNvSpPr/>
          <p:nvPr userDrawn="1"/>
        </p:nvSpPr>
        <p:spPr>
          <a:xfrm flipH="1">
            <a:off x="11412806" y="6060224"/>
            <a:ext cx="797776" cy="797776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9CB826-5AC3-C242-B856-ECA22FD4C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361" y="599300"/>
            <a:ext cx="3365810" cy="1876270"/>
          </a:xfrm>
        </p:spPr>
        <p:txBody>
          <a:bodyPr anchor="t"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4E46E-8491-AF43-AAB5-4429275A1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0125" y="599300"/>
            <a:ext cx="7337503" cy="5522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EB89E5-5779-B74A-84AD-D4C64A85D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90342" y="6439346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#</a:t>
            </a:r>
            <a:r>
              <a:rPr lang="en-US" dirty="0" err="1"/>
              <a:t>CTEWorks</a:t>
            </a:r>
            <a:r>
              <a:rPr lang="en-US" dirty="0"/>
              <a:t> • </a:t>
            </a:r>
            <a:r>
              <a:rPr lang="en-US" dirty="0" err="1"/>
              <a:t>website.org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838BD6-2505-3A4E-8E6F-31BF47B19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1879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142273-759F-2341-BBCF-00C1C8ECE9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0F1FFA03-23A8-4249-8B3A-560B1027C6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1054" y="6422709"/>
            <a:ext cx="1020430" cy="365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358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B4F45-35EB-4844-8D31-2D38BF464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7919" y="983650"/>
            <a:ext cx="5602404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4FFF19-609B-CA4E-AC7A-E08D49A23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27919" y="4399892"/>
            <a:ext cx="560240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435EABE3-8B83-7745-84C7-18D25DA9FE49}"/>
              </a:ext>
            </a:extLst>
          </p:cNvPr>
          <p:cNvSpPr/>
          <p:nvPr userDrawn="1"/>
        </p:nvSpPr>
        <p:spPr>
          <a:xfrm flipH="1">
            <a:off x="6808283" y="3272883"/>
            <a:ext cx="3111191" cy="3111191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B994837-89F0-4049-B74D-DE83FC8C68B8}"/>
              </a:ext>
            </a:extLst>
          </p:cNvPr>
          <p:cNvSpPr/>
          <p:nvPr userDrawn="1"/>
        </p:nvSpPr>
        <p:spPr>
          <a:xfrm>
            <a:off x="2241395" y="468351"/>
            <a:ext cx="7348654" cy="5609064"/>
          </a:xfrm>
          <a:prstGeom prst="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337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B4F45-35EB-4844-8D31-2D38BF464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7919" y="983650"/>
            <a:ext cx="5602404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4FFF19-609B-CA4E-AC7A-E08D49A23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27919" y="4399892"/>
            <a:ext cx="560240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435EABE3-8B83-7745-84C7-18D25DA9FE49}"/>
              </a:ext>
            </a:extLst>
          </p:cNvPr>
          <p:cNvSpPr/>
          <p:nvPr userDrawn="1"/>
        </p:nvSpPr>
        <p:spPr>
          <a:xfrm flipH="1">
            <a:off x="6808283" y="3272883"/>
            <a:ext cx="3111191" cy="3111191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B994837-89F0-4049-B74D-DE83FC8C68B8}"/>
              </a:ext>
            </a:extLst>
          </p:cNvPr>
          <p:cNvSpPr/>
          <p:nvPr userDrawn="1"/>
        </p:nvSpPr>
        <p:spPr>
          <a:xfrm>
            <a:off x="2241395" y="468351"/>
            <a:ext cx="7348654" cy="5609064"/>
          </a:xfrm>
          <a:prstGeom prst="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301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D842B-FEAE-664C-86D0-5B7CAC325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B797D5DC-AEB0-3249-9EBC-0B2B53FE2D17}"/>
              </a:ext>
            </a:extLst>
          </p:cNvPr>
          <p:cNvSpPr/>
          <p:nvPr userDrawn="1"/>
        </p:nvSpPr>
        <p:spPr>
          <a:xfrm flipH="1">
            <a:off x="11412806" y="6060224"/>
            <a:ext cx="797776" cy="797776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257367-2D1F-D94D-9D80-E83204575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67382" y="645911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142273-759F-2341-BBCF-00C1C8ECE9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06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9106BE0C-57DB-FB43-9E5B-91D6BBD5A1E3}"/>
              </a:ext>
            </a:extLst>
          </p:cNvPr>
          <p:cNvSpPr/>
          <p:nvPr userDrawn="1"/>
        </p:nvSpPr>
        <p:spPr>
          <a:xfrm flipH="1">
            <a:off x="11412806" y="6060224"/>
            <a:ext cx="797776" cy="797776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24F51-6EF5-164F-A92E-77ADF8BAB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12806" y="6459112"/>
            <a:ext cx="77919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142273-759F-2341-BBCF-00C1C8ECE9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29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B0F721-EC4D-4548-B839-6ECDE1D4A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67EE86-9F0D-3841-80DC-9657E9216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F4C49-395D-6E48-8055-3B09028544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B6EBD7-239F-BC44-B4D4-960A9482B9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#CTEWorks • website.org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E4992-11A0-0448-8797-249DD69B18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42273-759F-2341-BBCF-00C1C8ECE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61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6" r:id="rId4"/>
    <p:sldLayoutId id="2147483654" r:id="rId5"/>
    <p:sldLayoutId id="2147483655" r:id="rId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6525E-0DD2-0046-BA85-D1AA5CAD8C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254" y="2002190"/>
            <a:ext cx="5278244" cy="3466941"/>
          </a:xfrm>
        </p:spPr>
        <p:txBody>
          <a:bodyPr anchor="t">
            <a:normAutofit fontScale="90000"/>
          </a:bodyPr>
          <a:lstStyle/>
          <a:p>
            <a:r>
              <a:rPr lang="en-US" sz="7300" b="1" dirty="0"/>
              <a:t>CTE Works </a:t>
            </a:r>
            <a:br>
              <a:rPr lang="en-US" sz="7300" b="1" dirty="0"/>
            </a:br>
            <a:r>
              <a:rPr lang="en-US" sz="7300" b="1" dirty="0"/>
              <a:t>for Learners </a:t>
            </a:r>
            <a:br>
              <a:rPr lang="en-US" b="1" dirty="0"/>
            </a:br>
            <a:r>
              <a:rPr lang="en-US" sz="4900" b="1" dirty="0"/>
              <a:t>in Green School District, West Dakota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F2EEEB-FD9C-234E-AF10-2F2A19ACD6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6848" y="2002192"/>
            <a:ext cx="3821151" cy="2387600"/>
          </a:xfrm>
        </p:spPr>
        <p:txBody>
          <a:bodyPr anchor="t"/>
          <a:lstStyle/>
          <a:p>
            <a:r>
              <a:rPr lang="en-US" dirty="0"/>
              <a:t>Name, Organization</a:t>
            </a:r>
          </a:p>
          <a:p>
            <a:r>
              <a:rPr lang="en-US" dirty="0"/>
              <a:t>Date</a:t>
            </a:r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FC00BEAA-B091-2145-ABF5-3C82C4AE33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6849" y="4026050"/>
            <a:ext cx="2514322" cy="911709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57D1FCE-4506-D641-80DE-44465767080C}"/>
              </a:ext>
            </a:extLst>
          </p:cNvPr>
          <p:cNvCxnSpPr>
            <a:cxnSpLocks/>
          </p:cNvCxnSpPr>
          <p:nvPr/>
        </p:nvCxnSpPr>
        <p:spPr>
          <a:xfrm>
            <a:off x="6572250" y="2002190"/>
            <a:ext cx="0" cy="293557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5510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DA139-1C64-0942-8D63-E9F601405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742" y="2156643"/>
            <a:ext cx="3661429" cy="1876270"/>
          </a:xfrm>
        </p:spPr>
        <p:txBody>
          <a:bodyPr>
            <a:normAutofit fontScale="90000"/>
          </a:bodyPr>
          <a:lstStyle/>
          <a:p>
            <a:r>
              <a:rPr lang="en-US" dirty="0"/>
              <a:t>Too Few Learners Complete a </a:t>
            </a:r>
            <a:br>
              <a:rPr lang="en-US" dirty="0"/>
            </a:br>
            <a:r>
              <a:rPr lang="en-US" dirty="0"/>
              <a:t>CTE Program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F6A906-CF10-8D4A-95D2-05734C775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42273-759F-2341-BBCF-00C1C8ECE9AA}" type="slidenum">
              <a:rPr lang="en-US" smtClean="0"/>
              <a:pPr/>
              <a:t>10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4EC1D57-5DEC-F04D-8527-A0EA650E8F81}"/>
              </a:ext>
            </a:extLst>
          </p:cNvPr>
          <p:cNvCxnSpPr>
            <a:cxnSpLocks/>
          </p:cNvCxnSpPr>
          <p:nvPr/>
        </p:nvCxnSpPr>
        <p:spPr>
          <a:xfrm>
            <a:off x="4091940" y="2156643"/>
            <a:ext cx="0" cy="244393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9BB09A8-A2CF-9845-A053-E8D66E5174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5788536"/>
              </p:ext>
            </p:extLst>
          </p:nvPr>
        </p:nvGraphicFramePr>
        <p:xfrm>
          <a:off x="4360125" y="2156643"/>
          <a:ext cx="2731770" cy="2153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A681994-FE45-2D4A-AD70-60E7C32F755F}"/>
              </a:ext>
            </a:extLst>
          </p:cNvPr>
          <p:cNvSpPr txBox="1"/>
          <p:nvPr/>
        </p:nvSpPr>
        <p:spPr>
          <a:xfrm>
            <a:off x="6825227" y="2732211"/>
            <a:ext cx="51810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of high school seniors in our district </a:t>
            </a:r>
            <a:r>
              <a:rPr lang="en-US" sz="2800" b="1" dirty="0"/>
              <a:t>completed a CTE program </a:t>
            </a:r>
            <a:r>
              <a:rPr lang="en-US" sz="2800" dirty="0"/>
              <a:t>in 2018-19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8EB338-B566-0C4C-BEA2-F99A6CA50333}"/>
              </a:ext>
            </a:extLst>
          </p:cNvPr>
          <p:cNvSpPr txBox="1"/>
          <p:nvPr/>
        </p:nvSpPr>
        <p:spPr>
          <a:xfrm>
            <a:off x="5180825" y="2858082"/>
            <a:ext cx="1493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accent1"/>
                </a:solidFill>
              </a:rPr>
              <a:t>38</a:t>
            </a:r>
            <a:r>
              <a:rPr lang="en-US" sz="4800" b="1" baseline="30000" dirty="0">
                <a:solidFill>
                  <a:schemeClr val="accent1"/>
                </a:solidFill>
              </a:rPr>
              <a:t>%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B07476-6EB3-4C46-8985-1E09E6DCC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#CTEWorks • website.org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011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79520-C512-1D46-ADAF-86EA672CD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464" y="599300"/>
            <a:ext cx="3575707" cy="3358338"/>
          </a:xfrm>
        </p:spPr>
        <p:txBody>
          <a:bodyPr>
            <a:normAutofit/>
          </a:bodyPr>
          <a:lstStyle/>
          <a:p>
            <a:r>
              <a:rPr lang="en-US" dirty="0"/>
              <a:t>Completion Rates Are Even Lower in Some Learner Groups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A64749-2679-E24C-8681-B8009DF7C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42273-759F-2341-BBCF-00C1C8ECE9AA}" type="slidenum">
              <a:rPr lang="en-US" smtClean="0"/>
              <a:pPr/>
              <a:t>11</a:t>
            </a:fld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3263954-550F-C54E-A4F9-008070D36503}"/>
              </a:ext>
            </a:extLst>
          </p:cNvPr>
          <p:cNvCxnSpPr>
            <a:cxnSpLocks/>
          </p:cNvCxnSpPr>
          <p:nvPr/>
        </p:nvCxnSpPr>
        <p:spPr>
          <a:xfrm>
            <a:off x="4091940" y="785043"/>
            <a:ext cx="0" cy="5582536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40C5B1E9-3D3B-A24F-A7E0-88105A3266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5727616"/>
              </p:ext>
            </p:extLst>
          </p:nvPr>
        </p:nvGraphicFramePr>
        <p:xfrm>
          <a:off x="4360863" y="599300"/>
          <a:ext cx="7337425" cy="5768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7F905D-7A22-2F48-8C71-79816BF72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#CTEWorks • website.org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334124-C52A-164F-A660-880737990337}"/>
              </a:ext>
            </a:extLst>
          </p:cNvPr>
          <p:cNvSpPr txBox="1"/>
          <p:nvPr/>
        </p:nvSpPr>
        <p:spPr>
          <a:xfrm>
            <a:off x="7393384" y="6525941"/>
            <a:ext cx="41108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Data is from the 2018-19 school year.</a:t>
            </a:r>
          </a:p>
        </p:txBody>
      </p:sp>
    </p:spTree>
    <p:extLst>
      <p:ext uri="{BB962C8B-B14F-4D97-AF65-F5344CB8AC3E}">
        <p14:creationId xmlns:p14="http://schemas.microsoft.com/office/powerpoint/2010/main" val="2053213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20939-69AC-9847-98C3-B1347D664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Focus on Increasing CTE Participation in Our District?</a:t>
            </a:r>
          </a:p>
        </p:txBody>
      </p:sp>
      <p:pic>
        <p:nvPicPr>
          <p:cNvPr id="3" name="Picture 2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00B149B4-2D40-E04E-A943-E9B69B1557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5198" y="4749421"/>
            <a:ext cx="1919086" cy="68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784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44637-1C44-8C4C-9872-8C09B8DBE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19947"/>
            <a:ext cx="3847171" cy="1876270"/>
          </a:xfrm>
        </p:spPr>
        <p:txBody>
          <a:bodyPr>
            <a:normAutofit fontScale="90000"/>
          </a:bodyPr>
          <a:lstStyle/>
          <a:p>
            <a:r>
              <a:rPr lang="en-US" dirty="0"/>
              <a:t>CTE Concentrators Get an Early Start on Their Careers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E9DE6D-089C-F34A-B405-89928484D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42273-759F-2341-BBCF-00C1C8ECE9AA}" type="slidenum">
              <a:rPr lang="en-US" smtClean="0"/>
              <a:pPr/>
              <a:t>13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4B2DBF9-8BCB-7E4E-932F-9CF2C64B9E40}"/>
              </a:ext>
            </a:extLst>
          </p:cNvPr>
          <p:cNvCxnSpPr>
            <a:cxnSpLocks/>
          </p:cNvCxnSpPr>
          <p:nvPr/>
        </p:nvCxnSpPr>
        <p:spPr>
          <a:xfrm>
            <a:off x="4274397" y="2156643"/>
            <a:ext cx="0" cy="244393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7D43DF6-A7C8-6642-A329-B1769F7BC4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2467908"/>
              </p:ext>
            </p:extLst>
          </p:nvPr>
        </p:nvGraphicFramePr>
        <p:xfrm>
          <a:off x="4360125" y="2156643"/>
          <a:ext cx="2731770" cy="2153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EDD251C-2B12-1649-8340-3349632BD89E}"/>
              </a:ext>
            </a:extLst>
          </p:cNvPr>
          <p:cNvSpPr txBox="1"/>
          <p:nvPr/>
        </p:nvSpPr>
        <p:spPr>
          <a:xfrm>
            <a:off x="6825227" y="2325253"/>
            <a:ext cx="49778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of CTE concentrators in our district earned </a:t>
            </a:r>
            <a:r>
              <a:rPr lang="en-US" sz="2800" b="1" dirty="0"/>
              <a:t>credentials of value </a:t>
            </a:r>
            <a:r>
              <a:rPr lang="en-US" sz="2800" dirty="0"/>
              <a:t>while still in high school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D8B1D7-5CA1-C44F-9296-352D5A1AFFDF}"/>
              </a:ext>
            </a:extLst>
          </p:cNvPr>
          <p:cNvSpPr txBox="1"/>
          <p:nvPr/>
        </p:nvSpPr>
        <p:spPr>
          <a:xfrm>
            <a:off x="5180825" y="2858082"/>
            <a:ext cx="1493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accent1"/>
                </a:solidFill>
              </a:rPr>
              <a:t>82</a:t>
            </a:r>
            <a:r>
              <a:rPr lang="en-US" sz="4800" b="1" baseline="30000" dirty="0">
                <a:solidFill>
                  <a:schemeClr val="accent1"/>
                </a:solidFill>
              </a:rPr>
              <a:t>%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DB2388-DF96-7340-B615-8C14A42DAC13}"/>
              </a:ext>
            </a:extLst>
          </p:cNvPr>
          <p:cNvSpPr txBox="1"/>
          <p:nvPr/>
        </p:nvSpPr>
        <p:spPr>
          <a:xfrm>
            <a:off x="7393384" y="6525941"/>
            <a:ext cx="41108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Data is from the 2018-19 school year.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90624C-AF25-4145-AA35-83D7D3EA8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#CTEWorks • website.org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0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4EAAB-C18D-8F42-A977-6BE0540F9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But Not All Learner Groups Get This Benefit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C1B30CE-0BF6-3440-B417-F4DCD486FC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1160211"/>
              </p:ext>
            </p:extLst>
          </p:nvPr>
        </p:nvGraphicFramePr>
        <p:xfrm>
          <a:off x="4676118" y="600075"/>
          <a:ext cx="7337425" cy="5521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65ACFD-4AA7-2B46-A5B6-0DF05F8DE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42273-759F-2341-BBCF-00C1C8ECE9AA}" type="slidenum">
              <a:rPr lang="en-US" smtClean="0"/>
              <a:pPr/>
              <a:t>14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1DEA769-3C96-774D-8402-7A8412953BE8}"/>
              </a:ext>
            </a:extLst>
          </p:cNvPr>
          <p:cNvCxnSpPr>
            <a:cxnSpLocks/>
          </p:cNvCxnSpPr>
          <p:nvPr/>
        </p:nvCxnSpPr>
        <p:spPr>
          <a:xfrm>
            <a:off x="4274397" y="699318"/>
            <a:ext cx="0" cy="542208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09CA5D8-BD8A-5B40-A5FB-91D9A2790440}"/>
              </a:ext>
            </a:extLst>
          </p:cNvPr>
          <p:cNvSpPr txBox="1"/>
          <p:nvPr/>
        </p:nvSpPr>
        <p:spPr>
          <a:xfrm>
            <a:off x="7393384" y="6464244"/>
            <a:ext cx="41108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Data is from the 2018-19 school year.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22A146-6B7D-1043-AAF0-115383351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#CTEWorks • website.org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037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82D1D-FDFB-F640-AD51-A29C06541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Graduation Rates Are Higher for CTE Concentrators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0EBBFC-4CB5-9747-8A97-31905D94D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42273-759F-2341-BBCF-00C1C8ECE9AA}" type="slidenum">
              <a:rPr lang="en-US" smtClean="0"/>
              <a:pPr/>
              <a:t>15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9300AA9-7198-4D4C-8631-2510635E5781}"/>
              </a:ext>
            </a:extLst>
          </p:cNvPr>
          <p:cNvCxnSpPr>
            <a:cxnSpLocks/>
          </p:cNvCxnSpPr>
          <p:nvPr/>
        </p:nvCxnSpPr>
        <p:spPr>
          <a:xfrm>
            <a:off x="4274397" y="699318"/>
            <a:ext cx="0" cy="542208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CC73EF3-6DE2-2949-AEE8-69B6053744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1517202"/>
              </p:ext>
            </p:extLst>
          </p:nvPr>
        </p:nvGraphicFramePr>
        <p:xfrm>
          <a:off x="4531575" y="599300"/>
          <a:ext cx="2426438" cy="191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1A3E50D-A3F7-C84E-A288-EDC058CE19E7}"/>
              </a:ext>
            </a:extLst>
          </p:cNvPr>
          <p:cNvSpPr txBox="1"/>
          <p:nvPr/>
        </p:nvSpPr>
        <p:spPr>
          <a:xfrm>
            <a:off x="6725212" y="1357089"/>
            <a:ext cx="48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CTE concentrators in the district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9F11F3-C384-7446-B643-D92FB3219F08}"/>
              </a:ext>
            </a:extLst>
          </p:cNvPr>
          <p:cNvSpPr txBox="1"/>
          <p:nvPr/>
        </p:nvSpPr>
        <p:spPr>
          <a:xfrm>
            <a:off x="5295123" y="1243588"/>
            <a:ext cx="13261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2"/>
                </a:solidFill>
              </a:rPr>
              <a:t>87</a:t>
            </a:r>
            <a:r>
              <a:rPr lang="en-US" sz="4000" b="1" baseline="30000" dirty="0">
                <a:solidFill>
                  <a:schemeClr val="accent2"/>
                </a:solidFill>
              </a:rPr>
              <a:t>%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0CE2D91C-64A8-E048-A2BF-169B3B8022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2573620"/>
              </p:ext>
            </p:extLst>
          </p:nvPr>
        </p:nvGraphicFramePr>
        <p:xfrm>
          <a:off x="4531575" y="2443938"/>
          <a:ext cx="2426438" cy="191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A342E2D0-6447-1347-96D1-86C7F04909E8}"/>
              </a:ext>
            </a:extLst>
          </p:cNvPr>
          <p:cNvSpPr txBox="1"/>
          <p:nvPr/>
        </p:nvSpPr>
        <p:spPr>
          <a:xfrm>
            <a:off x="6739500" y="3163030"/>
            <a:ext cx="48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District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DD8E963-C02E-A042-A7B4-A363537A68D0}"/>
              </a:ext>
            </a:extLst>
          </p:cNvPr>
          <p:cNvSpPr txBox="1"/>
          <p:nvPr/>
        </p:nvSpPr>
        <p:spPr>
          <a:xfrm>
            <a:off x="5295123" y="3049529"/>
            <a:ext cx="13261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3"/>
                </a:solidFill>
              </a:rPr>
              <a:t>72</a:t>
            </a:r>
            <a:r>
              <a:rPr lang="en-US" sz="4000" b="1" baseline="30000" dirty="0">
                <a:solidFill>
                  <a:schemeClr val="accent3"/>
                </a:solidFill>
              </a:rPr>
              <a:t>%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3DACCF88-0544-2547-89AA-78DC92393E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01433890"/>
              </p:ext>
            </p:extLst>
          </p:nvPr>
        </p:nvGraphicFramePr>
        <p:xfrm>
          <a:off x="4531575" y="4323032"/>
          <a:ext cx="2426438" cy="191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E9498D28-7108-014F-A21D-6054011CCD32}"/>
              </a:ext>
            </a:extLst>
          </p:cNvPr>
          <p:cNvSpPr txBox="1"/>
          <p:nvPr/>
        </p:nvSpPr>
        <p:spPr>
          <a:xfrm>
            <a:off x="6739500" y="5137973"/>
            <a:ext cx="48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State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B595B7B-FBBC-C541-9764-AA106AD1CF0D}"/>
              </a:ext>
            </a:extLst>
          </p:cNvPr>
          <p:cNvSpPr txBox="1"/>
          <p:nvPr/>
        </p:nvSpPr>
        <p:spPr>
          <a:xfrm>
            <a:off x="5295123" y="4938744"/>
            <a:ext cx="13261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1"/>
                </a:solidFill>
              </a:rPr>
              <a:t>76</a:t>
            </a:r>
            <a:r>
              <a:rPr lang="en-US" sz="4000" b="1" baseline="30000" dirty="0">
                <a:solidFill>
                  <a:schemeClr val="accent1"/>
                </a:solidFill>
              </a:rPr>
              <a:t>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5866341-A020-994A-8BE9-73E095FBD5C3}"/>
              </a:ext>
            </a:extLst>
          </p:cNvPr>
          <p:cNvSpPr txBox="1"/>
          <p:nvPr/>
        </p:nvSpPr>
        <p:spPr>
          <a:xfrm>
            <a:off x="4274397" y="6453330"/>
            <a:ext cx="72385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Data is from the 2018-19 school year using the adjusted cohort graduation rate.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4689DC-849A-D840-A6F1-408B40226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#CTEWorks • website.org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768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8B0CB-C48D-1A45-A423-B38730114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360" y="613588"/>
            <a:ext cx="3706569" cy="1876270"/>
          </a:xfrm>
        </p:spPr>
        <p:txBody>
          <a:bodyPr>
            <a:normAutofit fontScale="90000"/>
          </a:bodyPr>
          <a:lstStyle/>
          <a:p>
            <a:r>
              <a:rPr lang="en-US" dirty="0"/>
              <a:t>Graduation Rates Stay High Across Learner Groups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1E9ED6-DB75-A54E-94A5-14D80291C1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380131"/>
              </p:ext>
            </p:extLst>
          </p:nvPr>
        </p:nvGraphicFramePr>
        <p:xfrm>
          <a:off x="4360863" y="600075"/>
          <a:ext cx="7337425" cy="6029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231A22-4DE2-F347-A2D5-54A31E96B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42273-759F-2341-BBCF-00C1C8ECE9AA}" type="slidenum">
              <a:rPr lang="en-US" smtClean="0"/>
              <a:pPr/>
              <a:t>16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9D554C1-86E3-4E43-9058-A70311D3291A}"/>
              </a:ext>
            </a:extLst>
          </p:cNvPr>
          <p:cNvCxnSpPr>
            <a:cxnSpLocks/>
          </p:cNvCxnSpPr>
          <p:nvPr/>
        </p:nvCxnSpPr>
        <p:spPr>
          <a:xfrm>
            <a:off x="4274397" y="699318"/>
            <a:ext cx="0" cy="5782561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3EDA1D-35CE-F54A-9AE9-E5C796E31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#CTEWorks • website.org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502688-44B1-9141-BA06-38DE8D659340}"/>
              </a:ext>
            </a:extLst>
          </p:cNvPr>
          <p:cNvSpPr txBox="1"/>
          <p:nvPr/>
        </p:nvSpPr>
        <p:spPr>
          <a:xfrm>
            <a:off x="4274397" y="6557505"/>
            <a:ext cx="72385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Data is from the 2018-19 school year using the adjusted cohort graduation rate.</a:t>
            </a:r>
          </a:p>
        </p:txBody>
      </p:sp>
    </p:spTree>
    <p:extLst>
      <p:ext uri="{BB962C8B-B14F-4D97-AF65-F5344CB8AC3E}">
        <p14:creationId xmlns:p14="http://schemas.microsoft.com/office/powerpoint/2010/main" val="25108543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76614-A533-DF46-B8EA-EA7548A32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CTE Concentrators Go on To Succeed After High School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C9311A5-AB3F-DF4C-9606-0338E5E630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3102882"/>
              </p:ext>
            </p:extLst>
          </p:nvPr>
        </p:nvGraphicFramePr>
        <p:xfrm>
          <a:off x="4360863" y="600075"/>
          <a:ext cx="7337425" cy="5521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FA0F7F-9083-F646-B368-99A51B8D5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42273-759F-2341-BBCF-00C1C8ECE9AA}" type="slidenum">
              <a:rPr lang="en-US" smtClean="0"/>
              <a:pPr/>
              <a:t>17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0872BA3-0389-CE4F-82BE-53560C7A29E1}"/>
              </a:ext>
            </a:extLst>
          </p:cNvPr>
          <p:cNvCxnSpPr>
            <a:cxnSpLocks/>
          </p:cNvCxnSpPr>
          <p:nvPr/>
        </p:nvCxnSpPr>
        <p:spPr>
          <a:xfrm>
            <a:off x="4274397" y="699318"/>
            <a:ext cx="0" cy="542208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C82109-CA15-1847-8859-BC1393951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#CTEWorks • website.org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4060E5-F7F1-9744-B962-A95E1FCB5CF9}"/>
              </a:ext>
            </a:extLst>
          </p:cNvPr>
          <p:cNvSpPr txBox="1"/>
          <p:nvPr/>
        </p:nvSpPr>
        <p:spPr>
          <a:xfrm>
            <a:off x="7393384" y="6525941"/>
            <a:ext cx="41108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Data is from the 2018-19 school year.</a:t>
            </a:r>
          </a:p>
        </p:txBody>
      </p:sp>
    </p:spTree>
    <p:extLst>
      <p:ext uri="{BB962C8B-B14F-4D97-AF65-F5344CB8AC3E}">
        <p14:creationId xmlns:p14="http://schemas.microsoft.com/office/powerpoint/2010/main" val="16970500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93D12-E551-2F4D-A08F-F23456D60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dirty="0"/>
              <a:t>Next Steps</a:t>
            </a:r>
            <a:br>
              <a:rPr lang="en-US" sz="2800" b="0" dirty="0">
                <a:solidFill>
                  <a:srgbClr val="000000"/>
                </a:solidFill>
                <a:latin typeface="Calibri" panose="020F0502020204030204"/>
                <a:ea typeface="+mn-ea"/>
                <a:cs typeface="+mn-cs"/>
              </a:rPr>
            </a:b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7334E8F-CFA9-E249-92CE-F3963D3087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2175422"/>
              </p:ext>
            </p:extLst>
          </p:nvPr>
        </p:nvGraphicFramePr>
        <p:xfrm>
          <a:off x="4360125" y="599300"/>
          <a:ext cx="7337503" cy="5522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23C1AA-8BE0-F54C-8F26-C38B6F1FB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42273-759F-2341-BBCF-00C1C8ECE9AA}" type="slidenum">
              <a:rPr lang="en-US" smtClean="0"/>
              <a:pPr/>
              <a:t>18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88F096A-8458-CD4A-B4E4-7E052AA0C097}"/>
              </a:ext>
            </a:extLst>
          </p:cNvPr>
          <p:cNvCxnSpPr>
            <a:cxnSpLocks/>
          </p:cNvCxnSpPr>
          <p:nvPr/>
        </p:nvCxnSpPr>
        <p:spPr>
          <a:xfrm>
            <a:off x="4274397" y="699318"/>
            <a:ext cx="0" cy="542208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0030DC-0B1F-714C-8A28-1FDA5735C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#CTEWorks • website.org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789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1B9E4-F35F-1341-AE44-AB017719B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65160"/>
            <a:ext cx="3847171" cy="1876270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What Is Career Technical Education (CTE)?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63F06E6-9123-4554-B8FE-4280CDABE7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8290403"/>
              </p:ext>
            </p:extLst>
          </p:nvPr>
        </p:nvGraphicFramePr>
        <p:xfrm>
          <a:off x="4360863" y="600075"/>
          <a:ext cx="7337425" cy="47034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1025D-AB3D-BD4C-98E1-3B0F89C16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42273-759F-2341-BBCF-00C1C8ECE9A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DB57C4-8F01-114F-895C-C72324AF4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#CTEWorks • website.org</a:t>
            </a:r>
          </a:p>
        </p:txBody>
      </p:sp>
    </p:spTree>
    <p:extLst>
      <p:ext uri="{BB962C8B-B14F-4D97-AF65-F5344CB8AC3E}">
        <p14:creationId xmlns:p14="http://schemas.microsoft.com/office/powerpoint/2010/main" val="2552090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C8604-7BF3-974C-BCDE-4B4E45CB4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361" y="2110430"/>
            <a:ext cx="3365810" cy="1876270"/>
          </a:xfrm>
        </p:spPr>
        <p:txBody>
          <a:bodyPr anchor="t">
            <a:normAutofit fontScale="90000"/>
          </a:bodyPr>
          <a:lstStyle/>
          <a:p>
            <a:pPr algn="r"/>
            <a:r>
              <a:rPr lang="en-US" sz="6600" dirty="0"/>
              <a:t>CTE in Our District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7314DC6-2BAB-4C4D-9837-91EC167C77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253025"/>
              </p:ext>
            </p:extLst>
          </p:nvPr>
        </p:nvGraphicFramePr>
        <p:xfrm>
          <a:off x="4360125" y="1262240"/>
          <a:ext cx="7337503" cy="3572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82F5C-36D5-CF41-9F2D-126E8CE29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42273-759F-2341-BBCF-00C1C8ECE9A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5DE8A8-3D8F-ED40-B82C-D0D5838BC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#CTEWorks • website.org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243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F1676-92A9-AF44-B22B-83BF29227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361" y="1799450"/>
            <a:ext cx="3365810" cy="1876270"/>
          </a:xfrm>
        </p:spPr>
        <p:txBody>
          <a:bodyPr>
            <a:normAutofit/>
          </a:bodyPr>
          <a:lstStyle/>
          <a:p>
            <a:r>
              <a:rPr lang="en-US" sz="5800" dirty="0"/>
              <a:t>Today’s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EE5E6-C657-A141-AF87-B2CA9BFE2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0125" y="1799450"/>
            <a:ext cx="7337503" cy="552272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Review data on who participates in and completes CTE programs in our district</a:t>
            </a:r>
          </a:p>
          <a:p>
            <a:r>
              <a:rPr lang="en-US" dirty="0">
                <a:solidFill>
                  <a:schemeClr val="tx1"/>
                </a:solidFill>
              </a:rPr>
              <a:t>Identify under-represented groups so we can begin to think about ways to increase their participation in CTE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2D9AE0-30EF-9A47-8204-A0F72826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42273-759F-2341-BBCF-00C1C8ECE9AA}" type="slidenum">
              <a:rPr lang="en-US" smtClean="0"/>
              <a:pPr/>
              <a:t>4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B7EED5A-404D-0A42-ACAA-1E5332BAD2D7}"/>
              </a:ext>
            </a:extLst>
          </p:cNvPr>
          <p:cNvCxnSpPr>
            <a:cxnSpLocks/>
          </p:cNvCxnSpPr>
          <p:nvPr/>
        </p:nvCxnSpPr>
        <p:spPr>
          <a:xfrm>
            <a:off x="4080510" y="1799450"/>
            <a:ext cx="0" cy="223534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0CACDD-EA40-014E-93FD-98DBF5926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#CTEWorks • website.org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287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7D8C5-35D1-7144-B8CE-A6169C6DE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7919" y="1181767"/>
            <a:ext cx="5602404" cy="2852737"/>
          </a:xfrm>
        </p:spPr>
        <p:txBody>
          <a:bodyPr>
            <a:normAutofit/>
          </a:bodyPr>
          <a:lstStyle/>
          <a:p>
            <a:r>
              <a:rPr lang="en-US" dirty="0"/>
              <a:t>Who Participates in CTE in Our District?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DA7C6-E458-DC4D-A245-FA8B0631C9B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481763"/>
            <a:ext cx="2743200" cy="365125"/>
          </a:xfrm>
        </p:spPr>
        <p:txBody>
          <a:bodyPr/>
          <a:lstStyle/>
          <a:p>
            <a:fld id="{FE142273-759F-2341-BBCF-00C1C8ECE9AA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8D34597F-AD7A-D544-8A0B-9E76E894B2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5198" y="4749421"/>
            <a:ext cx="1919086" cy="68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905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D870B-9DCE-6D4D-898E-D7AF2BC77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361" y="1756593"/>
            <a:ext cx="3365810" cy="187627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Many Learners in Our District Concentrate </a:t>
            </a:r>
            <a:br>
              <a:rPr lang="en-US" b="1" dirty="0"/>
            </a:br>
            <a:r>
              <a:rPr lang="en-US" b="1" dirty="0"/>
              <a:t>in CTE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000A7-76BD-B740-BA07-6459A10A4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0125" y="1756593"/>
            <a:ext cx="7337503" cy="10923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CTE concentrator:</a:t>
            </a:r>
            <a:r>
              <a:rPr lang="en-US" dirty="0"/>
              <a:t> Learner who has completed at least two courses in a single CTE program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D79EE9-C715-BE48-ADE0-FB416E658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42273-759F-2341-BBCF-00C1C8ECE9AA}" type="slidenum">
              <a:rPr lang="en-US" smtClean="0"/>
              <a:pPr/>
              <a:t>6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91DC2DB-D8CE-2547-A2FB-430457DEE7A9}"/>
              </a:ext>
            </a:extLst>
          </p:cNvPr>
          <p:cNvCxnSpPr>
            <a:cxnSpLocks/>
          </p:cNvCxnSpPr>
          <p:nvPr/>
        </p:nvCxnSpPr>
        <p:spPr>
          <a:xfrm>
            <a:off x="4091940" y="1756593"/>
            <a:ext cx="0" cy="309046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4F8E9B0-C457-3641-935C-4BC12701C2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3158427"/>
              </p:ext>
            </p:extLst>
          </p:nvPr>
        </p:nvGraphicFramePr>
        <p:xfrm>
          <a:off x="4360125" y="2693951"/>
          <a:ext cx="2731770" cy="2153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AD8EA6B-48CD-4541-BA5A-1CC668755B35}"/>
              </a:ext>
            </a:extLst>
          </p:cNvPr>
          <p:cNvSpPr txBox="1"/>
          <p:nvPr/>
        </p:nvSpPr>
        <p:spPr>
          <a:xfrm>
            <a:off x="6825227" y="3206071"/>
            <a:ext cx="48724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of high school seniors in our district </a:t>
            </a:r>
            <a:r>
              <a:rPr lang="en-US" sz="2800" b="1" dirty="0"/>
              <a:t>were CTE concentrators </a:t>
            </a:r>
            <a:r>
              <a:rPr lang="en-US" sz="2800" dirty="0"/>
              <a:t>in 2018-19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F13578-70E0-694D-9735-3D54A979A96D}"/>
              </a:ext>
            </a:extLst>
          </p:cNvPr>
          <p:cNvSpPr txBox="1"/>
          <p:nvPr/>
        </p:nvSpPr>
        <p:spPr>
          <a:xfrm>
            <a:off x="5196321" y="3355949"/>
            <a:ext cx="1493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accent1"/>
                </a:solidFill>
              </a:rPr>
              <a:t>49</a:t>
            </a:r>
            <a:r>
              <a:rPr lang="en-US" sz="4800" b="1" baseline="30000" dirty="0">
                <a:solidFill>
                  <a:schemeClr val="accent1"/>
                </a:solidFill>
              </a:rPr>
              <a:t>%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39D526-9A1F-2D43-9BD7-A4C0799A7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#CTEWorks • website.org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996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86934-6ED2-3643-BC15-7B92E0C6C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8" y="898568"/>
            <a:ext cx="3718583" cy="1876270"/>
          </a:xfrm>
        </p:spPr>
        <p:txBody>
          <a:bodyPr>
            <a:normAutofit fontScale="90000"/>
          </a:bodyPr>
          <a:lstStyle/>
          <a:p>
            <a:r>
              <a:rPr lang="en-US" dirty="0"/>
              <a:t>But Some Learner Groups Are Under-Represented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CDAEC25-B11E-AB4F-9485-8F0378B551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7062654"/>
              </p:ext>
            </p:extLst>
          </p:nvPr>
        </p:nvGraphicFramePr>
        <p:xfrm>
          <a:off x="4360863" y="898568"/>
          <a:ext cx="7337425" cy="5222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C658C0-AFF4-A149-9513-2243E5EA7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42273-759F-2341-BBCF-00C1C8ECE9AA}" type="slidenum">
              <a:rPr lang="en-US" smtClean="0"/>
              <a:pPr/>
              <a:t>7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8370F01-1AF5-9144-A7EC-ADC378FFB8FD}"/>
              </a:ext>
            </a:extLst>
          </p:cNvPr>
          <p:cNvCxnSpPr>
            <a:cxnSpLocks/>
          </p:cNvCxnSpPr>
          <p:nvPr/>
        </p:nvCxnSpPr>
        <p:spPr>
          <a:xfrm>
            <a:off x="4091940" y="899343"/>
            <a:ext cx="0" cy="505855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26F95D-BC2A-F142-B269-1122A9C0E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#CTEWorks • website.org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7E12CE-ECBD-CD40-B4AF-A12C70E95F52}"/>
              </a:ext>
            </a:extLst>
          </p:cNvPr>
          <p:cNvSpPr txBox="1"/>
          <p:nvPr/>
        </p:nvSpPr>
        <p:spPr>
          <a:xfrm>
            <a:off x="7393384" y="6525941"/>
            <a:ext cx="41108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Data is from the 2018-19 school year.</a:t>
            </a:r>
          </a:p>
        </p:txBody>
      </p:sp>
    </p:spTree>
    <p:extLst>
      <p:ext uri="{BB962C8B-B14F-4D97-AF65-F5344CB8AC3E}">
        <p14:creationId xmlns:p14="http://schemas.microsoft.com/office/powerpoint/2010/main" val="2499366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E0FEB-64CC-6647-9293-29D85EE88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771" y="899343"/>
            <a:ext cx="3487400" cy="1876270"/>
          </a:xfrm>
        </p:spPr>
        <p:txBody>
          <a:bodyPr>
            <a:normAutofit fontScale="90000"/>
          </a:bodyPr>
          <a:lstStyle/>
          <a:p>
            <a:r>
              <a:rPr lang="en-US" dirty="0"/>
              <a:t>Under-Representation Starts Early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E5DC4-6903-E941-B5CE-03D78DFC4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0125" y="899343"/>
            <a:ext cx="7337503" cy="3101157"/>
          </a:xfrm>
        </p:spPr>
        <p:txBody>
          <a:bodyPr/>
          <a:lstStyle/>
          <a:p>
            <a:r>
              <a:rPr lang="en-US" dirty="0"/>
              <a:t>Too few middle school learners participate in career exploration activities (career fairs, job shadowing, etc.)</a:t>
            </a:r>
          </a:p>
          <a:p>
            <a:r>
              <a:rPr lang="en-US" dirty="0"/>
              <a:t>Raising awareness about career opportunities and CTE in middle school helps learners and their families/caregivers make informed choices in high school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1BA906-5241-3341-B0B8-F8F693209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42273-759F-2341-BBCF-00C1C8ECE9AA}" type="slidenum">
              <a:rPr lang="en-US" smtClean="0"/>
              <a:pPr/>
              <a:t>8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08EF75C-F428-A944-A94B-23F1E6168E51}"/>
              </a:ext>
            </a:extLst>
          </p:cNvPr>
          <p:cNvCxnSpPr>
            <a:cxnSpLocks/>
          </p:cNvCxnSpPr>
          <p:nvPr/>
        </p:nvCxnSpPr>
        <p:spPr>
          <a:xfrm>
            <a:off x="4091940" y="899343"/>
            <a:ext cx="0" cy="505855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85F8489-A61B-FA40-B3D1-C336826FAD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9188712"/>
              </p:ext>
            </p:extLst>
          </p:nvPr>
        </p:nvGraphicFramePr>
        <p:xfrm>
          <a:off x="4360125" y="4000500"/>
          <a:ext cx="2731770" cy="2153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58B803B-90F5-6648-B4C1-89C68508BCC4}"/>
              </a:ext>
            </a:extLst>
          </p:cNvPr>
          <p:cNvSpPr txBox="1"/>
          <p:nvPr/>
        </p:nvSpPr>
        <p:spPr>
          <a:xfrm>
            <a:off x="6825227" y="4503180"/>
            <a:ext cx="48724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of middle school learners in our district participated in career exploration in 2018-19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0598A8-0642-844B-ADD0-4E62AF7E6457}"/>
              </a:ext>
            </a:extLst>
          </p:cNvPr>
          <p:cNvSpPr txBox="1"/>
          <p:nvPr/>
        </p:nvSpPr>
        <p:spPr>
          <a:xfrm>
            <a:off x="5196321" y="4662498"/>
            <a:ext cx="1493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accent1"/>
                </a:solidFill>
              </a:rPr>
              <a:t>26</a:t>
            </a:r>
            <a:r>
              <a:rPr lang="en-US" sz="4800" b="1" baseline="30000" dirty="0">
                <a:solidFill>
                  <a:schemeClr val="accent1"/>
                </a:solidFill>
              </a:rPr>
              <a:t>%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57DF69C-989C-E24E-A866-7549A3028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#CTEWorks • website.org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997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D8A22-60E1-6E41-A770-C3A211C3C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361" y="492981"/>
            <a:ext cx="3365810" cy="1876270"/>
          </a:xfrm>
        </p:spPr>
        <p:txBody>
          <a:bodyPr>
            <a:normAutofit fontScale="90000"/>
          </a:bodyPr>
          <a:lstStyle/>
          <a:p>
            <a:r>
              <a:rPr lang="en-US" dirty="0"/>
              <a:t>Concentration Is Also Not Proportional Across Career Clusters®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85FC5CE8-4630-4C49-9DF2-31A3FDB755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2216265"/>
              </p:ext>
            </p:extLst>
          </p:nvPr>
        </p:nvGraphicFramePr>
        <p:xfrm>
          <a:off x="4360863" y="492980"/>
          <a:ext cx="7512050" cy="55755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8203">
                  <a:extLst>
                    <a:ext uri="{9D8B030D-6E8A-4147-A177-3AD203B41FA5}">
                      <a16:colId xmlns:a16="http://schemas.microsoft.com/office/drawing/2014/main" val="1452604583"/>
                    </a:ext>
                  </a:extLst>
                </a:gridCol>
                <a:gridCol w="920297">
                  <a:extLst>
                    <a:ext uri="{9D8B030D-6E8A-4147-A177-3AD203B41FA5}">
                      <a16:colId xmlns:a16="http://schemas.microsoft.com/office/drawing/2014/main" val="1647544904"/>
                    </a:ext>
                  </a:extLst>
                </a:gridCol>
                <a:gridCol w="942975">
                  <a:extLst>
                    <a:ext uri="{9D8B030D-6E8A-4147-A177-3AD203B41FA5}">
                      <a16:colId xmlns:a16="http://schemas.microsoft.com/office/drawing/2014/main" val="122449562"/>
                    </a:ext>
                  </a:extLst>
                </a:gridCol>
                <a:gridCol w="1157287">
                  <a:extLst>
                    <a:ext uri="{9D8B030D-6E8A-4147-A177-3AD203B41FA5}">
                      <a16:colId xmlns:a16="http://schemas.microsoft.com/office/drawing/2014/main" val="1442991953"/>
                    </a:ext>
                  </a:extLst>
                </a:gridCol>
                <a:gridCol w="1172253">
                  <a:extLst>
                    <a:ext uri="{9D8B030D-6E8A-4147-A177-3AD203B41FA5}">
                      <a16:colId xmlns:a16="http://schemas.microsoft.com/office/drawing/2014/main" val="3993455216"/>
                    </a:ext>
                  </a:extLst>
                </a:gridCol>
                <a:gridCol w="1048203">
                  <a:extLst>
                    <a:ext uri="{9D8B030D-6E8A-4147-A177-3AD203B41FA5}">
                      <a16:colId xmlns:a16="http://schemas.microsoft.com/office/drawing/2014/main" val="2482291301"/>
                    </a:ext>
                  </a:extLst>
                </a:gridCol>
                <a:gridCol w="1222832">
                  <a:extLst>
                    <a:ext uri="{9D8B030D-6E8A-4147-A177-3AD203B41FA5}">
                      <a16:colId xmlns:a16="http://schemas.microsoft.com/office/drawing/2014/main" val="1292157004"/>
                    </a:ext>
                  </a:extLst>
                </a:gridCol>
              </a:tblGrid>
              <a:tr h="507361">
                <a:tc>
                  <a:txBody>
                    <a:bodyPr/>
                    <a:lstStyle/>
                    <a:p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 CTE</a:t>
                      </a:r>
                    </a:p>
                  </a:txBody>
                  <a:tcPr marL="0" marR="0" marT="0" marB="4286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Human </a:t>
                      </a:r>
                      <a:br>
                        <a:rPr lang="en-US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Services</a:t>
                      </a:r>
                    </a:p>
                  </a:txBody>
                  <a:tcPr marL="0" marR="0" marT="0" marB="4286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Busines Management &amp; Administration</a:t>
                      </a:r>
                    </a:p>
                  </a:txBody>
                  <a:tcPr marL="0" marR="0" marT="0" marB="4286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Agriculture, </a:t>
                      </a:r>
                      <a:b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Food &amp; Natural Resources</a:t>
                      </a:r>
                    </a:p>
                  </a:txBody>
                  <a:tcPr marL="0" marR="0" marT="0" marB="4286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Hospitality </a:t>
                      </a:r>
                      <a:b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&amp; Tourism</a:t>
                      </a:r>
                    </a:p>
                  </a:txBody>
                  <a:tcPr marL="0" marR="0" marT="0" marB="4286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Arts, A/V Technology &amp; Communications</a:t>
                      </a:r>
                    </a:p>
                  </a:txBody>
                  <a:tcPr marL="0" marR="0" marT="0" marB="4286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3119285"/>
                  </a:ext>
                </a:extLst>
              </a:tr>
              <a:tr h="507361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CTE concentrators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6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24,336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6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9,661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6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8,198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6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4,099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6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3,513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6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2,635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6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415630"/>
                  </a:ext>
                </a:extLst>
              </a:tr>
              <a:tr h="507361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Black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2783871"/>
                  </a:ext>
                </a:extLst>
              </a:tr>
              <a:tr h="507361"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Latinx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768987"/>
                  </a:ext>
                </a:extLst>
              </a:tr>
              <a:tr h="507361"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White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66%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9319336"/>
                  </a:ext>
                </a:extLst>
              </a:tr>
              <a:tr h="507361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Learners from low-income</a:t>
                      </a:r>
                      <a:br>
                        <a:rPr lang="en-US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families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800478"/>
                  </a:ext>
                </a:extLst>
              </a:tr>
              <a:tr h="507361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Learners with disabilities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134866"/>
                  </a:ext>
                </a:extLst>
              </a:tr>
              <a:tr h="507361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Male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78%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252881"/>
                  </a:ext>
                </a:extLst>
              </a:tr>
              <a:tr h="507361"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Female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45%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781853"/>
                  </a:ext>
                </a:extLst>
              </a:tr>
              <a:tr h="507361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related CTE programs </a:t>
                      </a:r>
                      <a:br>
                        <a:rPr lang="en-US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 the district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6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N/A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6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634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6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432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6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119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6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124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6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233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6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80575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7059FC-2A6D-FC46-84AF-10A8F1AE9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42273-759F-2341-BBCF-00C1C8ECE9AA}" type="slidenum">
              <a:rPr lang="en-US" smtClean="0"/>
              <a:pPr/>
              <a:t>9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B21868B-FB72-7741-A2B6-21C6B6E11B85}"/>
              </a:ext>
            </a:extLst>
          </p:cNvPr>
          <p:cNvCxnSpPr>
            <a:cxnSpLocks/>
          </p:cNvCxnSpPr>
          <p:nvPr/>
        </p:nvCxnSpPr>
        <p:spPr>
          <a:xfrm>
            <a:off x="4091940" y="508044"/>
            <a:ext cx="0" cy="5582536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1F31DFAD-F952-944B-AEEF-8CA598B724C8}"/>
              </a:ext>
            </a:extLst>
          </p:cNvPr>
          <p:cNvSpPr txBox="1"/>
          <p:nvPr/>
        </p:nvSpPr>
        <p:spPr>
          <a:xfrm>
            <a:off x="7762081" y="6162347"/>
            <a:ext cx="4110832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Under- or over-representation of 10 percentage points or more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6EE5E5-3F04-DA4A-862F-F064E7071DBD}"/>
              </a:ext>
            </a:extLst>
          </p:cNvPr>
          <p:cNvSpPr txBox="1"/>
          <p:nvPr/>
        </p:nvSpPr>
        <p:spPr>
          <a:xfrm>
            <a:off x="4346143" y="6167509"/>
            <a:ext cx="3415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Data is from the 2018-19 school year. It reflects duplicate numbers as some learners can achieve concentrator status in more than one career field.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F9FC1A-200F-5846-836B-DF62A08B9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#CTEWorks • website.org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371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dvance CTE Toolkit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A1B4"/>
      </a:accent1>
      <a:accent2>
        <a:srgbClr val="F2761E"/>
      </a:accent2>
      <a:accent3>
        <a:srgbClr val="99C633"/>
      </a:accent3>
      <a:accent4>
        <a:srgbClr val="CBCDCE"/>
      </a:accent4>
      <a:accent5>
        <a:srgbClr val="E8C60F"/>
      </a:accent5>
      <a:accent6>
        <a:srgbClr val="62B459"/>
      </a:accent6>
      <a:hlink>
        <a:srgbClr val="E35D21"/>
      </a:hlink>
      <a:folHlink>
        <a:srgbClr val="E35D2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1307</TotalTime>
  <Words>1040</Words>
  <Application>Microsoft Macintosh PowerPoint</Application>
  <PresentationFormat>Widescreen</PresentationFormat>
  <Paragraphs>179</Paragraphs>
  <Slides>18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CTE Works  for Learners  in Green School District, West Dakota</vt:lpstr>
      <vt:lpstr>What Is Career Technical Education (CTE)?</vt:lpstr>
      <vt:lpstr>CTE in Our District</vt:lpstr>
      <vt:lpstr>Today’s Agenda</vt:lpstr>
      <vt:lpstr>Who Participates in CTE in Our District?</vt:lpstr>
      <vt:lpstr>Many Learners in Our District Concentrate  in CTE</vt:lpstr>
      <vt:lpstr>But Some Learner Groups Are Under-Represented </vt:lpstr>
      <vt:lpstr>Under-Representation Starts Early</vt:lpstr>
      <vt:lpstr>Concentration Is Also Not Proportional Across Career Clusters®</vt:lpstr>
      <vt:lpstr>Too Few Learners Complete a  CTE Program</vt:lpstr>
      <vt:lpstr>Completion Rates Are Even Lower in Some Learner Groups</vt:lpstr>
      <vt:lpstr>Why Focus on Increasing CTE Participation in Our District?</vt:lpstr>
      <vt:lpstr>CTE Concentrators Get an Early Start on Their Careers</vt:lpstr>
      <vt:lpstr>But Not All Learner Groups Get This Benefit</vt:lpstr>
      <vt:lpstr>Graduation Rates Are Higher for CTE Concentrators</vt:lpstr>
      <vt:lpstr>Graduation Rates Stay High Across Learner Groups</vt:lpstr>
      <vt:lpstr>CTE Concentrators Go on To Succeed After High School</vt:lpstr>
      <vt:lpstr>Next Steps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CTE Works for Learners in Green School District, West Dakota</dc:title>
  <dc:creator>Emily Yahn</dc:creator>
  <cp:lastModifiedBy>Kathy Ames</cp:lastModifiedBy>
  <cp:revision>54</cp:revision>
  <dcterms:created xsi:type="dcterms:W3CDTF">2020-10-19T15:37:16Z</dcterms:created>
  <dcterms:modified xsi:type="dcterms:W3CDTF">2020-11-05T16:26:51Z</dcterms:modified>
</cp:coreProperties>
</file>