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5" r:id="rId1"/>
  </p:sldMasterIdLst>
  <p:notesMasterIdLst>
    <p:notesMasterId r:id="rId11"/>
  </p:notesMasterIdLst>
  <p:handoutMasterIdLst>
    <p:handoutMasterId r:id="rId12"/>
  </p:handoutMasterIdLst>
  <p:sldIdLst>
    <p:sldId id="579" r:id="rId2"/>
    <p:sldId id="623" r:id="rId3"/>
    <p:sldId id="588" r:id="rId4"/>
    <p:sldId id="583" r:id="rId5"/>
    <p:sldId id="584" r:id="rId6"/>
    <p:sldId id="585" r:id="rId7"/>
    <p:sldId id="624" r:id="rId8"/>
    <p:sldId id="586" r:id="rId9"/>
    <p:sldId id="621" r:id="rId1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MS PGothic" pitchFamily="34" charset="-128"/>
        <a:cs typeface="MS PGothic" pitchFamily="34" charset="-128"/>
      </a:defRPr>
    </a:lvl1pPr>
    <a:lvl2pPr marL="457200" algn="l" defTabSz="457200" rtl="0" fontAlgn="base">
      <a:spcBef>
        <a:spcPct val="0"/>
      </a:spcBef>
      <a:spcAft>
        <a:spcPct val="0"/>
      </a:spcAft>
      <a:defRPr kern="1200">
        <a:solidFill>
          <a:schemeClr val="tx1"/>
        </a:solidFill>
        <a:latin typeface="Calibri" charset="0"/>
        <a:ea typeface="MS PGothic" pitchFamily="34" charset="-128"/>
        <a:cs typeface="MS PGothic" pitchFamily="34" charset="-128"/>
      </a:defRPr>
    </a:lvl2pPr>
    <a:lvl3pPr marL="914400" algn="l" defTabSz="457200" rtl="0" fontAlgn="base">
      <a:spcBef>
        <a:spcPct val="0"/>
      </a:spcBef>
      <a:spcAft>
        <a:spcPct val="0"/>
      </a:spcAft>
      <a:defRPr kern="1200">
        <a:solidFill>
          <a:schemeClr val="tx1"/>
        </a:solidFill>
        <a:latin typeface="Calibri" charset="0"/>
        <a:ea typeface="MS PGothic" pitchFamily="34" charset="-128"/>
        <a:cs typeface="MS PGothic" pitchFamily="34" charset="-128"/>
      </a:defRPr>
    </a:lvl3pPr>
    <a:lvl4pPr marL="1371600" algn="l" defTabSz="457200" rtl="0" fontAlgn="base">
      <a:spcBef>
        <a:spcPct val="0"/>
      </a:spcBef>
      <a:spcAft>
        <a:spcPct val="0"/>
      </a:spcAft>
      <a:defRPr kern="1200">
        <a:solidFill>
          <a:schemeClr val="tx1"/>
        </a:solidFill>
        <a:latin typeface="Calibri" charset="0"/>
        <a:ea typeface="MS PGothic" pitchFamily="34" charset="-128"/>
        <a:cs typeface="MS PGothic" pitchFamily="34" charset="-128"/>
      </a:defRPr>
    </a:lvl4pPr>
    <a:lvl5pPr marL="1828800" algn="l" defTabSz="457200" rtl="0" fontAlgn="base">
      <a:spcBef>
        <a:spcPct val="0"/>
      </a:spcBef>
      <a:spcAft>
        <a:spcPct val="0"/>
      </a:spcAft>
      <a:defRPr kern="1200">
        <a:solidFill>
          <a:schemeClr val="tx1"/>
        </a:solidFill>
        <a:latin typeface="Calibri"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800"/>
    <a:srgbClr val="191919"/>
    <a:srgbClr val="FF6D14"/>
    <a:srgbClr val="009AA6"/>
    <a:srgbClr val="1E1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69" autoAdjust="0"/>
  </p:normalViewPr>
  <p:slideViewPr>
    <p:cSldViewPr snapToGrid="0" snapToObjects="1">
      <p:cViewPr varScale="1">
        <p:scale>
          <a:sx n="68" d="100"/>
          <a:sy n="68" d="100"/>
        </p:scale>
        <p:origin x="1956" y="7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101" d="100"/>
          <a:sy n="101" d="100"/>
        </p:scale>
        <p:origin x="-4376" y="-1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604311-3AF5-49C4-9240-8CF5AAA01306}"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F873D00C-D7BC-4B7A-894D-5D127AE0D5DD}">
      <dgm:prSet phldrT="[Text]" custT="1"/>
      <dgm:spPr>
        <a:solidFill>
          <a:srgbClr val="009AA6"/>
        </a:solidFill>
      </dgm:spPr>
      <dgm:t>
        <a:bodyPr/>
        <a:lstStyle/>
        <a:p>
          <a:r>
            <a:rPr lang="en-US" sz="2000" dirty="0" smtClean="0"/>
            <a:t>Revision of Career Cluster</a:t>
          </a:r>
          <a:r>
            <a:rPr lang="en-US" sz="2000" baseline="42000" dirty="0" smtClean="0"/>
            <a:t>®</a:t>
          </a:r>
          <a:r>
            <a:rPr lang="en-US" sz="2000" dirty="0" smtClean="0"/>
            <a:t> Knowledge &amp; Skills State-</a:t>
          </a:r>
          <a:r>
            <a:rPr lang="en-US" sz="2000" dirty="0" err="1" smtClean="0"/>
            <a:t>ments</a:t>
          </a:r>
          <a:endParaRPr lang="en-US" sz="2000" dirty="0"/>
        </a:p>
      </dgm:t>
    </dgm:pt>
    <dgm:pt modelId="{88DF28CD-83E0-42FC-874C-E37C19694BA9}" type="parTrans" cxnId="{C358C3BA-2FD4-42A7-98FF-96F538034EE1}">
      <dgm:prSet/>
      <dgm:spPr/>
      <dgm:t>
        <a:bodyPr/>
        <a:lstStyle/>
        <a:p>
          <a:endParaRPr lang="en-US"/>
        </a:p>
      </dgm:t>
    </dgm:pt>
    <dgm:pt modelId="{1FCF8371-1477-4D23-AC25-B21CF5615B64}" type="sibTrans" cxnId="{C358C3BA-2FD4-42A7-98FF-96F538034EE1}">
      <dgm:prSet/>
      <dgm:spPr/>
      <dgm:t>
        <a:bodyPr/>
        <a:lstStyle/>
        <a:p>
          <a:endParaRPr lang="en-US"/>
        </a:p>
      </dgm:t>
    </dgm:pt>
    <dgm:pt modelId="{EB0C8B7D-69A5-4D97-889B-0FE06516E043}">
      <dgm:prSet custT="1"/>
      <dgm:spPr>
        <a:solidFill>
          <a:schemeClr val="bg1">
            <a:lumMod val="65000"/>
          </a:schemeClr>
        </a:solidFill>
      </dgm:spPr>
      <dgm:t>
        <a:bodyPr/>
        <a:lstStyle/>
        <a:p>
          <a:r>
            <a:rPr lang="en-US" sz="2000" dirty="0" smtClean="0"/>
            <a:t>State-led Working Groups</a:t>
          </a:r>
        </a:p>
      </dgm:t>
    </dgm:pt>
    <dgm:pt modelId="{69D31CC2-8324-4DE5-AB6B-6193C7B57B6C}" type="parTrans" cxnId="{A0D6B27E-B504-425D-9FDD-936C5FA8A006}">
      <dgm:prSet/>
      <dgm:spPr/>
      <dgm:t>
        <a:bodyPr/>
        <a:lstStyle/>
        <a:p>
          <a:endParaRPr lang="en-US"/>
        </a:p>
      </dgm:t>
    </dgm:pt>
    <dgm:pt modelId="{55C7E78B-C037-4D75-96C1-C9D35390E87D}" type="sibTrans" cxnId="{A0D6B27E-B504-425D-9FDD-936C5FA8A006}">
      <dgm:prSet/>
      <dgm:spPr/>
      <dgm:t>
        <a:bodyPr/>
        <a:lstStyle/>
        <a:p>
          <a:endParaRPr lang="en-US"/>
        </a:p>
      </dgm:t>
    </dgm:pt>
    <dgm:pt modelId="{A7691BCE-9148-414F-BA2D-C842CFCEE541}">
      <dgm:prSet custT="1"/>
      <dgm:spPr>
        <a:solidFill>
          <a:srgbClr val="7AB800"/>
        </a:solidFill>
      </dgm:spPr>
      <dgm:t>
        <a:bodyPr/>
        <a:lstStyle/>
        <a:p>
          <a:r>
            <a:rPr lang="en-US" sz="2000" smtClean="0"/>
            <a:t>Public Comment</a:t>
          </a:r>
          <a:endParaRPr lang="en-US" sz="2000" dirty="0" smtClean="0"/>
        </a:p>
      </dgm:t>
    </dgm:pt>
    <dgm:pt modelId="{94AA05FE-36CD-42D5-9F8E-F7AD2425A73B}" type="parTrans" cxnId="{42857136-9D38-4FFD-AB47-ED2669805927}">
      <dgm:prSet/>
      <dgm:spPr/>
      <dgm:t>
        <a:bodyPr/>
        <a:lstStyle/>
        <a:p>
          <a:endParaRPr lang="en-US"/>
        </a:p>
      </dgm:t>
    </dgm:pt>
    <dgm:pt modelId="{E6036D6D-392C-4E17-BD12-CC92BEFB54B8}" type="sibTrans" cxnId="{42857136-9D38-4FFD-AB47-ED2669805927}">
      <dgm:prSet/>
      <dgm:spPr/>
      <dgm:t>
        <a:bodyPr/>
        <a:lstStyle/>
        <a:p>
          <a:endParaRPr lang="en-US"/>
        </a:p>
      </dgm:t>
    </dgm:pt>
    <dgm:pt modelId="{A0210B1E-1B8D-4D42-BA60-9B53924F992B}">
      <dgm:prSet custT="1"/>
      <dgm:spPr>
        <a:solidFill>
          <a:srgbClr val="191919"/>
        </a:solidFill>
      </dgm:spPr>
      <dgm:t>
        <a:bodyPr/>
        <a:lstStyle/>
        <a:p>
          <a:r>
            <a:rPr lang="en-US" sz="2000" smtClean="0"/>
            <a:t>Working Group Validation</a:t>
          </a:r>
          <a:endParaRPr lang="en-US" sz="2000" dirty="0" smtClean="0"/>
        </a:p>
      </dgm:t>
    </dgm:pt>
    <dgm:pt modelId="{31DEF111-5024-4F7B-A877-986769DC0E04}" type="parTrans" cxnId="{AA6D5210-5C49-4932-A7B5-10C4371A5AF8}">
      <dgm:prSet/>
      <dgm:spPr/>
      <dgm:t>
        <a:bodyPr/>
        <a:lstStyle/>
        <a:p>
          <a:endParaRPr lang="en-US"/>
        </a:p>
      </dgm:t>
    </dgm:pt>
    <dgm:pt modelId="{AD5042FA-966F-4D25-89B0-871F8F20C6A2}" type="sibTrans" cxnId="{AA6D5210-5C49-4932-A7B5-10C4371A5AF8}">
      <dgm:prSet/>
      <dgm:spPr/>
      <dgm:t>
        <a:bodyPr/>
        <a:lstStyle/>
        <a:p>
          <a:endParaRPr lang="en-US"/>
        </a:p>
      </dgm:t>
    </dgm:pt>
    <dgm:pt modelId="{A3BA1182-F0D3-4446-BDB9-76745866B914}">
      <dgm:prSet custT="1"/>
      <dgm:spPr>
        <a:solidFill>
          <a:srgbClr val="FF6D14"/>
        </a:solidFill>
      </dgm:spPr>
      <dgm:t>
        <a:bodyPr/>
        <a:lstStyle/>
        <a:p>
          <a:r>
            <a:rPr lang="en-US" sz="2000" dirty="0" smtClean="0"/>
            <a:t>Final Release </a:t>
          </a:r>
          <a:endParaRPr lang="en-US" sz="2000" dirty="0"/>
        </a:p>
      </dgm:t>
    </dgm:pt>
    <dgm:pt modelId="{2CE10FC0-72FE-4046-8C9E-F6BD636B59E2}" type="parTrans" cxnId="{BB7033D9-4717-4EA9-A32E-3E2E42267FA1}">
      <dgm:prSet/>
      <dgm:spPr/>
      <dgm:t>
        <a:bodyPr/>
        <a:lstStyle/>
        <a:p>
          <a:endParaRPr lang="en-US"/>
        </a:p>
      </dgm:t>
    </dgm:pt>
    <dgm:pt modelId="{1567203C-D6B8-4746-8C26-56FAC580CE1E}" type="sibTrans" cxnId="{BB7033D9-4717-4EA9-A32E-3E2E42267FA1}">
      <dgm:prSet/>
      <dgm:spPr/>
      <dgm:t>
        <a:bodyPr/>
        <a:lstStyle/>
        <a:p>
          <a:endParaRPr lang="en-US"/>
        </a:p>
      </dgm:t>
    </dgm:pt>
    <dgm:pt modelId="{279DF594-D356-433B-84DE-3A6B5CDAEA78}" type="pres">
      <dgm:prSet presAssocID="{9B604311-3AF5-49C4-9240-8CF5AAA01306}" presName="Name0" presStyleCnt="0">
        <dgm:presLayoutVars>
          <dgm:dir/>
          <dgm:resizeHandles val="exact"/>
        </dgm:presLayoutVars>
      </dgm:prSet>
      <dgm:spPr/>
      <dgm:t>
        <a:bodyPr/>
        <a:lstStyle/>
        <a:p>
          <a:endParaRPr lang="en-US"/>
        </a:p>
      </dgm:t>
    </dgm:pt>
    <dgm:pt modelId="{44330754-F86F-4234-B238-CFDE6EB127CB}" type="pres">
      <dgm:prSet presAssocID="{F873D00C-D7BC-4B7A-894D-5D127AE0D5DD}" presName="node" presStyleLbl="node1" presStyleIdx="0" presStyleCnt="5" custScaleX="181768">
        <dgm:presLayoutVars>
          <dgm:bulletEnabled val="1"/>
        </dgm:presLayoutVars>
      </dgm:prSet>
      <dgm:spPr/>
      <dgm:t>
        <a:bodyPr/>
        <a:lstStyle/>
        <a:p>
          <a:endParaRPr lang="en-US"/>
        </a:p>
      </dgm:t>
    </dgm:pt>
    <dgm:pt modelId="{6FB9CBE6-7B8E-496B-9877-A3A733498CA5}" type="pres">
      <dgm:prSet presAssocID="{1FCF8371-1477-4D23-AC25-B21CF5615B64}" presName="sibTrans" presStyleLbl="sibTrans2D1" presStyleIdx="0" presStyleCnt="4"/>
      <dgm:spPr/>
      <dgm:t>
        <a:bodyPr/>
        <a:lstStyle/>
        <a:p>
          <a:endParaRPr lang="en-US"/>
        </a:p>
      </dgm:t>
    </dgm:pt>
    <dgm:pt modelId="{A1079871-6A2F-43F8-A1C6-CAF36F01CE71}" type="pres">
      <dgm:prSet presAssocID="{1FCF8371-1477-4D23-AC25-B21CF5615B64}" presName="connectorText" presStyleLbl="sibTrans2D1" presStyleIdx="0" presStyleCnt="4"/>
      <dgm:spPr/>
      <dgm:t>
        <a:bodyPr/>
        <a:lstStyle/>
        <a:p>
          <a:endParaRPr lang="en-US"/>
        </a:p>
      </dgm:t>
    </dgm:pt>
    <dgm:pt modelId="{6A318614-A7C2-4EFF-AFC0-5CA23E073BA9}" type="pres">
      <dgm:prSet presAssocID="{EB0C8B7D-69A5-4D97-889B-0FE06516E043}" presName="node" presStyleLbl="node1" presStyleIdx="1" presStyleCnt="5" custScaleX="181768">
        <dgm:presLayoutVars>
          <dgm:bulletEnabled val="1"/>
        </dgm:presLayoutVars>
      </dgm:prSet>
      <dgm:spPr/>
      <dgm:t>
        <a:bodyPr/>
        <a:lstStyle/>
        <a:p>
          <a:endParaRPr lang="en-US"/>
        </a:p>
      </dgm:t>
    </dgm:pt>
    <dgm:pt modelId="{C6DC2282-FC9A-4DB8-9E9C-7B982C04C6B1}" type="pres">
      <dgm:prSet presAssocID="{55C7E78B-C037-4D75-96C1-C9D35390E87D}" presName="sibTrans" presStyleLbl="sibTrans2D1" presStyleIdx="1" presStyleCnt="4"/>
      <dgm:spPr/>
      <dgm:t>
        <a:bodyPr/>
        <a:lstStyle/>
        <a:p>
          <a:endParaRPr lang="en-US"/>
        </a:p>
      </dgm:t>
    </dgm:pt>
    <dgm:pt modelId="{E3918E93-0CCA-432D-88D3-09772C0992C2}" type="pres">
      <dgm:prSet presAssocID="{55C7E78B-C037-4D75-96C1-C9D35390E87D}" presName="connectorText" presStyleLbl="sibTrans2D1" presStyleIdx="1" presStyleCnt="4"/>
      <dgm:spPr/>
      <dgm:t>
        <a:bodyPr/>
        <a:lstStyle/>
        <a:p>
          <a:endParaRPr lang="en-US"/>
        </a:p>
      </dgm:t>
    </dgm:pt>
    <dgm:pt modelId="{42B4D73D-551D-4279-A5D7-C548162EDF81}" type="pres">
      <dgm:prSet presAssocID="{A7691BCE-9148-414F-BA2D-C842CFCEE541}" presName="node" presStyleLbl="node1" presStyleIdx="2" presStyleCnt="5" custScaleX="181768">
        <dgm:presLayoutVars>
          <dgm:bulletEnabled val="1"/>
        </dgm:presLayoutVars>
      </dgm:prSet>
      <dgm:spPr/>
      <dgm:t>
        <a:bodyPr/>
        <a:lstStyle/>
        <a:p>
          <a:endParaRPr lang="en-US"/>
        </a:p>
      </dgm:t>
    </dgm:pt>
    <dgm:pt modelId="{8B03F73B-818F-4294-8375-D2C06FA87130}" type="pres">
      <dgm:prSet presAssocID="{E6036D6D-392C-4E17-BD12-CC92BEFB54B8}" presName="sibTrans" presStyleLbl="sibTrans2D1" presStyleIdx="2" presStyleCnt="4"/>
      <dgm:spPr/>
      <dgm:t>
        <a:bodyPr/>
        <a:lstStyle/>
        <a:p>
          <a:endParaRPr lang="en-US"/>
        </a:p>
      </dgm:t>
    </dgm:pt>
    <dgm:pt modelId="{2DC4268E-196C-449B-87E8-DDE4436617F2}" type="pres">
      <dgm:prSet presAssocID="{E6036D6D-392C-4E17-BD12-CC92BEFB54B8}" presName="connectorText" presStyleLbl="sibTrans2D1" presStyleIdx="2" presStyleCnt="4"/>
      <dgm:spPr/>
      <dgm:t>
        <a:bodyPr/>
        <a:lstStyle/>
        <a:p>
          <a:endParaRPr lang="en-US"/>
        </a:p>
      </dgm:t>
    </dgm:pt>
    <dgm:pt modelId="{9BC8A20F-9EBC-4524-890F-D33E88C62530}" type="pres">
      <dgm:prSet presAssocID="{A0210B1E-1B8D-4D42-BA60-9B53924F992B}" presName="node" presStyleLbl="node1" presStyleIdx="3" presStyleCnt="5" custScaleX="181768">
        <dgm:presLayoutVars>
          <dgm:bulletEnabled val="1"/>
        </dgm:presLayoutVars>
      </dgm:prSet>
      <dgm:spPr/>
      <dgm:t>
        <a:bodyPr/>
        <a:lstStyle/>
        <a:p>
          <a:endParaRPr lang="en-US"/>
        </a:p>
      </dgm:t>
    </dgm:pt>
    <dgm:pt modelId="{B2C1D0D8-2813-4CAE-93C9-1CE7FFD873CD}" type="pres">
      <dgm:prSet presAssocID="{AD5042FA-966F-4D25-89B0-871F8F20C6A2}" presName="sibTrans" presStyleLbl="sibTrans2D1" presStyleIdx="3" presStyleCnt="4"/>
      <dgm:spPr/>
      <dgm:t>
        <a:bodyPr/>
        <a:lstStyle/>
        <a:p>
          <a:endParaRPr lang="en-US"/>
        </a:p>
      </dgm:t>
    </dgm:pt>
    <dgm:pt modelId="{DA422F32-324C-4470-88C3-84D24CA3A86B}" type="pres">
      <dgm:prSet presAssocID="{AD5042FA-966F-4D25-89B0-871F8F20C6A2}" presName="connectorText" presStyleLbl="sibTrans2D1" presStyleIdx="3" presStyleCnt="4"/>
      <dgm:spPr/>
      <dgm:t>
        <a:bodyPr/>
        <a:lstStyle/>
        <a:p>
          <a:endParaRPr lang="en-US"/>
        </a:p>
      </dgm:t>
    </dgm:pt>
    <dgm:pt modelId="{DA03A393-54EC-4742-9CA4-2C4B289407BA}" type="pres">
      <dgm:prSet presAssocID="{A3BA1182-F0D3-4446-BDB9-76745866B914}" presName="node" presStyleLbl="node1" presStyleIdx="4" presStyleCnt="5" custScaleX="181768">
        <dgm:presLayoutVars>
          <dgm:bulletEnabled val="1"/>
        </dgm:presLayoutVars>
      </dgm:prSet>
      <dgm:spPr/>
      <dgm:t>
        <a:bodyPr/>
        <a:lstStyle/>
        <a:p>
          <a:endParaRPr lang="en-US"/>
        </a:p>
      </dgm:t>
    </dgm:pt>
  </dgm:ptLst>
  <dgm:cxnLst>
    <dgm:cxn modelId="{AA6D5210-5C49-4932-A7B5-10C4371A5AF8}" srcId="{9B604311-3AF5-49C4-9240-8CF5AAA01306}" destId="{A0210B1E-1B8D-4D42-BA60-9B53924F992B}" srcOrd="3" destOrd="0" parTransId="{31DEF111-5024-4F7B-A877-986769DC0E04}" sibTransId="{AD5042FA-966F-4D25-89B0-871F8F20C6A2}"/>
    <dgm:cxn modelId="{42857136-9D38-4FFD-AB47-ED2669805927}" srcId="{9B604311-3AF5-49C4-9240-8CF5AAA01306}" destId="{A7691BCE-9148-414F-BA2D-C842CFCEE541}" srcOrd="2" destOrd="0" parTransId="{94AA05FE-36CD-42D5-9F8E-F7AD2425A73B}" sibTransId="{E6036D6D-392C-4E17-BD12-CC92BEFB54B8}"/>
    <dgm:cxn modelId="{31E973A8-8082-452B-8F81-8922AEC9B863}" type="presOf" srcId="{55C7E78B-C037-4D75-96C1-C9D35390E87D}" destId="{C6DC2282-FC9A-4DB8-9E9C-7B982C04C6B1}" srcOrd="0" destOrd="0" presId="urn:microsoft.com/office/officeart/2005/8/layout/process1"/>
    <dgm:cxn modelId="{C358C3BA-2FD4-42A7-98FF-96F538034EE1}" srcId="{9B604311-3AF5-49C4-9240-8CF5AAA01306}" destId="{F873D00C-D7BC-4B7A-894D-5D127AE0D5DD}" srcOrd="0" destOrd="0" parTransId="{88DF28CD-83E0-42FC-874C-E37C19694BA9}" sibTransId="{1FCF8371-1477-4D23-AC25-B21CF5615B64}"/>
    <dgm:cxn modelId="{9DB24F42-927B-483F-9537-B468081257C5}" type="presOf" srcId="{E6036D6D-392C-4E17-BD12-CC92BEFB54B8}" destId="{2DC4268E-196C-449B-87E8-DDE4436617F2}" srcOrd="1" destOrd="0" presId="urn:microsoft.com/office/officeart/2005/8/layout/process1"/>
    <dgm:cxn modelId="{F57A7F10-4D48-47F7-9684-75A0BE2B9F95}" type="presOf" srcId="{9B604311-3AF5-49C4-9240-8CF5AAA01306}" destId="{279DF594-D356-433B-84DE-3A6B5CDAEA78}" srcOrd="0" destOrd="0" presId="urn:microsoft.com/office/officeart/2005/8/layout/process1"/>
    <dgm:cxn modelId="{BB7033D9-4717-4EA9-A32E-3E2E42267FA1}" srcId="{9B604311-3AF5-49C4-9240-8CF5AAA01306}" destId="{A3BA1182-F0D3-4446-BDB9-76745866B914}" srcOrd="4" destOrd="0" parTransId="{2CE10FC0-72FE-4046-8C9E-F6BD636B59E2}" sibTransId="{1567203C-D6B8-4746-8C26-56FAC580CE1E}"/>
    <dgm:cxn modelId="{D944C196-2D99-4CA9-914C-AC7F2471740F}" type="presOf" srcId="{55C7E78B-C037-4D75-96C1-C9D35390E87D}" destId="{E3918E93-0CCA-432D-88D3-09772C0992C2}" srcOrd="1" destOrd="0" presId="urn:microsoft.com/office/officeart/2005/8/layout/process1"/>
    <dgm:cxn modelId="{9082FD02-331C-4B5A-8659-ED5A5CC71EDB}" type="presOf" srcId="{F873D00C-D7BC-4B7A-894D-5D127AE0D5DD}" destId="{44330754-F86F-4234-B238-CFDE6EB127CB}" srcOrd="0" destOrd="0" presId="urn:microsoft.com/office/officeart/2005/8/layout/process1"/>
    <dgm:cxn modelId="{D57EDC4D-6D4A-4790-AF11-28FFA111AD00}" type="presOf" srcId="{A3BA1182-F0D3-4446-BDB9-76745866B914}" destId="{DA03A393-54EC-4742-9CA4-2C4B289407BA}" srcOrd="0" destOrd="0" presId="urn:microsoft.com/office/officeart/2005/8/layout/process1"/>
    <dgm:cxn modelId="{A08F9CE8-99E6-401B-9389-CDCF38EF6C3E}" type="presOf" srcId="{EB0C8B7D-69A5-4D97-889B-0FE06516E043}" destId="{6A318614-A7C2-4EFF-AFC0-5CA23E073BA9}" srcOrd="0" destOrd="0" presId="urn:microsoft.com/office/officeart/2005/8/layout/process1"/>
    <dgm:cxn modelId="{DC5CE6F8-A256-415F-9560-07F064DEE836}" type="presOf" srcId="{A7691BCE-9148-414F-BA2D-C842CFCEE541}" destId="{42B4D73D-551D-4279-A5D7-C548162EDF81}" srcOrd="0" destOrd="0" presId="urn:microsoft.com/office/officeart/2005/8/layout/process1"/>
    <dgm:cxn modelId="{69A9E183-D1D6-49FB-9196-237652A49840}" type="presOf" srcId="{1FCF8371-1477-4D23-AC25-B21CF5615B64}" destId="{A1079871-6A2F-43F8-A1C6-CAF36F01CE71}" srcOrd="1" destOrd="0" presId="urn:microsoft.com/office/officeart/2005/8/layout/process1"/>
    <dgm:cxn modelId="{A0D6B27E-B504-425D-9FDD-936C5FA8A006}" srcId="{9B604311-3AF5-49C4-9240-8CF5AAA01306}" destId="{EB0C8B7D-69A5-4D97-889B-0FE06516E043}" srcOrd="1" destOrd="0" parTransId="{69D31CC2-8324-4DE5-AB6B-6193C7B57B6C}" sibTransId="{55C7E78B-C037-4D75-96C1-C9D35390E87D}"/>
    <dgm:cxn modelId="{37C850B2-26BE-4B74-BB5F-1D1451FA80D7}" type="presOf" srcId="{AD5042FA-966F-4D25-89B0-871F8F20C6A2}" destId="{DA422F32-324C-4470-88C3-84D24CA3A86B}" srcOrd="1" destOrd="0" presId="urn:microsoft.com/office/officeart/2005/8/layout/process1"/>
    <dgm:cxn modelId="{9A66DD37-703F-45C0-B494-FFEFA5FEA7EC}" type="presOf" srcId="{A0210B1E-1B8D-4D42-BA60-9B53924F992B}" destId="{9BC8A20F-9EBC-4524-890F-D33E88C62530}" srcOrd="0" destOrd="0" presId="urn:microsoft.com/office/officeart/2005/8/layout/process1"/>
    <dgm:cxn modelId="{F476066F-2A4E-493D-92FC-78AF56965189}" type="presOf" srcId="{1FCF8371-1477-4D23-AC25-B21CF5615B64}" destId="{6FB9CBE6-7B8E-496B-9877-A3A733498CA5}" srcOrd="0" destOrd="0" presId="urn:microsoft.com/office/officeart/2005/8/layout/process1"/>
    <dgm:cxn modelId="{3EC8FB16-4C07-4B54-BA34-813256252B02}" type="presOf" srcId="{E6036D6D-392C-4E17-BD12-CC92BEFB54B8}" destId="{8B03F73B-818F-4294-8375-D2C06FA87130}" srcOrd="0" destOrd="0" presId="urn:microsoft.com/office/officeart/2005/8/layout/process1"/>
    <dgm:cxn modelId="{DB10AADC-DC42-49FD-AA96-08CEE5EFA7B4}" type="presOf" srcId="{AD5042FA-966F-4D25-89B0-871F8F20C6A2}" destId="{B2C1D0D8-2813-4CAE-93C9-1CE7FFD873CD}" srcOrd="0" destOrd="0" presId="urn:microsoft.com/office/officeart/2005/8/layout/process1"/>
    <dgm:cxn modelId="{79B5C2B7-60C1-408D-BA2F-7E31E8B802A8}" type="presParOf" srcId="{279DF594-D356-433B-84DE-3A6B5CDAEA78}" destId="{44330754-F86F-4234-B238-CFDE6EB127CB}" srcOrd="0" destOrd="0" presId="urn:microsoft.com/office/officeart/2005/8/layout/process1"/>
    <dgm:cxn modelId="{F89265AA-9777-47DA-80CB-DC0F17EEF7FF}" type="presParOf" srcId="{279DF594-D356-433B-84DE-3A6B5CDAEA78}" destId="{6FB9CBE6-7B8E-496B-9877-A3A733498CA5}" srcOrd="1" destOrd="0" presId="urn:microsoft.com/office/officeart/2005/8/layout/process1"/>
    <dgm:cxn modelId="{FEBC6B9A-3A73-45AE-8BF3-0D7D5A8AECD7}" type="presParOf" srcId="{6FB9CBE6-7B8E-496B-9877-A3A733498CA5}" destId="{A1079871-6A2F-43F8-A1C6-CAF36F01CE71}" srcOrd="0" destOrd="0" presId="urn:microsoft.com/office/officeart/2005/8/layout/process1"/>
    <dgm:cxn modelId="{C4F83204-FA4D-4BC1-9A0B-C5AE3EBD939B}" type="presParOf" srcId="{279DF594-D356-433B-84DE-3A6B5CDAEA78}" destId="{6A318614-A7C2-4EFF-AFC0-5CA23E073BA9}" srcOrd="2" destOrd="0" presId="urn:microsoft.com/office/officeart/2005/8/layout/process1"/>
    <dgm:cxn modelId="{12A8A4C4-33BB-40B7-8303-DAEB6DB9C94E}" type="presParOf" srcId="{279DF594-D356-433B-84DE-3A6B5CDAEA78}" destId="{C6DC2282-FC9A-4DB8-9E9C-7B982C04C6B1}" srcOrd="3" destOrd="0" presId="urn:microsoft.com/office/officeart/2005/8/layout/process1"/>
    <dgm:cxn modelId="{BD5FB4EB-9899-439B-9683-D2899C81C7DB}" type="presParOf" srcId="{C6DC2282-FC9A-4DB8-9E9C-7B982C04C6B1}" destId="{E3918E93-0CCA-432D-88D3-09772C0992C2}" srcOrd="0" destOrd="0" presId="urn:microsoft.com/office/officeart/2005/8/layout/process1"/>
    <dgm:cxn modelId="{0897F65F-32A6-4F48-95B7-7200E22B01E0}" type="presParOf" srcId="{279DF594-D356-433B-84DE-3A6B5CDAEA78}" destId="{42B4D73D-551D-4279-A5D7-C548162EDF81}" srcOrd="4" destOrd="0" presId="urn:microsoft.com/office/officeart/2005/8/layout/process1"/>
    <dgm:cxn modelId="{9998D635-61ED-4865-AB3B-F2102E19E8E8}" type="presParOf" srcId="{279DF594-D356-433B-84DE-3A6B5CDAEA78}" destId="{8B03F73B-818F-4294-8375-D2C06FA87130}" srcOrd="5" destOrd="0" presId="urn:microsoft.com/office/officeart/2005/8/layout/process1"/>
    <dgm:cxn modelId="{6224FB09-6730-4671-B6C4-768CD86C2B8C}" type="presParOf" srcId="{8B03F73B-818F-4294-8375-D2C06FA87130}" destId="{2DC4268E-196C-449B-87E8-DDE4436617F2}" srcOrd="0" destOrd="0" presId="urn:microsoft.com/office/officeart/2005/8/layout/process1"/>
    <dgm:cxn modelId="{51A745E8-DC7C-47FB-AD62-31D4E49364B3}" type="presParOf" srcId="{279DF594-D356-433B-84DE-3A6B5CDAEA78}" destId="{9BC8A20F-9EBC-4524-890F-D33E88C62530}" srcOrd="6" destOrd="0" presId="urn:microsoft.com/office/officeart/2005/8/layout/process1"/>
    <dgm:cxn modelId="{0998D702-A8B0-44A7-A4E8-3BC867196D3D}" type="presParOf" srcId="{279DF594-D356-433B-84DE-3A6B5CDAEA78}" destId="{B2C1D0D8-2813-4CAE-93C9-1CE7FFD873CD}" srcOrd="7" destOrd="0" presId="urn:microsoft.com/office/officeart/2005/8/layout/process1"/>
    <dgm:cxn modelId="{30355A9F-5DBF-4015-AE1F-107A638B9905}" type="presParOf" srcId="{B2C1D0D8-2813-4CAE-93C9-1CE7FFD873CD}" destId="{DA422F32-324C-4470-88C3-84D24CA3A86B}" srcOrd="0" destOrd="0" presId="urn:microsoft.com/office/officeart/2005/8/layout/process1"/>
    <dgm:cxn modelId="{382459FD-E379-4761-96DE-6335616E82DE}" type="presParOf" srcId="{279DF594-D356-433B-84DE-3A6B5CDAEA78}" destId="{DA03A393-54EC-4742-9CA4-2C4B289407BA}" srcOrd="8"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30754-F86F-4234-B238-CFDE6EB127CB}">
      <dsp:nvSpPr>
        <dsp:cNvPr id="0" name=""/>
        <dsp:cNvSpPr/>
      </dsp:nvSpPr>
      <dsp:spPr>
        <a:xfrm>
          <a:off x="6356" y="1389306"/>
          <a:ext cx="1394580" cy="2239255"/>
        </a:xfrm>
        <a:prstGeom prst="roundRect">
          <a:avLst>
            <a:gd name="adj" fmla="val 10000"/>
          </a:avLst>
        </a:prstGeom>
        <a:solidFill>
          <a:srgbClr val="009A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Revision of Career Cluster</a:t>
          </a:r>
          <a:r>
            <a:rPr lang="en-US" sz="2000" kern="1200" baseline="42000" dirty="0" smtClean="0"/>
            <a:t>®</a:t>
          </a:r>
          <a:r>
            <a:rPr lang="en-US" sz="2000" kern="1200" dirty="0" smtClean="0"/>
            <a:t> Knowledge &amp; Skills State-</a:t>
          </a:r>
          <a:r>
            <a:rPr lang="en-US" sz="2000" kern="1200" dirty="0" err="1" smtClean="0"/>
            <a:t>ments</a:t>
          </a:r>
          <a:endParaRPr lang="en-US" sz="2000" kern="1200" dirty="0"/>
        </a:p>
      </dsp:txBody>
      <dsp:txXfrm>
        <a:off x="47202" y="1430152"/>
        <a:ext cx="1312888" cy="2157563"/>
      </dsp:txXfrm>
    </dsp:sp>
    <dsp:sp modelId="{6FB9CBE6-7B8E-496B-9877-A3A733498CA5}">
      <dsp:nvSpPr>
        <dsp:cNvPr id="0" name=""/>
        <dsp:cNvSpPr/>
      </dsp:nvSpPr>
      <dsp:spPr>
        <a:xfrm>
          <a:off x="1477660" y="2413797"/>
          <a:ext cx="162652" cy="19027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477660" y="2451852"/>
        <a:ext cx="113856" cy="114163"/>
      </dsp:txXfrm>
    </dsp:sp>
    <dsp:sp modelId="{6A318614-A7C2-4EFF-AFC0-5CA23E073BA9}">
      <dsp:nvSpPr>
        <dsp:cNvPr id="0" name=""/>
        <dsp:cNvSpPr/>
      </dsp:nvSpPr>
      <dsp:spPr>
        <a:xfrm>
          <a:off x="1707830" y="1389306"/>
          <a:ext cx="1394580" cy="2239255"/>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State-led Working Groups</a:t>
          </a:r>
        </a:p>
      </dsp:txBody>
      <dsp:txXfrm>
        <a:off x="1748676" y="1430152"/>
        <a:ext cx="1312888" cy="2157563"/>
      </dsp:txXfrm>
    </dsp:sp>
    <dsp:sp modelId="{C6DC2282-FC9A-4DB8-9E9C-7B982C04C6B1}">
      <dsp:nvSpPr>
        <dsp:cNvPr id="0" name=""/>
        <dsp:cNvSpPr/>
      </dsp:nvSpPr>
      <dsp:spPr>
        <a:xfrm>
          <a:off x="3179133" y="2413797"/>
          <a:ext cx="162652" cy="190273"/>
        </a:xfrm>
        <a:prstGeom prst="righ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3179133" y="2451852"/>
        <a:ext cx="113856" cy="114163"/>
      </dsp:txXfrm>
    </dsp:sp>
    <dsp:sp modelId="{42B4D73D-551D-4279-A5D7-C548162EDF81}">
      <dsp:nvSpPr>
        <dsp:cNvPr id="0" name=""/>
        <dsp:cNvSpPr/>
      </dsp:nvSpPr>
      <dsp:spPr>
        <a:xfrm>
          <a:off x="3409303" y="1389306"/>
          <a:ext cx="1394580" cy="2239255"/>
        </a:xfrm>
        <a:prstGeom prst="roundRect">
          <a:avLst>
            <a:gd name="adj" fmla="val 10000"/>
          </a:avLst>
        </a:prstGeom>
        <a:solidFill>
          <a:srgbClr val="7AB8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Public Comment</a:t>
          </a:r>
          <a:endParaRPr lang="en-US" sz="2000" kern="1200" dirty="0" smtClean="0"/>
        </a:p>
      </dsp:txBody>
      <dsp:txXfrm>
        <a:off x="3450149" y="1430152"/>
        <a:ext cx="1312888" cy="2157563"/>
      </dsp:txXfrm>
    </dsp:sp>
    <dsp:sp modelId="{8B03F73B-818F-4294-8375-D2C06FA87130}">
      <dsp:nvSpPr>
        <dsp:cNvPr id="0" name=""/>
        <dsp:cNvSpPr/>
      </dsp:nvSpPr>
      <dsp:spPr>
        <a:xfrm>
          <a:off x="4880606" y="2413797"/>
          <a:ext cx="162652" cy="190273"/>
        </a:xfrm>
        <a:prstGeom prst="righ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4880606" y="2451852"/>
        <a:ext cx="113856" cy="114163"/>
      </dsp:txXfrm>
    </dsp:sp>
    <dsp:sp modelId="{9BC8A20F-9EBC-4524-890F-D33E88C62530}">
      <dsp:nvSpPr>
        <dsp:cNvPr id="0" name=""/>
        <dsp:cNvSpPr/>
      </dsp:nvSpPr>
      <dsp:spPr>
        <a:xfrm>
          <a:off x="5110776" y="1389306"/>
          <a:ext cx="1394580" cy="2239255"/>
        </a:xfrm>
        <a:prstGeom prst="roundRect">
          <a:avLst>
            <a:gd name="adj" fmla="val 10000"/>
          </a:avLst>
        </a:prstGeom>
        <a:solidFill>
          <a:srgbClr val="19191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Working Group Validation</a:t>
          </a:r>
          <a:endParaRPr lang="en-US" sz="2000" kern="1200" dirty="0" smtClean="0"/>
        </a:p>
      </dsp:txBody>
      <dsp:txXfrm>
        <a:off x="5151622" y="1430152"/>
        <a:ext cx="1312888" cy="2157563"/>
      </dsp:txXfrm>
    </dsp:sp>
    <dsp:sp modelId="{B2C1D0D8-2813-4CAE-93C9-1CE7FFD873CD}">
      <dsp:nvSpPr>
        <dsp:cNvPr id="0" name=""/>
        <dsp:cNvSpPr/>
      </dsp:nvSpPr>
      <dsp:spPr>
        <a:xfrm>
          <a:off x="6582080" y="2413797"/>
          <a:ext cx="162652" cy="190273"/>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6582080" y="2451852"/>
        <a:ext cx="113856" cy="114163"/>
      </dsp:txXfrm>
    </dsp:sp>
    <dsp:sp modelId="{DA03A393-54EC-4742-9CA4-2C4B289407BA}">
      <dsp:nvSpPr>
        <dsp:cNvPr id="0" name=""/>
        <dsp:cNvSpPr/>
      </dsp:nvSpPr>
      <dsp:spPr>
        <a:xfrm>
          <a:off x="6812249" y="1389306"/>
          <a:ext cx="1394580" cy="2239255"/>
        </a:xfrm>
        <a:prstGeom prst="roundRect">
          <a:avLst>
            <a:gd name="adj" fmla="val 10000"/>
          </a:avLst>
        </a:prstGeom>
        <a:solidFill>
          <a:srgbClr val="FF6D1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Final Release </a:t>
          </a:r>
          <a:endParaRPr lang="en-US" sz="2000" kern="1200" dirty="0"/>
        </a:p>
      </dsp:txBody>
      <dsp:txXfrm>
        <a:off x="6853095" y="1430152"/>
        <a:ext cx="1312888" cy="21575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1135654-62D7-C247-A296-AD390C7E6DE9}" type="datetimeFigureOut">
              <a:rPr lang="en-US"/>
              <a:pPr/>
              <a:t>12/23/2014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FB3E3BD-1197-C84B-8BB0-D129759E0425}" type="slidenum">
              <a:rPr lang="en-US"/>
              <a:pPr/>
              <a:t>‹#›</a:t>
            </a:fld>
            <a:endParaRPr lang="en-US" dirty="0"/>
          </a:p>
        </p:txBody>
      </p:sp>
    </p:spTree>
    <p:extLst>
      <p:ext uri="{BB962C8B-B14F-4D97-AF65-F5344CB8AC3E}">
        <p14:creationId xmlns:p14="http://schemas.microsoft.com/office/powerpoint/2010/main" val="4038012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07D26D8-EEAF-C943-BCF4-FA26F5F9B0C7}" type="datetimeFigureOut">
              <a:rPr lang="en-US"/>
              <a:pPr/>
              <a:t>12/23/2014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0AFFA26-AF9C-1241-9398-3690685E1C47}" type="slidenum">
              <a:rPr lang="en-US"/>
              <a:pPr/>
              <a:t>‹#›</a:t>
            </a:fld>
            <a:endParaRPr lang="en-US" dirty="0"/>
          </a:p>
        </p:txBody>
      </p:sp>
    </p:spTree>
    <p:extLst>
      <p:ext uri="{BB962C8B-B14F-4D97-AF65-F5344CB8AC3E}">
        <p14:creationId xmlns:p14="http://schemas.microsoft.com/office/powerpoint/2010/main" val="29072208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653924F-A2A4-48A2-8C95-FB90666045EE}" type="slidenum">
              <a:rPr lang="en-US" smtClean="0"/>
              <a:pPr eaLnBrk="1" hangingPunct="1"/>
              <a:t>1</a:t>
            </a:fld>
            <a:endParaRPr lang="en-US" smtClean="0"/>
          </a:p>
        </p:txBody>
      </p:sp>
    </p:spTree>
    <p:extLst>
      <p:ext uri="{BB962C8B-B14F-4D97-AF65-F5344CB8AC3E}">
        <p14:creationId xmlns:p14="http://schemas.microsoft.com/office/powerpoint/2010/main" val="300165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48131"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S PGothic" charset="0"/>
                <a:cs typeface="MS PGothic" charset="0"/>
              </a:rPr>
              <a:t>The CCTC (or CCTC) were released after a two-year development process that directly engaged 42 states, DC, Palau </a:t>
            </a:r>
          </a:p>
          <a:p>
            <a:pPr lvl="0"/>
            <a:r>
              <a:rPr lang="en-US" sz="1200" kern="1200" dirty="0" smtClean="0">
                <a:solidFill>
                  <a:schemeClr val="tx1"/>
                </a:solidFill>
                <a:effectLst/>
                <a:latin typeface="+mn-lt"/>
                <a:ea typeface="MS PGothic" charset="0"/>
                <a:cs typeface="MS PGothic" charset="0"/>
              </a:rPr>
              <a:t>The CCTC are benchmark standards that define what a student should know/be able to do after completing a program of study</a:t>
            </a:r>
          </a:p>
          <a:p>
            <a:pPr marL="79375" eaLnBrk="1" hangingPunct="1"/>
            <a:endParaRPr lang="en-US" sz="1800" dirty="0">
              <a:solidFill>
                <a:srgbClr val="000000"/>
              </a:solidFill>
              <a:latin typeface="Geneva" charset="0"/>
              <a:ea typeface="Geneva" charset="0"/>
              <a:cs typeface="Geneva" charset="0"/>
              <a:sym typeface="Geneva" charset="0"/>
            </a:endParaRPr>
          </a:p>
        </p:txBody>
      </p:sp>
    </p:spTree>
    <p:extLst>
      <p:ext uri="{BB962C8B-B14F-4D97-AF65-F5344CB8AC3E}">
        <p14:creationId xmlns:p14="http://schemas.microsoft.com/office/powerpoint/2010/main" val="214079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spcBef>
                <a:spcPts val="1223"/>
              </a:spcBef>
            </a:pPr>
            <a:r>
              <a:rPr lang="en-US" sz="2600" dirty="0" smtClean="0"/>
              <a:t>There are two major </a:t>
            </a:r>
            <a:r>
              <a:rPr lang="en-US" sz="2600" dirty="0" err="1" smtClean="0"/>
              <a:t>compoents</a:t>
            </a:r>
            <a:r>
              <a:rPr lang="en-US" sz="2600" dirty="0" smtClean="0"/>
              <a:t>…</a:t>
            </a:r>
            <a:endParaRPr lang="en-US" sz="2600"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59EB083F-9E9D-47FD-AED9-24B9417719E5}" type="slidenum">
              <a:rPr lang="en-US" smtClean="0">
                <a:solidFill>
                  <a:srgbClr val="000000"/>
                </a:solidFill>
              </a:rPr>
              <a:pPr eaLnBrk="1" hangingPunct="1"/>
              <a:t>3</a:t>
            </a:fld>
            <a:endParaRPr lang="en-US" smtClean="0">
              <a:solidFill>
                <a:srgbClr val="000000"/>
              </a:solidFill>
            </a:endParaRPr>
          </a:p>
        </p:txBody>
      </p:sp>
    </p:spTree>
    <p:extLst>
      <p:ext uri="{BB962C8B-B14F-4D97-AF65-F5344CB8AC3E}">
        <p14:creationId xmlns:p14="http://schemas.microsoft.com/office/powerpoint/2010/main" val="199732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S PGothic" charset="0"/>
                <a:cs typeface="MS PGothic" charset="0"/>
              </a:rPr>
              <a:t>As the CCTC are standards developed for states, by states, their development process was inclusive, </a:t>
            </a:r>
            <a:r>
              <a:rPr lang="en-US" sz="1200" kern="1200" dirty="0" err="1" smtClean="0">
                <a:solidFill>
                  <a:schemeClr val="tx1"/>
                </a:solidFill>
                <a:effectLst/>
                <a:latin typeface="+mn-lt"/>
                <a:ea typeface="MS PGothic" charset="0"/>
                <a:cs typeface="MS PGothic" charset="0"/>
              </a:rPr>
              <a:t>opten</a:t>
            </a:r>
            <a:endParaRPr lang="en-US" sz="1200" kern="1200" dirty="0" smtClean="0">
              <a:solidFill>
                <a:schemeClr val="tx1"/>
              </a:solidFill>
              <a:effectLst/>
              <a:latin typeface="+mn-lt"/>
              <a:ea typeface="MS PGothic" charset="0"/>
              <a:cs typeface="MS PGothic" charset="0"/>
            </a:endParaRPr>
          </a:p>
          <a:p>
            <a:pPr lvl="0"/>
            <a:r>
              <a:rPr lang="en-US" sz="1200" kern="1200" dirty="0" smtClean="0">
                <a:solidFill>
                  <a:schemeClr val="tx1"/>
                </a:solidFill>
                <a:effectLst/>
                <a:latin typeface="+mn-lt"/>
                <a:ea typeface="MS PGothic" charset="0"/>
                <a:cs typeface="MS PGothic" charset="0"/>
              </a:rPr>
              <a:t> There were four major components </a:t>
            </a:r>
            <a:r>
              <a:rPr lang="en-US" sz="1200" kern="1200" dirty="0" err="1" smtClean="0">
                <a:solidFill>
                  <a:schemeClr val="tx1"/>
                </a:solidFill>
                <a:effectLst/>
                <a:latin typeface="+mn-lt"/>
                <a:ea typeface="MS PGothic" charset="0"/>
                <a:cs typeface="MS PGothic" charset="0"/>
              </a:rPr>
              <a:t>ot</a:t>
            </a:r>
            <a:r>
              <a:rPr lang="en-US" sz="1200" kern="1200" dirty="0" smtClean="0">
                <a:solidFill>
                  <a:schemeClr val="tx1"/>
                </a:solidFill>
                <a:effectLst/>
                <a:latin typeface="+mn-lt"/>
                <a:ea typeface="MS PGothic" charset="0"/>
                <a:cs typeface="MS PGothic" charset="0"/>
              </a:rPr>
              <a:t> the development process, </a:t>
            </a:r>
          </a:p>
          <a:p>
            <a:pPr lvl="1"/>
            <a:r>
              <a:rPr lang="en-US" sz="1200" kern="1200" dirty="0" smtClean="0">
                <a:solidFill>
                  <a:schemeClr val="tx1"/>
                </a:solidFill>
                <a:effectLst/>
                <a:latin typeface="+mn-lt"/>
                <a:ea typeface="MS PGothic" charset="0"/>
                <a:cs typeface="MS PGothic" charset="0"/>
              </a:rPr>
              <a:t> </a:t>
            </a:r>
          </a:p>
          <a:p>
            <a:endParaRPr lang="en-US" dirty="0"/>
          </a:p>
        </p:txBody>
      </p:sp>
      <p:sp>
        <p:nvSpPr>
          <p:cNvPr id="4" name="Slide Number Placeholder 3"/>
          <p:cNvSpPr>
            <a:spLocks noGrp="1"/>
          </p:cNvSpPr>
          <p:nvPr>
            <p:ph type="sldNum" sz="quarter" idx="10"/>
          </p:nvPr>
        </p:nvSpPr>
        <p:spPr/>
        <p:txBody>
          <a:bodyPr/>
          <a:lstStyle/>
          <a:p>
            <a:pPr>
              <a:defRPr/>
            </a:pPr>
            <a:fld id="{D8F154EC-489B-4747-AE5D-667EF39F08B0}" type="slidenum">
              <a:rPr lang="en-US" smtClean="0"/>
              <a:pPr>
                <a:defRPr/>
              </a:pPr>
              <a:t>4</a:t>
            </a:fld>
            <a:endParaRPr lang="en-US"/>
          </a:p>
        </p:txBody>
      </p:sp>
    </p:spTree>
    <p:extLst>
      <p:ext uri="{BB962C8B-B14F-4D97-AF65-F5344CB8AC3E}">
        <p14:creationId xmlns:p14="http://schemas.microsoft.com/office/powerpoint/2010/main" val="2663562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spcBef>
                <a:spcPct val="0"/>
              </a:spcBef>
              <a:defRPr/>
            </a:pPr>
            <a:endParaRPr lang="en-US" dirty="0"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537A257-29E0-455A-BE05-B2F71B1481AB}" type="slidenum">
              <a:rPr lang="en-US" smtClean="0">
                <a:solidFill>
                  <a:srgbClr val="000000"/>
                </a:solidFill>
              </a:rPr>
              <a:pPr eaLnBrk="1" hangingPunct="1"/>
              <a:t>5</a:t>
            </a:fld>
            <a:endParaRPr lang="en-US" smtClean="0">
              <a:solidFill>
                <a:srgbClr val="000000"/>
              </a:solidFill>
            </a:endParaRPr>
          </a:p>
        </p:txBody>
      </p:sp>
    </p:spTree>
    <p:extLst>
      <p:ext uri="{BB962C8B-B14F-4D97-AF65-F5344CB8AC3E}">
        <p14:creationId xmlns:p14="http://schemas.microsoft.com/office/powerpoint/2010/main" val="2276457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154EC-489B-4747-AE5D-667EF39F08B0}" type="slidenum">
              <a:rPr lang="en-US" smtClean="0"/>
              <a:pPr>
                <a:defRPr/>
              </a:pPr>
              <a:t>6</a:t>
            </a:fld>
            <a:endParaRPr lang="en-US"/>
          </a:p>
        </p:txBody>
      </p:sp>
    </p:spTree>
    <p:extLst>
      <p:ext uri="{BB962C8B-B14F-4D97-AF65-F5344CB8AC3E}">
        <p14:creationId xmlns:p14="http://schemas.microsoft.com/office/powerpoint/2010/main" val="3969780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S PGothic" charset="0"/>
                <a:cs typeface="MS PGothic" charset="0"/>
              </a:rPr>
              <a:t>The CCTC were released in June 2012</a:t>
            </a:r>
          </a:p>
          <a:p>
            <a:pPr lvl="0"/>
            <a:r>
              <a:rPr lang="en-US" sz="1200" kern="1200" dirty="0" smtClean="0">
                <a:solidFill>
                  <a:schemeClr val="tx1"/>
                </a:solidFill>
                <a:effectLst/>
                <a:latin typeface="+mn-lt"/>
                <a:ea typeface="MS PGothic" charset="0"/>
                <a:cs typeface="MS PGothic" charset="0"/>
              </a:rPr>
              <a:t>In total, CCTC development process engaged over 3,500 individuals representing K-12 education, business and industry and higher education from across the nation</a:t>
            </a:r>
          </a:p>
          <a:p>
            <a:endParaRPr lang="en-US" dirty="0"/>
          </a:p>
        </p:txBody>
      </p:sp>
      <p:sp>
        <p:nvSpPr>
          <p:cNvPr id="4" name="Slide Number Placeholder 3"/>
          <p:cNvSpPr>
            <a:spLocks noGrp="1"/>
          </p:cNvSpPr>
          <p:nvPr>
            <p:ph type="sldNum" sz="quarter" idx="10"/>
          </p:nvPr>
        </p:nvSpPr>
        <p:spPr/>
        <p:txBody>
          <a:bodyPr/>
          <a:lstStyle/>
          <a:p>
            <a:pPr>
              <a:defRPr/>
            </a:pPr>
            <a:fld id="{D8F154EC-489B-4747-AE5D-667EF39F08B0}" type="slidenum">
              <a:rPr lang="en-US" smtClean="0"/>
              <a:pPr>
                <a:defRPr/>
              </a:pPr>
              <a:t>8</a:t>
            </a:fld>
            <a:endParaRPr lang="en-US"/>
          </a:p>
        </p:txBody>
      </p:sp>
    </p:spTree>
    <p:extLst>
      <p:ext uri="{BB962C8B-B14F-4D97-AF65-F5344CB8AC3E}">
        <p14:creationId xmlns:p14="http://schemas.microsoft.com/office/powerpoint/2010/main" val="3305872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charset="0"/>
                <a:cs typeface="MS PGothic" charset="0"/>
              </a:rPr>
              <a:t>And here is where you can find more resources on the CCTC on our website including the standards themselves, background info on their development and materials to support the use of the CCTC in your states and communities</a:t>
            </a:r>
          </a:p>
          <a:p>
            <a:endParaRPr lang="en-US" dirty="0" smtClean="0"/>
          </a:p>
          <a:p>
            <a:r>
              <a:rPr lang="en-US" smtClean="0"/>
              <a:t>Thank you</a:t>
            </a:r>
            <a:endParaRPr lang="en-US"/>
          </a:p>
        </p:txBody>
      </p:sp>
      <p:sp>
        <p:nvSpPr>
          <p:cNvPr id="4" name="Slide Number Placeholder 3"/>
          <p:cNvSpPr>
            <a:spLocks noGrp="1"/>
          </p:cNvSpPr>
          <p:nvPr>
            <p:ph type="sldNum" sz="quarter" idx="10"/>
          </p:nvPr>
        </p:nvSpPr>
        <p:spPr/>
        <p:txBody>
          <a:bodyPr/>
          <a:lstStyle/>
          <a:p>
            <a:fld id="{60AFFA26-AF9C-1241-9398-3690685E1C47}" type="slidenum">
              <a:rPr lang="en-US" smtClean="0"/>
              <a:pPr/>
              <a:t>9</a:t>
            </a:fld>
            <a:endParaRPr lang="en-US" dirty="0"/>
          </a:p>
        </p:txBody>
      </p:sp>
    </p:spTree>
    <p:extLst>
      <p:ext uri="{BB962C8B-B14F-4D97-AF65-F5344CB8AC3E}">
        <p14:creationId xmlns:p14="http://schemas.microsoft.com/office/powerpoint/2010/main" val="582286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Slide_tit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ound Same Side Corner Rectangle 4"/>
          <p:cNvSpPr/>
          <p:nvPr/>
        </p:nvSpPr>
        <p:spPr>
          <a:xfrm rot="16200000">
            <a:off x="5694456" y="811105"/>
            <a:ext cx="1738888" cy="5160207"/>
          </a:xfrm>
          <a:prstGeom prst="round2SameRect">
            <a:avLst/>
          </a:prstGeom>
          <a:solidFill>
            <a:srgbClr val="FF6D14"/>
          </a:solidFill>
          <a:ln>
            <a:noFill/>
          </a:ln>
          <a:effectLst>
            <a:innerShdw blurRad="635000" dist="190500" dir="18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pic>
        <p:nvPicPr>
          <p:cNvPr id="6" name="Picture 5"/>
          <p:cNvPicPr>
            <a:picLocks noChangeAspect="1"/>
          </p:cNvPicPr>
          <p:nvPr userDrawn="1"/>
        </p:nvPicPr>
        <p:blipFill>
          <a:blip r:embed="rId3"/>
          <a:srcRect/>
          <a:stretch>
            <a:fillRect/>
          </a:stretch>
        </p:blipFill>
        <p:spPr bwMode="auto">
          <a:xfrm>
            <a:off x="6186488" y="152400"/>
            <a:ext cx="2719387" cy="990600"/>
          </a:xfrm>
          <a:prstGeom prst="rect">
            <a:avLst/>
          </a:prstGeom>
          <a:noFill/>
          <a:ln w="9525">
            <a:noFill/>
            <a:miter lim="800000"/>
            <a:headEnd/>
            <a:tailEnd/>
          </a:ln>
        </p:spPr>
      </p:pic>
      <p:sp>
        <p:nvSpPr>
          <p:cNvPr id="2" name="Title 1"/>
          <p:cNvSpPr>
            <a:spLocks noGrp="1"/>
          </p:cNvSpPr>
          <p:nvPr>
            <p:ph type="ctrTitle"/>
          </p:nvPr>
        </p:nvSpPr>
        <p:spPr>
          <a:xfrm>
            <a:off x="4236030" y="2505285"/>
            <a:ext cx="4453487" cy="1095165"/>
          </a:xfrm>
        </p:spPr>
        <p:txBody>
          <a:bodyPr>
            <a:noAutofit/>
          </a:bodyPr>
          <a:lstStyle>
            <a:lvl1pPr>
              <a:lnSpc>
                <a:spcPts val="4200"/>
              </a:lnSpc>
              <a:defRPr sz="3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236030" y="3766626"/>
            <a:ext cx="4453488" cy="915596"/>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defRPr>
            </a:lvl1pPr>
          </a:lstStyle>
          <a:p>
            <a:fld id="{16494EAF-F2E9-7D49-B51F-1D5AEF912BC2}" type="slidenum">
              <a:rPr lang="en-US"/>
              <a:pPr/>
              <a:t>‹#›</a:t>
            </a:fld>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defRPr>
            </a:lvl1pPr>
          </a:lstStyle>
          <a:p>
            <a:fld id="{FD07CADF-511B-C943-B247-A7664CA84324}" type="slidenum">
              <a:rPr lang="en-US"/>
              <a:pPr/>
              <a:t>‹#›</a:t>
            </a:fld>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defRPr>
            </a:lvl1pPr>
          </a:lstStyle>
          <a:p>
            <a:fld id="{56B9AE54-BF84-E341-A6B8-9E5ADF3932BB}" type="slidenum">
              <a:rPr lang="en-US"/>
              <a:pPr/>
              <a:t>‹#›</a:t>
            </a:fld>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defRPr>
            </a:lvl1pPr>
          </a:lstStyle>
          <a:p>
            <a:fld id="{C2791633-2EE6-F947-BA64-0D0EF87AAD79}" type="slidenum">
              <a:rPr lang="en-US"/>
              <a:pPr/>
              <a:t>‹#›</a:t>
            </a:fld>
            <a:endParaRPr lang="en-US"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defRPr>
            </a:lvl1pPr>
          </a:lstStyle>
          <a:p>
            <a:fld id="{2954E0DD-6FD8-8C48-8EAD-78D2B9FFEA74}" type="slidenum">
              <a:rPr lang="en-US"/>
              <a:pPr/>
              <a:t>‹#›</a:t>
            </a:fld>
            <a:endParaRPr lang="en-US" dirty="0"/>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defRPr>
            </a:lvl1pPr>
          </a:lstStyle>
          <a:p>
            <a:fld id="{CE4A5D02-06B2-9049-AF09-D5F69BA5A4F8}" type="slidenum">
              <a:rPr lang="en-US"/>
              <a:pPr/>
              <a:t>‹#›</a:t>
            </a:fld>
            <a:endParaRPr lang="en-US"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defRPr>
            </a:lvl1pPr>
          </a:lstStyle>
          <a:p>
            <a:fld id="{C5D0CBC7-0394-3D49-AA52-44E9C11B3B77}" type="slidenum">
              <a:rPr lang="en-US"/>
              <a:pPr/>
              <a:t>‹#›</a:t>
            </a:fld>
            <a:endParaRPr lang="en-US" dirty="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defRPr>
            </a:lvl1pPr>
          </a:lstStyle>
          <a:p>
            <a:fld id="{06C6F00E-436F-6643-B18B-8122727FF6C8}" type="slidenum">
              <a:rPr lang="en-US"/>
              <a:pPr/>
              <a:t>‹#›</a:t>
            </a:fld>
            <a:endParaRPr lang="en-US" dirty="0"/>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7" descr="Slide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61432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ivider Slide">
    <p:spTree>
      <p:nvGrpSpPr>
        <p:cNvPr id="1" name=""/>
        <p:cNvGrpSpPr/>
        <p:nvPr/>
      </p:nvGrpSpPr>
      <p:grpSpPr>
        <a:xfrm>
          <a:off x="0" y="0"/>
          <a:ext cx="0" cy="0"/>
          <a:chOff x="0" y="0"/>
          <a:chExt cx="0" cy="0"/>
        </a:xfrm>
      </p:grpSpPr>
      <p:pic>
        <p:nvPicPr>
          <p:cNvPr id="2" name="Picture 3" descr="Slide_design_text_reverse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4" descr="CTE_logo.png"/>
          <p:cNvPicPr>
            <a:picLocks noChangeAspect="1"/>
          </p:cNvPicPr>
          <p:nvPr/>
        </p:nvPicPr>
        <p:blipFill>
          <a:blip r:embed="rId3"/>
          <a:srcRect/>
          <a:stretch>
            <a:fillRect/>
          </a:stretch>
        </p:blipFill>
        <p:spPr bwMode="auto">
          <a:xfrm>
            <a:off x="6096000" y="381000"/>
            <a:ext cx="2081213" cy="758825"/>
          </a:xfrm>
          <a:prstGeom prst="rect">
            <a:avLst/>
          </a:prstGeom>
          <a:noFill/>
          <a:ln w="9525">
            <a:noFill/>
            <a:miter lim="800000"/>
            <a:headEnd/>
            <a:tailEnd/>
          </a:ln>
        </p:spPr>
      </p:pic>
      <p:sp>
        <p:nvSpPr>
          <p:cNvPr id="4" name="Round Same Side Corner Rectangle 3"/>
          <p:cNvSpPr/>
          <p:nvPr/>
        </p:nvSpPr>
        <p:spPr>
          <a:xfrm rot="16200000">
            <a:off x="2904518" y="-1625879"/>
            <a:ext cx="2607687" cy="9871296"/>
          </a:xfrm>
          <a:prstGeom prst="round2SameRect">
            <a:avLst/>
          </a:prstGeom>
          <a:solidFill>
            <a:srgbClr val="FF6D14"/>
          </a:solidFill>
          <a:ln>
            <a:noFill/>
          </a:ln>
          <a:effectLst>
            <a:innerShdw blurRad="635000" dist="190500" dir="18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5" name="Title 1"/>
          <p:cNvSpPr txBox="1">
            <a:spLocks/>
          </p:cNvSpPr>
          <p:nvPr/>
        </p:nvSpPr>
        <p:spPr>
          <a:xfrm>
            <a:off x="381000" y="2505075"/>
            <a:ext cx="8308975" cy="1095375"/>
          </a:xfrm>
          <a:prstGeom prst="rect">
            <a:avLst/>
          </a:prstGeom>
          <a:ln>
            <a:noFill/>
          </a:ln>
        </p:spPr>
        <p:txBody>
          <a:bodyPr anchor="ctr">
            <a:prstTxWarp prst="textNoShape">
              <a:avLst/>
            </a:prstTxWarp>
          </a:bodyPr>
          <a:lstStyle/>
          <a:p>
            <a:pPr algn="ctr">
              <a:lnSpc>
                <a:spcPts val="4200"/>
              </a:lnSpc>
            </a:pPr>
            <a:r>
              <a:rPr lang="en-US" sz="3400" dirty="0">
                <a:solidFill>
                  <a:srgbClr val="FFFFFF"/>
                </a:solidFill>
                <a:latin typeface="Geneva" charset="0"/>
                <a:ea typeface="Geneva" charset="0"/>
                <a:cs typeface="Geneva" charset="0"/>
              </a:rPr>
              <a:t>Click to edit </a:t>
            </a:r>
            <a:br>
              <a:rPr lang="en-US" sz="3400" dirty="0">
                <a:solidFill>
                  <a:srgbClr val="FFFFFF"/>
                </a:solidFill>
                <a:latin typeface="Geneva" charset="0"/>
                <a:ea typeface="Geneva" charset="0"/>
                <a:cs typeface="Geneva" charset="0"/>
              </a:rPr>
            </a:br>
            <a:r>
              <a:rPr lang="en-US" sz="3400" dirty="0">
                <a:solidFill>
                  <a:srgbClr val="FFFFFF"/>
                </a:solidFill>
                <a:latin typeface="Geneva" charset="0"/>
                <a:ea typeface="Geneva" charset="0"/>
                <a:cs typeface="Geneva" charset="0"/>
              </a:rPr>
              <a:t>Master title style</a:t>
            </a:r>
          </a:p>
        </p:txBody>
      </p:sp>
      <p:sp>
        <p:nvSpPr>
          <p:cNvPr id="6" name="Subtitle 2"/>
          <p:cNvSpPr txBox="1">
            <a:spLocks/>
          </p:cNvSpPr>
          <p:nvPr/>
        </p:nvSpPr>
        <p:spPr>
          <a:xfrm>
            <a:off x="381000" y="3767138"/>
            <a:ext cx="8308975" cy="914400"/>
          </a:xfrm>
          <a:prstGeom prst="rect">
            <a:avLst/>
          </a:prstGeom>
          <a:ln>
            <a:noFill/>
          </a:ln>
        </p:spPr>
        <p:txBody>
          <a:bodyPr>
            <a:prstTxWarp prst="textNoShape">
              <a:avLst/>
            </a:prstTxWarp>
            <a:normAutofit/>
          </a:bodyPr>
          <a:lstStyle/>
          <a:p>
            <a:pPr algn="ctr">
              <a:lnSpc>
                <a:spcPts val="3000"/>
              </a:lnSpc>
              <a:spcBef>
                <a:spcPts val="1800"/>
              </a:spcBef>
              <a:buFont typeface="Arial" charset="0"/>
              <a:buNone/>
            </a:pPr>
            <a:r>
              <a:rPr lang="en-US" sz="2000" dirty="0">
                <a:solidFill>
                  <a:srgbClr val="FFFFFF"/>
                </a:solidFill>
                <a:latin typeface="Geneva" charset="0"/>
                <a:ea typeface="Geneva" charset="0"/>
                <a:cs typeface="Geneva" charset="0"/>
              </a:rPr>
              <a:t>Click to edit Master subtitle style</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Slide">
    <p:bg>
      <p:bgPr>
        <a:solidFill>
          <a:srgbClr val="FF6D1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9100" y="2505285"/>
            <a:ext cx="8270417" cy="1095165"/>
          </a:xfrm>
        </p:spPr>
        <p:txBody>
          <a:bodyPr>
            <a:noAutofit/>
          </a:bodyPr>
          <a:lstStyle>
            <a:lvl1pPr algn="ctr">
              <a:lnSpc>
                <a:spcPts val="4200"/>
              </a:lnSpc>
              <a:defRPr sz="3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19100" y="3766626"/>
            <a:ext cx="8270418" cy="915596"/>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ext - 1">
    <p:spTree>
      <p:nvGrpSpPr>
        <p:cNvPr id="1" name=""/>
        <p:cNvGrpSpPr/>
        <p:nvPr/>
      </p:nvGrpSpPr>
      <p:grpSpPr>
        <a:xfrm>
          <a:off x="0" y="0"/>
          <a:ext cx="0" cy="0"/>
          <a:chOff x="0" y="0"/>
          <a:chExt cx="0" cy="0"/>
        </a:xfrm>
      </p:grpSpPr>
      <p:pic>
        <p:nvPicPr>
          <p:cNvPr id="4" name="Picture 3" descr="Slide_words_text.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cxnSp>
        <p:nvCxnSpPr>
          <p:cNvPr id="5" name="Straight Connector 4"/>
          <p:cNvCxnSpPr>
            <a:cxnSpLocks noChangeShapeType="1"/>
          </p:cNvCxnSpPr>
          <p:nvPr/>
        </p:nvCxnSpPr>
        <p:spPr bwMode="auto">
          <a:xfrm>
            <a:off x="687388" y="2171700"/>
            <a:ext cx="8543925" cy="1588"/>
          </a:xfrm>
          <a:prstGeom prst="line">
            <a:avLst/>
          </a:prstGeom>
          <a:noFill/>
          <a:ln w="114300">
            <a:solidFill>
              <a:srgbClr val="FF6D13"/>
            </a:solidFill>
            <a:round/>
            <a:headEnd/>
            <a:tailEnd/>
          </a:ln>
          <a:effectLst>
            <a:outerShdw blurRad="40000" dist="20000" dir="5400000" rotWithShape="0">
              <a:srgbClr val="000000">
                <a:alpha val="37999"/>
              </a:srgbClr>
            </a:outerShdw>
          </a:effectLst>
        </p:spPr>
      </p:cxnSp>
      <p:pic>
        <p:nvPicPr>
          <p:cNvPr id="6" name="Picture 5"/>
          <p:cNvPicPr>
            <a:picLocks noChangeAspect="1"/>
          </p:cNvPicPr>
          <p:nvPr userDrawn="1"/>
        </p:nvPicPr>
        <p:blipFill>
          <a:blip r:embed="rId3"/>
          <a:srcRect/>
          <a:stretch>
            <a:fillRect/>
          </a:stretch>
        </p:blipFill>
        <p:spPr bwMode="auto">
          <a:xfrm>
            <a:off x="5638800" y="0"/>
            <a:ext cx="2624138" cy="955675"/>
          </a:xfrm>
          <a:prstGeom prst="rect">
            <a:avLst/>
          </a:prstGeom>
          <a:noFill/>
          <a:ln w="9525">
            <a:noFill/>
            <a:miter lim="800000"/>
            <a:headEnd/>
            <a:tailEnd/>
          </a:ln>
        </p:spPr>
      </p:pic>
      <p:sp>
        <p:nvSpPr>
          <p:cNvPr id="2" name="Title 1"/>
          <p:cNvSpPr>
            <a:spLocks noGrp="1"/>
          </p:cNvSpPr>
          <p:nvPr>
            <p:ph type="title"/>
          </p:nvPr>
        </p:nvSpPr>
        <p:spPr>
          <a:xfrm>
            <a:off x="600176" y="960138"/>
            <a:ext cx="6154872" cy="1143000"/>
          </a:xfrm>
        </p:spPr>
        <p:txBody>
          <a:bodyPr>
            <a:normAutofit/>
          </a:bodyPr>
          <a:lstStyle>
            <a:lvl1pPr>
              <a:lnSpc>
                <a:spcPts val="4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 - 1">
    <p:spTree>
      <p:nvGrpSpPr>
        <p:cNvPr id="1" name=""/>
        <p:cNvGrpSpPr/>
        <p:nvPr/>
      </p:nvGrpSpPr>
      <p:grpSpPr>
        <a:xfrm>
          <a:off x="0" y="0"/>
          <a:ext cx="0" cy="0"/>
          <a:chOff x="0" y="0"/>
          <a:chExt cx="0" cy="0"/>
        </a:xfrm>
      </p:grpSpPr>
      <p:pic>
        <p:nvPicPr>
          <p:cNvPr id="4" name="Picture 3" descr="Slide_text_numb.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cxnSp>
        <p:nvCxnSpPr>
          <p:cNvPr id="5" name="Straight Connector 4"/>
          <p:cNvCxnSpPr>
            <a:cxnSpLocks noChangeShapeType="1"/>
          </p:cNvCxnSpPr>
          <p:nvPr/>
        </p:nvCxnSpPr>
        <p:spPr bwMode="auto">
          <a:xfrm>
            <a:off x="687388" y="2171700"/>
            <a:ext cx="8543925" cy="1588"/>
          </a:xfrm>
          <a:prstGeom prst="line">
            <a:avLst/>
          </a:prstGeom>
          <a:noFill/>
          <a:ln w="114300">
            <a:solidFill>
              <a:srgbClr val="FF6D13"/>
            </a:solidFill>
            <a:round/>
            <a:headEnd/>
            <a:tailEnd/>
          </a:ln>
          <a:effectLst>
            <a:outerShdw blurRad="40000" dist="20000" dir="5400000" rotWithShape="0">
              <a:srgbClr val="000000">
                <a:alpha val="37999"/>
              </a:srgbClr>
            </a:outerShdw>
          </a:effectLst>
        </p:spPr>
      </p:cxnSp>
      <p:pic>
        <p:nvPicPr>
          <p:cNvPr id="6" name="Picture 5"/>
          <p:cNvPicPr>
            <a:picLocks noChangeAspect="1"/>
          </p:cNvPicPr>
          <p:nvPr userDrawn="1"/>
        </p:nvPicPr>
        <p:blipFill>
          <a:blip r:embed="rId3"/>
          <a:srcRect/>
          <a:stretch>
            <a:fillRect/>
          </a:stretch>
        </p:blipFill>
        <p:spPr bwMode="auto">
          <a:xfrm>
            <a:off x="6062663" y="55563"/>
            <a:ext cx="3081337" cy="1122362"/>
          </a:xfrm>
          <a:prstGeom prst="rect">
            <a:avLst/>
          </a:prstGeom>
          <a:noFill/>
          <a:ln w="9525">
            <a:noFill/>
            <a:miter lim="800000"/>
            <a:headEnd/>
            <a:tailEnd/>
          </a:ln>
        </p:spPr>
      </p:pic>
      <p:sp>
        <p:nvSpPr>
          <p:cNvPr id="2" name="Title 1"/>
          <p:cNvSpPr>
            <a:spLocks noGrp="1"/>
          </p:cNvSpPr>
          <p:nvPr>
            <p:ph type="title"/>
          </p:nvPr>
        </p:nvSpPr>
        <p:spPr>
          <a:xfrm>
            <a:off x="600176" y="960138"/>
            <a:ext cx="6154872" cy="1143000"/>
          </a:xfrm>
        </p:spPr>
        <p:txBody>
          <a:bodyPr>
            <a:normAutofit/>
          </a:bodyPr>
          <a:lstStyle>
            <a:lvl1pPr>
              <a:lnSpc>
                <a:spcPts val="4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 2">
    <p:spTree>
      <p:nvGrpSpPr>
        <p:cNvPr id="1" name=""/>
        <p:cNvGrpSpPr/>
        <p:nvPr/>
      </p:nvGrpSpPr>
      <p:grpSpPr>
        <a:xfrm>
          <a:off x="0" y="0"/>
          <a:ext cx="0" cy="0"/>
          <a:chOff x="0" y="0"/>
          <a:chExt cx="0" cy="0"/>
        </a:xfrm>
      </p:grpSpPr>
      <p:pic>
        <p:nvPicPr>
          <p:cNvPr id="4" name="Picture 3" descr="Slide_designs_bar_wht.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00176" y="503999"/>
            <a:ext cx="6154872" cy="1143000"/>
          </a:xfrm>
        </p:spPr>
        <p:txBody>
          <a:bodyPr>
            <a:normAutofit/>
          </a:bodyPr>
          <a:lstStyle>
            <a:lvl1pPr>
              <a:lnSpc>
                <a:spcPts val="3800"/>
              </a:lnSpc>
              <a:defRPr sz="32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 Reversed - 1">
    <p:bg>
      <p:bgPr>
        <a:solidFill>
          <a:srgbClr val="262626"/>
        </a:solidFill>
        <a:effectLst/>
      </p:bgPr>
    </p:bg>
    <p:spTree>
      <p:nvGrpSpPr>
        <p:cNvPr id="1" name=""/>
        <p:cNvGrpSpPr/>
        <p:nvPr/>
      </p:nvGrpSpPr>
      <p:grpSpPr>
        <a:xfrm>
          <a:off x="0" y="0"/>
          <a:ext cx="0" cy="0"/>
          <a:chOff x="0" y="0"/>
          <a:chExt cx="0" cy="0"/>
        </a:xfrm>
      </p:grpSpPr>
      <p:pic>
        <p:nvPicPr>
          <p:cNvPr id="4" name="Picture 3" descr="Slide_design_text_reverse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4" descr="CTE_logo.png"/>
          <p:cNvPicPr>
            <a:picLocks noChangeAspect="1"/>
          </p:cNvPicPr>
          <p:nvPr/>
        </p:nvPicPr>
        <p:blipFill>
          <a:blip r:embed="rId3"/>
          <a:srcRect/>
          <a:stretch>
            <a:fillRect/>
          </a:stretch>
        </p:blipFill>
        <p:spPr bwMode="auto">
          <a:xfrm>
            <a:off x="6096000" y="381000"/>
            <a:ext cx="2081213" cy="758825"/>
          </a:xfrm>
          <a:prstGeom prst="rect">
            <a:avLst/>
          </a:prstGeom>
          <a:noFill/>
          <a:ln w="9525">
            <a:noFill/>
            <a:miter lim="800000"/>
            <a:headEnd/>
            <a:tailEnd/>
          </a:ln>
        </p:spPr>
      </p:pic>
      <p:cxnSp>
        <p:nvCxnSpPr>
          <p:cNvPr id="6" name="Straight Connector 5"/>
          <p:cNvCxnSpPr>
            <a:cxnSpLocks noChangeShapeType="1"/>
          </p:cNvCxnSpPr>
          <p:nvPr/>
        </p:nvCxnSpPr>
        <p:spPr bwMode="auto">
          <a:xfrm>
            <a:off x="687388" y="2171700"/>
            <a:ext cx="8543925" cy="1588"/>
          </a:xfrm>
          <a:prstGeom prst="line">
            <a:avLst/>
          </a:prstGeom>
          <a:noFill/>
          <a:ln w="114300">
            <a:solidFill>
              <a:srgbClr val="FF6D13"/>
            </a:solidFill>
            <a:round/>
            <a:headEnd/>
            <a:tailEnd/>
          </a:ln>
          <a:effectLst>
            <a:outerShdw blurRad="40000" dist="20000" dir="5400000" rotWithShape="0">
              <a:srgbClr val="000000">
                <a:alpha val="37999"/>
              </a:srgbClr>
            </a:outerShdw>
          </a:effectLst>
        </p:spPr>
      </p:cxnSp>
      <p:sp>
        <p:nvSpPr>
          <p:cNvPr id="7" name="Title 1"/>
          <p:cNvSpPr>
            <a:spLocks noGrp="1"/>
          </p:cNvSpPr>
          <p:nvPr>
            <p:ph type="title"/>
          </p:nvPr>
        </p:nvSpPr>
        <p:spPr>
          <a:xfrm>
            <a:off x="600176" y="960138"/>
            <a:ext cx="6154872" cy="1143000"/>
          </a:xfrm>
        </p:spPr>
        <p:txBody>
          <a:bodyPr>
            <a:normAutofit/>
          </a:bodyPr>
          <a:lstStyle>
            <a:lvl1pPr>
              <a:lnSpc>
                <a:spcPts val="4000"/>
              </a:lnSpc>
              <a:defRPr sz="3600">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solidFill>
                  <a:srgbClr val="FFFFFF"/>
                </a:solidFill>
              </a:defRPr>
            </a:lvl1pPr>
            <a:lvl2pPr>
              <a:lnSpc>
                <a:spcPts val="3200"/>
              </a:lnSpc>
              <a:spcBef>
                <a:spcPts val="1800"/>
              </a:spcBef>
              <a:defRPr sz="2400">
                <a:solidFill>
                  <a:srgbClr val="FFFFFF"/>
                </a:solidFill>
              </a:defRPr>
            </a:lvl2pPr>
            <a:lvl3pPr>
              <a:lnSpc>
                <a:spcPts val="3200"/>
              </a:lnSpc>
              <a:spcBef>
                <a:spcPts val="1800"/>
              </a:spcBef>
              <a:defRPr sz="2400">
                <a:solidFill>
                  <a:srgbClr val="FFFFFF"/>
                </a:solidFill>
              </a:defRPr>
            </a:lvl3pPr>
            <a:lvl4pPr>
              <a:lnSpc>
                <a:spcPts val="3200"/>
              </a:lnSpc>
              <a:spcBef>
                <a:spcPts val="1800"/>
              </a:spcBef>
              <a:defRPr sz="2400">
                <a:solidFill>
                  <a:srgbClr val="FFFFFF"/>
                </a:solidFill>
              </a:defRPr>
            </a:lvl4pPr>
            <a:lvl5pPr>
              <a:lnSpc>
                <a:spcPts val="3200"/>
              </a:lnSpc>
              <a:spcBef>
                <a:spcPts val="1800"/>
              </a:spcBef>
              <a:defRPr sz="24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Reversed - 2">
    <p:spTree>
      <p:nvGrpSpPr>
        <p:cNvPr id="1" name=""/>
        <p:cNvGrpSpPr/>
        <p:nvPr/>
      </p:nvGrpSpPr>
      <p:grpSpPr>
        <a:xfrm>
          <a:off x="0" y="0"/>
          <a:ext cx="0" cy="0"/>
          <a:chOff x="0" y="0"/>
          <a:chExt cx="0" cy="0"/>
        </a:xfrm>
      </p:grpSpPr>
      <p:pic>
        <p:nvPicPr>
          <p:cNvPr id="4" name="Picture 3" descr="Slide_designs_bar_rev.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itle 1"/>
          <p:cNvSpPr>
            <a:spLocks noGrp="1"/>
          </p:cNvSpPr>
          <p:nvPr>
            <p:ph type="title"/>
          </p:nvPr>
        </p:nvSpPr>
        <p:spPr>
          <a:xfrm>
            <a:off x="600176" y="546100"/>
            <a:ext cx="6154872" cy="1143000"/>
          </a:xfrm>
        </p:spPr>
        <p:txBody>
          <a:bodyPr>
            <a:normAutofit/>
          </a:bodyPr>
          <a:lstStyle>
            <a:lvl1pPr>
              <a:lnSpc>
                <a:spcPts val="3600"/>
              </a:lnSpc>
              <a:defRPr sz="3400">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600176" y="2044700"/>
            <a:ext cx="6154872" cy="4229100"/>
          </a:xfrm>
        </p:spPr>
        <p:txBody>
          <a:bodyPr>
            <a:normAutofit/>
          </a:bodyPr>
          <a:lstStyle>
            <a:lvl1pPr>
              <a:lnSpc>
                <a:spcPts val="3200"/>
              </a:lnSpc>
              <a:spcBef>
                <a:spcPts val="1800"/>
              </a:spcBef>
              <a:defRPr sz="2400">
                <a:solidFill>
                  <a:srgbClr val="FFFFFF"/>
                </a:solidFill>
              </a:defRPr>
            </a:lvl1pPr>
            <a:lvl2pPr>
              <a:lnSpc>
                <a:spcPts val="3200"/>
              </a:lnSpc>
              <a:spcBef>
                <a:spcPts val="1800"/>
              </a:spcBef>
              <a:defRPr sz="2400">
                <a:solidFill>
                  <a:srgbClr val="FFFFFF"/>
                </a:solidFill>
              </a:defRPr>
            </a:lvl2pPr>
            <a:lvl3pPr>
              <a:lnSpc>
                <a:spcPts val="3200"/>
              </a:lnSpc>
              <a:spcBef>
                <a:spcPts val="1800"/>
              </a:spcBef>
              <a:defRPr sz="2400">
                <a:solidFill>
                  <a:srgbClr val="FFFFFF"/>
                </a:solidFill>
              </a:defRPr>
            </a:lvl3pPr>
            <a:lvl4pPr>
              <a:lnSpc>
                <a:spcPts val="3200"/>
              </a:lnSpc>
              <a:spcBef>
                <a:spcPts val="1800"/>
              </a:spcBef>
              <a:defRPr sz="2400">
                <a:solidFill>
                  <a:srgbClr val="FFFFFF"/>
                </a:solidFill>
              </a:defRPr>
            </a:lvl4pPr>
            <a:lvl5pPr>
              <a:lnSpc>
                <a:spcPts val="3200"/>
              </a:lnSpc>
              <a:spcBef>
                <a:spcPts val="1800"/>
              </a:spcBef>
              <a:defRPr sz="24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defRPr>
            </a:lvl1pPr>
          </a:lstStyle>
          <a:p>
            <a:fld id="{F2DE73A5-26E2-CD42-BCE2-5E5D8EAE06B1}" type="slidenum">
              <a:rPr lang="en-US"/>
              <a:pPr/>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0075" y="434975"/>
            <a:ext cx="8112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0075" y="1944688"/>
            <a:ext cx="8112125" cy="418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 id="2147483962" r:id="rId18"/>
    <p:sldLayoutId id="2147483981" r:id="rId19"/>
  </p:sldLayoutIdLst>
  <p:transition spd="med">
    <p:fade/>
  </p:transition>
  <p:timing>
    <p:tnLst>
      <p:par>
        <p:cTn id="1" dur="indefinite" restart="never" nodeType="tmRoot"/>
      </p:par>
    </p:tnLst>
  </p:timing>
  <p:txStyles>
    <p:titleStyle>
      <a:lvl1pPr algn="l" defTabSz="457200" rtl="0" fontAlgn="base">
        <a:lnSpc>
          <a:spcPts val="3800"/>
        </a:lnSpc>
        <a:spcBef>
          <a:spcPct val="0"/>
        </a:spcBef>
        <a:spcAft>
          <a:spcPct val="0"/>
        </a:spcAft>
        <a:defRPr sz="3200" kern="1200">
          <a:solidFill>
            <a:schemeClr val="tx1"/>
          </a:solidFill>
          <a:latin typeface="Geneva"/>
          <a:ea typeface="Geneva" charset="0"/>
          <a:cs typeface="Geneva"/>
        </a:defRPr>
      </a:lvl1pPr>
      <a:lvl2pPr algn="l" defTabSz="457200" rtl="0" fontAlgn="base">
        <a:lnSpc>
          <a:spcPts val="3800"/>
        </a:lnSpc>
        <a:spcBef>
          <a:spcPct val="0"/>
        </a:spcBef>
        <a:spcAft>
          <a:spcPct val="0"/>
        </a:spcAft>
        <a:defRPr sz="3200">
          <a:solidFill>
            <a:schemeClr val="tx1"/>
          </a:solidFill>
          <a:latin typeface="Geneva" charset="0"/>
          <a:ea typeface="Geneva" charset="0"/>
          <a:cs typeface="Geneva" charset="0"/>
        </a:defRPr>
      </a:lvl2pPr>
      <a:lvl3pPr algn="l" defTabSz="457200" rtl="0" fontAlgn="base">
        <a:lnSpc>
          <a:spcPts val="3800"/>
        </a:lnSpc>
        <a:spcBef>
          <a:spcPct val="0"/>
        </a:spcBef>
        <a:spcAft>
          <a:spcPct val="0"/>
        </a:spcAft>
        <a:defRPr sz="3200">
          <a:solidFill>
            <a:schemeClr val="tx1"/>
          </a:solidFill>
          <a:latin typeface="Geneva" charset="0"/>
          <a:ea typeface="Geneva" charset="0"/>
          <a:cs typeface="Geneva" charset="0"/>
        </a:defRPr>
      </a:lvl3pPr>
      <a:lvl4pPr algn="l" defTabSz="457200" rtl="0" fontAlgn="base">
        <a:lnSpc>
          <a:spcPts val="3800"/>
        </a:lnSpc>
        <a:spcBef>
          <a:spcPct val="0"/>
        </a:spcBef>
        <a:spcAft>
          <a:spcPct val="0"/>
        </a:spcAft>
        <a:defRPr sz="3200">
          <a:solidFill>
            <a:schemeClr val="tx1"/>
          </a:solidFill>
          <a:latin typeface="Geneva" charset="0"/>
          <a:ea typeface="Geneva" charset="0"/>
          <a:cs typeface="Geneva" charset="0"/>
        </a:defRPr>
      </a:lvl4pPr>
      <a:lvl5pPr algn="l" defTabSz="457200" rtl="0" fontAlgn="base">
        <a:lnSpc>
          <a:spcPts val="3800"/>
        </a:lnSpc>
        <a:spcBef>
          <a:spcPct val="0"/>
        </a:spcBef>
        <a:spcAft>
          <a:spcPct val="0"/>
        </a:spcAft>
        <a:defRPr sz="3200">
          <a:solidFill>
            <a:schemeClr val="tx1"/>
          </a:solidFill>
          <a:latin typeface="Geneva" charset="0"/>
          <a:ea typeface="Geneva" charset="0"/>
          <a:cs typeface="Geneva" charset="0"/>
        </a:defRPr>
      </a:lvl5pPr>
      <a:lvl6pPr marL="457200" algn="l" defTabSz="457200" rtl="0" fontAlgn="base">
        <a:lnSpc>
          <a:spcPts val="3800"/>
        </a:lnSpc>
        <a:spcBef>
          <a:spcPct val="0"/>
        </a:spcBef>
        <a:spcAft>
          <a:spcPct val="0"/>
        </a:spcAft>
        <a:defRPr sz="3200">
          <a:solidFill>
            <a:schemeClr val="tx1"/>
          </a:solidFill>
          <a:latin typeface="Geneva" charset="0"/>
          <a:ea typeface="Geneva" charset="0"/>
          <a:cs typeface="Geneva" charset="0"/>
        </a:defRPr>
      </a:lvl6pPr>
      <a:lvl7pPr marL="914400" algn="l" defTabSz="457200" rtl="0" fontAlgn="base">
        <a:lnSpc>
          <a:spcPts val="3800"/>
        </a:lnSpc>
        <a:spcBef>
          <a:spcPct val="0"/>
        </a:spcBef>
        <a:spcAft>
          <a:spcPct val="0"/>
        </a:spcAft>
        <a:defRPr sz="3200">
          <a:solidFill>
            <a:schemeClr val="tx1"/>
          </a:solidFill>
          <a:latin typeface="Geneva" charset="0"/>
          <a:ea typeface="Geneva" charset="0"/>
          <a:cs typeface="Geneva" charset="0"/>
        </a:defRPr>
      </a:lvl7pPr>
      <a:lvl8pPr marL="1371600" algn="l" defTabSz="457200" rtl="0" fontAlgn="base">
        <a:lnSpc>
          <a:spcPts val="3800"/>
        </a:lnSpc>
        <a:spcBef>
          <a:spcPct val="0"/>
        </a:spcBef>
        <a:spcAft>
          <a:spcPct val="0"/>
        </a:spcAft>
        <a:defRPr sz="3200">
          <a:solidFill>
            <a:schemeClr val="tx1"/>
          </a:solidFill>
          <a:latin typeface="Geneva" charset="0"/>
          <a:ea typeface="Geneva" charset="0"/>
          <a:cs typeface="Geneva" charset="0"/>
        </a:defRPr>
      </a:lvl8pPr>
      <a:lvl9pPr marL="1828800" algn="l" defTabSz="457200" rtl="0" fontAlgn="base">
        <a:lnSpc>
          <a:spcPts val="3800"/>
        </a:lnSpc>
        <a:spcBef>
          <a:spcPct val="0"/>
        </a:spcBef>
        <a:spcAft>
          <a:spcPct val="0"/>
        </a:spcAft>
        <a:defRPr sz="3200">
          <a:solidFill>
            <a:schemeClr val="tx1"/>
          </a:solidFill>
          <a:latin typeface="Geneva" charset="0"/>
          <a:ea typeface="Geneva" charset="0"/>
          <a:cs typeface="Geneva" charset="0"/>
        </a:defRPr>
      </a:lvl9pPr>
    </p:titleStyle>
    <p:bodyStyle>
      <a:lvl1pPr marL="342900" indent="-342900" algn="l" defTabSz="457200" rtl="0" fontAlgn="base">
        <a:lnSpc>
          <a:spcPts val="3000"/>
        </a:lnSpc>
        <a:spcBef>
          <a:spcPts val="1800"/>
        </a:spcBef>
        <a:spcAft>
          <a:spcPct val="0"/>
        </a:spcAft>
        <a:buFont typeface="Arial" charset="0"/>
        <a:buChar char="•"/>
        <a:defRPr sz="2000" kern="1200">
          <a:solidFill>
            <a:schemeClr val="tx1"/>
          </a:solidFill>
          <a:latin typeface="Geneva"/>
          <a:ea typeface="Geneva" charset="0"/>
          <a:cs typeface="Geneva"/>
        </a:defRPr>
      </a:lvl1pPr>
      <a:lvl2pPr marL="742950" indent="-285750" algn="l" defTabSz="457200" rtl="0" fontAlgn="base">
        <a:lnSpc>
          <a:spcPts val="3000"/>
        </a:lnSpc>
        <a:spcBef>
          <a:spcPts val="1800"/>
        </a:spcBef>
        <a:spcAft>
          <a:spcPct val="0"/>
        </a:spcAft>
        <a:buFont typeface="Arial" charset="0"/>
        <a:buChar char="–"/>
        <a:defRPr sz="2000" kern="1200">
          <a:solidFill>
            <a:schemeClr val="tx1"/>
          </a:solidFill>
          <a:latin typeface="Geneva"/>
          <a:ea typeface="Geneva" charset="0"/>
          <a:cs typeface="Geneva"/>
        </a:defRPr>
      </a:lvl2pPr>
      <a:lvl3pPr marL="1143000" indent="-228600" algn="l" defTabSz="457200" rtl="0" fontAlgn="base">
        <a:lnSpc>
          <a:spcPts val="3000"/>
        </a:lnSpc>
        <a:spcBef>
          <a:spcPts val="1800"/>
        </a:spcBef>
        <a:spcAft>
          <a:spcPct val="0"/>
        </a:spcAft>
        <a:buFont typeface="Arial" charset="0"/>
        <a:buChar char="•"/>
        <a:defRPr sz="2000" kern="1200">
          <a:solidFill>
            <a:schemeClr val="tx1"/>
          </a:solidFill>
          <a:latin typeface="Geneva"/>
          <a:ea typeface="Geneva" charset="0"/>
          <a:cs typeface="Geneva"/>
        </a:defRPr>
      </a:lvl3pPr>
      <a:lvl4pPr marL="1600200" indent="-228600" algn="l" defTabSz="457200" rtl="0" fontAlgn="base">
        <a:lnSpc>
          <a:spcPts val="3000"/>
        </a:lnSpc>
        <a:spcBef>
          <a:spcPts val="1800"/>
        </a:spcBef>
        <a:spcAft>
          <a:spcPct val="0"/>
        </a:spcAft>
        <a:buFont typeface="Arial" charset="0"/>
        <a:buChar char="–"/>
        <a:defRPr sz="2000" kern="1200">
          <a:solidFill>
            <a:schemeClr val="tx1"/>
          </a:solidFill>
          <a:latin typeface="Geneva"/>
          <a:ea typeface="Geneva" charset="0"/>
          <a:cs typeface="Geneva"/>
        </a:defRPr>
      </a:lvl4pPr>
      <a:lvl5pPr marL="2057400" indent="-228600" algn="l" defTabSz="457200" rtl="0" fontAlgn="base">
        <a:lnSpc>
          <a:spcPts val="3000"/>
        </a:lnSpc>
        <a:spcBef>
          <a:spcPts val="1800"/>
        </a:spcBef>
        <a:spcAft>
          <a:spcPct val="0"/>
        </a:spcAft>
        <a:buFont typeface="Arial" charset="0"/>
        <a:buChar char="»"/>
        <a:defRPr sz="2000" kern="1200">
          <a:solidFill>
            <a:schemeClr val="tx1"/>
          </a:solidFill>
          <a:latin typeface="Geneva"/>
          <a:ea typeface="Geneva" charset="0"/>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2.png"/><Relationship Id="rId5" Type="http://schemas.openxmlformats.org/officeDocument/2006/relationships/image" Target="../media/image1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4.xml"/><Relationship Id="rId7" Type="http://schemas.openxmlformats.org/officeDocument/2006/relationships/diagramQuickStyle" Target="../diagrams/quickStyle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2.png"/><Relationship Id="rId4" Type="http://schemas.openxmlformats.org/officeDocument/2006/relationships/notesSlide" Target="../notesSlides/notesSlide4.xm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4.xml"/><Relationship Id="rId7" Type="http://schemas.microsoft.com/office/2007/relationships/hdphoto" Target="../media/hdphoto1.wdp"/><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4.png"/><Relationship Id="rId5" Type="http://schemas.openxmlformats.org/officeDocument/2006/relationships/hyperlink" Target="http://www.careertech.org/CCTC"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3000">
              <a:srgbClr val="FF6D14"/>
            </a:gs>
            <a:gs pos="100000">
              <a:srgbClr val="FF6D14"/>
            </a:gs>
            <a:gs pos="100000">
              <a:schemeClr val="accent1">
                <a:lumMod val="45000"/>
                <a:lumOff val="55000"/>
              </a:schemeClr>
            </a:gs>
            <a:gs pos="98000">
              <a:schemeClr val="bg1"/>
            </a:gs>
            <a:gs pos="100000">
              <a:srgbClr val="FF6D14"/>
            </a:gs>
          </a:gsLst>
          <a:lin ang="5400000" scaled="1"/>
        </a:gradFill>
        <a:effectLst/>
      </p:bgPr>
    </p:bg>
    <p:spTree>
      <p:nvGrpSpPr>
        <p:cNvPr id="1" name=""/>
        <p:cNvGrpSpPr/>
        <p:nvPr/>
      </p:nvGrpSpPr>
      <p:grpSpPr>
        <a:xfrm>
          <a:off x="0" y="0"/>
          <a:ext cx="0" cy="0"/>
          <a:chOff x="0" y="0"/>
          <a:chExt cx="0" cy="0"/>
        </a:xfrm>
      </p:grpSpPr>
      <p:sp>
        <p:nvSpPr>
          <p:cNvPr id="8199" name="Subtitle 2"/>
          <p:cNvSpPr txBox="1">
            <a:spLocks/>
          </p:cNvSpPr>
          <p:nvPr/>
        </p:nvSpPr>
        <p:spPr bwMode="auto">
          <a:xfrm>
            <a:off x="2925763" y="3916363"/>
            <a:ext cx="5897562" cy="933450"/>
          </a:xfrm>
          <a:prstGeom prst="rect">
            <a:avLst/>
          </a:prstGeom>
          <a:noFill/>
          <a:ln>
            <a:noFill/>
          </a:ln>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lnSpc>
                <a:spcPts val="2600"/>
              </a:lnSpc>
              <a:spcBef>
                <a:spcPts val="900"/>
              </a:spcBef>
              <a:buFont typeface="Arial" pitchFamily="34" charset="0"/>
              <a:buNone/>
              <a:defRPr/>
            </a:pPr>
            <a:endParaRPr lang="en-US" sz="2400" dirty="0" smtClean="0">
              <a:latin typeface="+mn-lt"/>
            </a:endParaRPr>
          </a:p>
        </p:txBody>
      </p:sp>
      <p:sp>
        <p:nvSpPr>
          <p:cNvPr id="41990" name="TextBox 1"/>
          <p:cNvSpPr txBox="1">
            <a:spLocks noChangeArrowheads="1"/>
          </p:cNvSpPr>
          <p:nvPr/>
        </p:nvSpPr>
        <p:spPr bwMode="auto">
          <a:xfrm>
            <a:off x="1407206" y="2591340"/>
            <a:ext cx="6583362"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indent="0" algn="ctr">
              <a:buNone/>
            </a:pPr>
            <a:r>
              <a:rPr lang="en-US" sz="4000" b="1" dirty="0" smtClean="0">
                <a:solidFill>
                  <a:schemeClr val="bg1"/>
                </a:solidFill>
                <a:latin typeface="Geneva"/>
              </a:rPr>
              <a:t>The Common </a:t>
            </a:r>
            <a:r>
              <a:rPr lang="en-US" sz="4000" b="1" dirty="0">
                <a:solidFill>
                  <a:schemeClr val="bg1"/>
                </a:solidFill>
                <a:latin typeface="Geneva"/>
              </a:rPr>
              <a:t>Career Technical </a:t>
            </a:r>
            <a:r>
              <a:rPr lang="en-US" sz="4000" b="1" dirty="0" smtClean="0">
                <a:solidFill>
                  <a:schemeClr val="bg1"/>
                </a:solidFill>
                <a:latin typeface="Geneva"/>
              </a:rPr>
              <a:t>Core: The Development Process</a:t>
            </a:r>
          </a:p>
          <a:p>
            <a:pPr marL="0" indent="0" algn="ctr">
              <a:buNone/>
            </a:pPr>
            <a:endParaRPr lang="en-US" sz="3200" b="1" dirty="0">
              <a:solidFill>
                <a:schemeClr val="bg1"/>
              </a:solidFill>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326" r="1367" b="4717"/>
          <a:stretch/>
        </p:blipFill>
        <p:spPr>
          <a:xfrm>
            <a:off x="14518" y="15278"/>
            <a:ext cx="9129482" cy="2103808"/>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509525192"/>
      </p:ext>
    </p:extLst>
  </p:cSld>
  <p:clrMapOvr>
    <a:masterClrMapping/>
  </p:clrMapOvr>
  <mc:AlternateContent xmlns:mc="http://schemas.openxmlformats.org/markup-compatibility/2006">
    <mc:Choice xmlns:p14="http://schemas.microsoft.com/office/powerpoint/2010/main" Requires="p14">
      <p:transition p14:dur="10" advTm="10727"/>
    </mc:Choice>
    <mc:Fallback>
      <p:transition advTm="107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600176" y="960138"/>
            <a:ext cx="5841568" cy="1143000"/>
          </a:xfrm>
        </p:spPr>
        <p:txBody>
          <a:bodyPr/>
          <a:lstStyle/>
          <a:p>
            <a:r>
              <a:rPr lang="en-US" dirty="0" smtClean="0"/>
              <a:t>The Common Career Technical Core</a:t>
            </a:r>
          </a:p>
        </p:txBody>
      </p:sp>
      <p:sp>
        <p:nvSpPr>
          <p:cNvPr id="47107" name="Rectangle 5"/>
          <p:cNvSpPr>
            <a:spLocks noGrp="1" noChangeArrowheads="1"/>
          </p:cNvSpPr>
          <p:nvPr>
            <p:ph type="body" idx="1"/>
          </p:nvPr>
        </p:nvSpPr>
        <p:spPr>
          <a:xfrm>
            <a:off x="600176" y="2470489"/>
            <a:ext cx="7383764" cy="3419124"/>
          </a:xfrm>
        </p:spPr>
        <p:txBody>
          <a:bodyPr>
            <a:noAutofit/>
          </a:bodyPr>
          <a:lstStyle/>
          <a:p>
            <a:pPr marL="0" indent="0">
              <a:lnSpc>
                <a:spcPct val="120000"/>
              </a:lnSpc>
              <a:buNone/>
            </a:pPr>
            <a:r>
              <a:rPr lang="en-US" b="1" dirty="0" smtClean="0">
                <a:sym typeface="Geneva" charset="0"/>
              </a:rPr>
              <a:t>The Common Career Technical Core </a:t>
            </a:r>
            <a:r>
              <a:rPr lang="en-US" dirty="0" smtClean="0">
                <a:sym typeface="Geneva" charset="0"/>
              </a:rPr>
              <a:t>are benchmark standards that define what a student should know and be able to do at the end of a program of study.</a:t>
            </a:r>
            <a:endParaRPr lang="en-US" dirty="0" smtClean="0"/>
          </a:p>
          <a:p>
            <a:pPr>
              <a:lnSpc>
                <a:spcPct val="120000"/>
              </a:lnSpc>
            </a:pPr>
            <a:endParaRPr lang="en-US" dirty="0" smtClean="0"/>
          </a:p>
          <a:p>
            <a:pPr>
              <a:lnSpc>
                <a:spcPct val="120000"/>
              </a:lnSpc>
            </a:pPr>
            <a:endParaRPr lang="en-US" dirty="0"/>
          </a:p>
        </p:txBody>
      </p:sp>
      <p:pic>
        <p:nvPicPr>
          <p:cNvPr id="4" name="Picture 6" descr="CCTC Support Map.jpeg"/>
          <p:cNvPicPr>
            <a:picLocks noChangeAspect="1"/>
          </p:cNvPicPr>
          <p:nvPr/>
        </p:nvPicPr>
        <p:blipFill>
          <a:blip r:embed="rId5"/>
          <a:srcRect/>
          <a:stretch>
            <a:fillRect/>
          </a:stretch>
        </p:blipFill>
        <p:spPr bwMode="auto">
          <a:xfrm>
            <a:off x="3692611" y="3985145"/>
            <a:ext cx="3661258" cy="2801417"/>
          </a:xfrm>
          <a:prstGeom prst="rect">
            <a:avLst/>
          </a:prstGeom>
          <a:noFill/>
          <a:ln w="9525">
            <a:noFill/>
            <a:miter lim="800000"/>
            <a:headEnd/>
            <a:tailEnd/>
          </a:ln>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8534431"/>
      </p:ext>
    </p:extLst>
  </p:cSld>
  <p:clrMapOvr>
    <a:masterClrMapping/>
  </p:clrMapOvr>
  <mc:AlternateContent xmlns:mc="http://schemas.openxmlformats.org/markup-compatibility/2006">
    <mc:Choice xmlns:p14="http://schemas.microsoft.com/office/powerpoint/2010/main" Requires="p14">
      <p:transition p14:dur="0" advTm="13188"/>
    </mc:Choice>
    <mc:Fallback>
      <p:transition advTm="131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ctr" eaLnBrk="1" hangingPunct="1"/>
            <a:r>
              <a:rPr lang="en-US" sz="4000" dirty="0" smtClean="0"/>
              <a:t>Components of CCTC</a:t>
            </a:r>
          </a:p>
        </p:txBody>
      </p:sp>
      <p:sp>
        <p:nvSpPr>
          <p:cNvPr id="3" name="Content Placeholder 2"/>
          <p:cNvSpPr>
            <a:spLocks noGrp="1"/>
          </p:cNvSpPr>
          <p:nvPr>
            <p:ph idx="1"/>
          </p:nvPr>
        </p:nvSpPr>
        <p:spPr>
          <a:xfrm>
            <a:off x="600176" y="2470489"/>
            <a:ext cx="7460612" cy="3419124"/>
          </a:xfrm>
        </p:spPr>
        <p:txBody>
          <a:bodyPr/>
          <a:lstStyle/>
          <a:p>
            <a:r>
              <a:rPr lang="en-US" dirty="0" smtClean="0"/>
              <a:t>Standards </a:t>
            </a:r>
            <a:r>
              <a:rPr lang="en-US" dirty="0"/>
              <a:t>for each of the 16 Career Clusters</a:t>
            </a:r>
            <a:r>
              <a:rPr lang="en-US" baseline="30000" dirty="0"/>
              <a:t>®</a:t>
            </a:r>
            <a:r>
              <a:rPr lang="en-US" dirty="0"/>
              <a:t> and their 79 Career </a:t>
            </a:r>
            <a:r>
              <a:rPr lang="en-US" dirty="0" smtClean="0"/>
              <a:t>Pathways</a:t>
            </a:r>
          </a:p>
          <a:p>
            <a:r>
              <a:rPr lang="en-US" dirty="0" smtClean="0"/>
              <a:t>Overarching </a:t>
            </a:r>
            <a:r>
              <a:rPr lang="en-US" dirty="0"/>
              <a:t>set of Career Ready Practices, which address the knowledge, skills and dispositions that are important to becoming career ready. </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78489031"/>
      </p:ext>
    </p:extLst>
  </p:cSld>
  <p:clrMapOvr>
    <a:masterClrMapping/>
  </p:clrMapOvr>
  <mc:AlternateContent xmlns:mc="http://schemas.openxmlformats.org/markup-compatibility/2006">
    <mc:Choice xmlns:p14="http://schemas.microsoft.com/office/powerpoint/2010/main" Requires="p14">
      <p:transition p14:dur="0" advTm="15331"/>
    </mc:Choice>
    <mc:Fallback>
      <p:transition advTm="153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Development Process</a:t>
            </a:r>
            <a:endParaRPr lang="en-US" dirty="0"/>
          </a:p>
        </p:txBody>
      </p:sp>
      <p:graphicFrame>
        <p:nvGraphicFramePr>
          <p:cNvPr id="3" name="Diagram 2"/>
          <p:cNvGraphicFramePr/>
          <p:nvPr>
            <p:extLst>
              <p:ext uri="{D42A27DB-BD31-4B8C-83A1-F6EECF244321}">
                <p14:modId xmlns:p14="http://schemas.microsoft.com/office/powerpoint/2010/main" val="1637780415"/>
              </p:ext>
            </p:extLst>
          </p:nvPr>
        </p:nvGraphicFramePr>
        <p:xfrm>
          <a:off x="84407" y="1840132"/>
          <a:ext cx="8213187" cy="50178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18124027"/>
      </p:ext>
    </p:extLst>
  </p:cSld>
  <p:clrMapOvr>
    <a:masterClrMapping/>
  </p:clrMapOvr>
  <mc:AlternateContent xmlns:mc="http://schemas.openxmlformats.org/markup-compatibility/2006">
    <mc:Choice xmlns:p14="http://schemas.microsoft.com/office/powerpoint/2010/main" Requires="p14">
      <p:transition p14:dur="0" advTm="6987"/>
    </mc:Choice>
    <mc:Fallback>
      <p:transition advTm="69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600075" y="960438"/>
            <a:ext cx="7984367" cy="1143000"/>
          </a:xfrm>
        </p:spPr>
        <p:txBody>
          <a:bodyPr/>
          <a:lstStyle/>
          <a:p>
            <a:r>
              <a:rPr lang="en-US" dirty="0" smtClean="0"/>
              <a:t>Knowledge &amp; Skills Revision Process</a:t>
            </a:r>
          </a:p>
        </p:txBody>
      </p:sp>
      <p:sp>
        <p:nvSpPr>
          <p:cNvPr id="3" name="Content Placeholder 2"/>
          <p:cNvSpPr>
            <a:spLocks noGrp="1"/>
          </p:cNvSpPr>
          <p:nvPr>
            <p:ph idx="1"/>
          </p:nvPr>
        </p:nvSpPr>
        <p:spPr>
          <a:xfrm>
            <a:off x="600074" y="2255838"/>
            <a:ext cx="7654925" cy="4056062"/>
          </a:xfrm>
        </p:spPr>
        <p:txBody>
          <a:bodyPr rtlCol="0">
            <a:noAutofit/>
          </a:bodyPr>
          <a:lstStyle/>
          <a:p>
            <a:pPr fontAlgn="auto">
              <a:lnSpc>
                <a:spcPct val="100000"/>
              </a:lnSpc>
              <a:spcBef>
                <a:spcPts val="1200"/>
              </a:spcBef>
              <a:spcAft>
                <a:spcPts val="0"/>
              </a:spcAft>
              <a:defRPr/>
            </a:pPr>
            <a:r>
              <a:rPr lang="en-US" sz="2600" dirty="0" smtClean="0">
                <a:ea typeface="+mn-ea"/>
              </a:rPr>
              <a:t>Engaged Subject Matter Experts</a:t>
            </a:r>
          </a:p>
          <a:p>
            <a:pPr lvl="1" fontAlgn="auto">
              <a:lnSpc>
                <a:spcPct val="100000"/>
              </a:lnSpc>
              <a:spcBef>
                <a:spcPts val="1200"/>
              </a:spcBef>
              <a:spcAft>
                <a:spcPts val="0"/>
              </a:spcAft>
              <a:defRPr/>
            </a:pPr>
            <a:r>
              <a:rPr lang="en-US" dirty="0" smtClean="0">
                <a:ea typeface="+mn-ea"/>
              </a:rPr>
              <a:t>Web-based review</a:t>
            </a:r>
          </a:p>
          <a:p>
            <a:pPr lvl="1" fontAlgn="auto">
              <a:lnSpc>
                <a:spcPct val="100000"/>
              </a:lnSpc>
              <a:spcBef>
                <a:spcPts val="1200"/>
              </a:spcBef>
              <a:spcAft>
                <a:spcPts val="0"/>
              </a:spcAft>
              <a:defRPr/>
            </a:pPr>
            <a:r>
              <a:rPr lang="en-US" dirty="0" smtClean="0">
                <a:ea typeface="+mn-ea"/>
              </a:rPr>
              <a:t>Identified benchmark standards</a:t>
            </a:r>
          </a:p>
          <a:p>
            <a:pPr fontAlgn="auto">
              <a:lnSpc>
                <a:spcPct val="100000"/>
              </a:lnSpc>
              <a:spcBef>
                <a:spcPts val="1200"/>
              </a:spcBef>
              <a:spcAft>
                <a:spcPts val="0"/>
              </a:spcAft>
              <a:defRPr/>
            </a:pPr>
            <a:r>
              <a:rPr lang="en-US" sz="2600" dirty="0" smtClean="0">
                <a:ea typeface="+mn-ea"/>
              </a:rPr>
              <a:t>Writing Teams</a:t>
            </a:r>
          </a:p>
          <a:p>
            <a:pPr lvl="1" fontAlgn="auto">
              <a:lnSpc>
                <a:spcPct val="100000"/>
              </a:lnSpc>
              <a:spcBef>
                <a:spcPts val="1200"/>
              </a:spcBef>
              <a:spcAft>
                <a:spcPts val="0"/>
              </a:spcAft>
              <a:defRPr/>
            </a:pPr>
            <a:r>
              <a:rPr lang="en-US" dirty="0" smtClean="0">
                <a:ea typeface="+mn-ea"/>
              </a:rPr>
              <a:t>Analyzed input</a:t>
            </a:r>
          </a:p>
          <a:p>
            <a:pPr lvl="1" fontAlgn="auto">
              <a:lnSpc>
                <a:spcPct val="100000"/>
              </a:lnSpc>
              <a:spcBef>
                <a:spcPts val="1200"/>
              </a:spcBef>
              <a:spcAft>
                <a:spcPts val="0"/>
              </a:spcAft>
              <a:defRPr/>
            </a:pPr>
            <a:r>
              <a:rPr lang="en-US" dirty="0" smtClean="0">
                <a:ea typeface="+mn-ea"/>
              </a:rPr>
              <a:t>Proposed revisions</a:t>
            </a:r>
          </a:p>
          <a:p>
            <a:pPr fontAlgn="auto">
              <a:lnSpc>
                <a:spcPct val="100000"/>
              </a:lnSpc>
              <a:spcBef>
                <a:spcPts val="1200"/>
              </a:spcBef>
              <a:spcAft>
                <a:spcPts val="0"/>
              </a:spcAft>
              <a:defRPr/>
            </a:pPr>
            <a:r>
              <a:rPr lang="en-US" sz="2600" dirty="0" smtClean="0"/>
              <a:t>Conducted </a:t>
            </a:r>
            <a:r>
              <a:rPr lang="en-US" sz="2600" dirty="0"/>
              <a:t>online industry </a:t>
            </a:r>
            <a:r>
              <a:rPr lang="en-US" sz="2600" dirty="0" smtClean="0"/>
              <a:t>validation</a:t>
            </a:r>
            <a:endParaRPr lang="en-US" sz="2600" dirty="0"/>
          </a:p>
          <a:p>
            <a:pPr fontAlgn="auto">
              <a:lnSpc>
                <a:spcPct val="100000"/>
              </a:lnSpc>
              <a:spcBef>
                <a:spcPts val="1200"/>
              </a:spcBef>
              <a:spcAft>
                <a:spcPts val="0"/>
              </a:spcAft>
              <a:defRPr/>
            </a:pPr>
            <a:r>
              <a:rPr lang="en-US" sz="2600" dirty="0" smtClean="0"/>
              <a:t>Set baseline </a:t>
            </a:r>
            <a:r>
              <a:rPr lang="en-US" sz="2600" dirty="0"/>
              <a:t>for </a:t>
            </a:r>
            <a:r>
              <a:rPr lang="en-US" sz="2600" dirty="0" smtClean="0"/>
              <a:t>CCTC</a:t>
            </a:r>
            <a:endParaRPr lang="en-US" sz="2600" dirty="0" smtClean="0">
              <a:ea typeface="+mn-ea"/>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609695551"/>
      </p:ext>
    </p:extLst>
  </p:cSld>
  <p:clrMapOvr>
    <a:masterClrMapping/>
  </p:clrMapOvr>
  <mc:AlternateContent xmlns:mc="http://schemas.openxmlformats.org/markup-compatibility/2006">
    <mc:Choice xmlns:p14="http://schemas.microsoft.com/office/powerpoint/2010/main" Requires="p14">
      <p:transition p14:dur="0" advTm="50143"/>
    </mc:Choice>
    <mc:Fallback>
      <p:transition advTm="501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600075" y="960438"/>
            <a:ext cx="6154738" cy="1143000"/>
          </a:xfrm>
        </p:spPr>
        <p:txBody>
          <a:bodyPr/>
          <a:lstStyle/>
          <a:p>
            <a:r>
              <a:rPr lang="en-US" sz="4000" dirty="0" smtClean="0"/>
              <a:t>Working Groups</a:t>
            </a:r>
          </a:p>
        </p:txBody>
      </p:sp>
      <p:sp>
        <p:nvSpPr>
          <p:cNvPr id="3" name="Content Placeholder 2"/>
          <p:cNvSpPr>
            <a:spLocks noGrp="1"/>
          </p:cNvSpPr>
          <p:nvPr>
            <p:ph idx="1"/>
          </p:nvPr>
        </p:nvSpPr>
        <p:spPr>
          <a:xfrm>
            <a:off x="600074" y="2349500"/>
            <a:ext cx="7566025" cy="4419600"/>
          </a:xfrm>
        </p:spPr>
        <p:txBody>
          <a:bodyPr rtlCol="0">
            <a:noAutofit/>
          </a:bodyPr>
          <a:lstStyle/>
          <a:p>
            <a:pPr fontAlgn="auto">
              <a:lnSpc>
                <a:spcPct val="100000"/>
              </a:lnSpc>
              <a:spcBef>
                <a:spcPts val="1200"/>
              </a:spcBef>
              <a:spcAft>
                <a:spcPts val="0"/>
              </a:spcAft>
              <a:buFont typeface="Arial"/>
              <a:buChar char="•"/>
              <a:defRPr/>
            </a:pPr>
            <a:r>
              <a:rPr lang="en-US" sz="2600" dirty="0" smtClean="0">
                <a:ea typeface="+mn-ea"/>
              </a:rPr>
              <a:t>Identify consensus among states on CTE standards to frame program of study</a:t>
            </a:r>
          </a:p>
          <a:p>
            <a:pPr fontAlgn="auto">
              <a:lnSpc>
                <a:spcPct val="100000"/>
              </a:lnSpc>
              <a:spcBef>
                <a:spcPts val="1200"/>
              </a:spcBef>
              <a:spcAft>
                <a:spcPts val="0"/>
              </a:spcAft>
              <a:buFont typeface="Arial"/>
              <a:buChar char="•"/>
              <a:defRPr/>
            </a:pPr>
            <a:r>
              <a:rPr lang="en-US" sz="2600" dirty="0" smtClean="0">
                <a:ea typeface="+mn-ea"/>
              </a:rPr>
              <a:t>320+ business and industry, state leaders, postsecondary, master teachers were involved</a:t>
            </a:r>
            <a:endParaRPr lang="en-US" sz="2600" dirty="0">
              <a:ea typeface="+mn-ea"/>
            </a:endParaRPr>
          </a:p>
          <a:p>
            <a:pPr lvl="1" fontAlgn="auto">
              <a:lnSpc>
                <a:spcPct val="100000"/>
              </a:lnSpc>
              <a:spcBef>
                <a:spcPts val="1200"/>
              </a:spcBef>
              <a:spcAft>
                <a:spcPts val="0"/>
              </a:spcAft>
              <a:buFont typeface="Arial"/>
              <a:buChar char="•"/>
              <a:defRPr/>
            </a:pPr>
            <a:r>
              <a:rPr lang="en-US" dirty="0" smtClean="0">
                <a:ea typeface="+mn-ea"/>
              </a:rPr>
              <a:t>Review Knowledge &amp; Skill Statements</a:t>
            </a:r>
          </a:p>
          <a:p>
            <a:pPr lvl="1" fontAlgn="auto">
              <a:lnSpc>
                <a:spcPct val="100000"/>
              </a:lnSpc>
              <a:spcBef>
                <a:spcPts val="1200"/>
              </a:spcBef>
              <a:spcAft>
                <a:spcPts val="0"/>
              </a:spcAft>
              <a:buFont typeface="Arial"/>
              <a:buChar char="•"/>
              <a:defRPr/>
            </a:pPr>
            <a:r>
              <a:rPr lang="en-US" dirty="0" smtClean="0">
                <a:ea typeface="+mn-ea"/>
              </a:rPr>
              <a:t>Drafted CCTC</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96843313"/>
      </p:ext>
    </p:extLst>
  </p:cSld>
  <p:clrMapOvr>
    <a:masterClrMapping/>
  </p:clrMapOvr>
  <mc:AlternateContent xmlns:mc="http://schemas.openxmlformats.org/markup-compatibility/2006">
    <mc:Choice xmlns:p14="http://schemas.microsoft.com/office/powerpoint/2010/main" Requires="p14">
      <p:transition p14:dur="0" advTm="30488"/>
    </mc:Choice>
    <mc:Fallback>
      <p:transition advTm="304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Comment &amp; Validation</a:t>
            </a:r>
            <a:endParaRPr lang="en-US" dirty="0"/>
          </a:p>
        </p:txBody>
      </p:sp>
      <p:sp>
        <p:nvSpPr>
          <p:cNvPr id="3" name="Content Placeholder 2"/>
          <p:cNvSpPr>
            <a:spLocks noGrp="1"/>
          </p:cNvSpPr>
          <p:nvPr>
            <p:ph idx="1"/>
          </p:nvPr>
        </p:nvSpPr>
        <p:spPr>
          <a:xfrm>
            <a:off x="600176" y="2470488"/>
            <a:ext cx="6636002" cy="3930311"/>
          </a:xfrm>
        </p:spPr>
        <p:txBody>
          <a:bodyPr>
            <a:normAutofit/>
          </a:bodyPr>
          <a:lstStyle/>
          <a:p>
            <a:pPr marL="342900" lvl="1" indent="-342900">
              <a:lnSpc>
                <a:spcPct val="100000"/>
              </a:lnSpc>
              <a:spcBef>
                <a:spcPts val="1200"/>
              </a:spcBef>
              <a:buFont typeface="Arial" charset="0"/>
              <a:buChar char="•"/>
            </a:pPr>
            <a:r>
              <a:rPr lang="en-US" sz="2600" dirty="0" smtClean="0"/>
              <a:t>Two-week public comment period</a:t>
            </a:r>
          </a:p>
          <a:p>
            <a:pPr marL="742950" lvl="2" indent="-342900">
              <a:lnSpc>
                <a:spcPct val="100000"/>
              </a:lnSpc>
              <a:spcBef>
                <a:spcPts val="1200"/>
              </a:spcBef>
            </a:pPr>
            <a:r>
              <a:rPr lang="en-US" dirty="0" smtClean="0"/>
              <a:t>Rating each statement on clarity, appropriateness, specificity, within reach</a:t>
            </a:r>
          </a:p>
          <a:p>
            <a:pPr marL="742950" lvl="2" indent="-342900">
              <a:lnSpc>
                <a:spcPct val="100000"/>
              </a:lnSpc>
              <a:spcBef>
                <a:spcPts val="1200"/>
              </a:spcBef>
            </a:pPr>
            <a:r>
              <a:rPr lang="en-US" dirty="0" smtClean="0"/>
              <a:t>About 1,000 respondents</a:t>
            </a:r>
          </a:p>
          <a:p>
            <a:pPr marL="342900" lvl="1" indent="-342900">
              <a:lnSpc>
                <a:spcPct val="100000"/>
              </a:lnSpc>
              <a:spcBef>
                <a:spcPts val="1200"/>
              </a:spcBef>
              <a:buFont typeface="Arial" charset="0"/>
              <a:buChar char="•"/>
            </a:pPr>
            <a:r>
              <a:rPr lang="en-US" sz="2600" dirty="0" smtClean="0"/>
              <a:t>Back to working groups to review, validate CCTC based on feedback from public comments</a:t>
            </a:r>
          </a:p>
          <a:p>
            <a:pPr>
              <a:lnSpc>
                <a:spcPct val="100000"/>
              </a:lnSpc>
              <a:spcBef>
                <a:spcPts val="1200"/>
              </a:spcBef>
            </a:pPr>
            <a:endParaRPr lang="en-US"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03714660"/>
      </p:ext>
    </p:extLst>
  </p:cSld>
  <p:clrMapOvr>
    <a:masterClrMapping/>
  </p:clrMapOvr>
  <p:transition spd="med" advTm="1295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Final Release</a:t>
            </a:r>
            <a:endParaRPr lang="en-US" sz="4000" dirty="0"/>
          </a:p>
        </p:txBody>
      </p:sp>
      <p:sp>
        <p:nvSpPr>
          <p:cNvPr id="3" name="Content Placeholder 2"/>
          <p:cNvSpPr>
            <a:spLocks noGrp="1"/>
          </p:cNvSpPr>
          <p:nvPr>
            <p:ph idx="1"/>
          </p:nvPr>
        </p:nvSpPr>
        <p:spPr>
          <a:xfrm>
            <a:off x="600176" y="2470489"/>
            <a:ext cx="7313738" cy="3419124"/>
          </a:xfrm>
        </p:spPr>
        <p:txBody>
          <a:bodyPr>
            <a:noAutofit/>
          </a:bodyPr>
          <a:lstStyle/>
          <a:p>
            <a:pPr>
              <a:lnSpc>
                <a:spcPct val="100000"/>
              </a:lnSpc>
            </a:pPr>
            <a:r>
              <a:rPr lang="en-US" sz="2800" dirty="0" smtClean="0"/>
              <a:t>June 2012: National Career Clusters</a:t>
            </a:r>
            <a:r>
              <a:rPr lang="en-US" sz="2800" baseline="30000" dirty="0" smtClean="0"/>
              <a:t>®</a:t>
            </a:r>
            <a:r>
              <a:rPr lang="en-US" sz="2800" dirty="0" smtClean="0"/>
              <a:t> Institute </a:t>
            </a:r>
          </a:p>
          <a:p>
            <a:pPr>
              <a:lnSpc>
                <a:spcPct val="100000"/>
              </a:lnSpc>
            </a:pPr>
            <a:r>
              <a:rPr lang="en-US" sz="2800" dirty="0" smtClean="0"/>
              <a:t>In total, CCTC development incorporated input at various stages from approximately </a:t>
            </a:r>
            <a:r>
              <a:rPr lang="en-US" sz="2800" b="1" i="1" dirty="0" smtClean="0">
                <a:solidFill>
                  <a:srgbClr val="7AB800"/>
                </a:solidFill>
              </a:rPr>
              <a:t>3,500</a:t>
            </a:r>
            <a:r>
              <a:rPr lang="en-US" sz="2800" dirty="0" smtClean="0"/>
              <a:t> individuals representing K-12 education, business and industry and higher education from across the nation. </a:t>
            </a:r>
            <a:endParaRPr lang="en-US" sz="2800"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057150716"/>
      </p:ext>
    </p:extLst>
  </p:cSld>
  <p:clrMapOvr>
    <a:masterClrMapping/>
  </p:clrMapOvr>
  <mc:AlternateContent xmlns:mc="http://schemas.openxmlformats.org/markup-compatibility/2006">
    <mc:Choice xmlns:p14="http://schemas.microsoft.com/office/powerpoint/2010/main" Requires="p14">
      <p:transition p14:dur="0" advTm="25873"/>
    </mc:Choice>
    <mc:Fallback>
      <p:transition advTm="258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CCTC Resources</a:t>
            </a:r>
            <a:endParaRPr lang="en-US" dirty="0"/>
          </a:p>
        </p:txBody>
      </p:sp>
      <p:sp>
        <p:nvSpPr>
          <p:cNvPr id="6" name="Content Placeholder 5"/>
          <p:cNvSpPr>
            <a:spLocks noGrp="1"/>
          </p:cNvSpPr>
          <p:nvPr>
            <p:ph idx="1"/>
          </p:nvPr>
        </p:nvSpPr>
        <p:spPr>
          <a:xfrm>
            <a:off x="324854" y="2470489"/>
            <a:ext cx="4072976" cy="3419124"/>
          </a:xfrm>
        </p:spPr>
        <p:txBody>
          <a:bodyPr>
            <a:noAutofit/>
          </a:bodyPr>
          <a:lstStyle/>
          <a:p>
            <a:pPr>
              <a:lnSpc>
                <a:spcPct val="120000"/>
              </a:lnSpc>
            </a:pPr>
            <a:r>
              <a:rPr lang="en-US" sz="2200" dirty="0" smtClean="0"/>
              <a:t>Download the CCTC</a:t>
            </a:r>
          </a:p>
          <a:p>
            <a:pPr>
              <a:lnSpc>
                <a:spcPct val="120000"/>
              </a:lnSpc>
            </a:pPr>
            <a:r>
              <a:rPr lang="en-US" sz="2200" dirty="0" smtClean="0"/>
              <a:t>More info on development, including the CCTC technical report</a:t>
            </a:r>
          </a:p>
          <a:p>
            <a:pPr>
              <a:lnSpc>
                <a:spcPct val="120000"/>
              </a:lnSpc>
            </a:pPr>
            <a:r>
              <a:rPr lang="en-US" sz="2200" b="1" dirty="0" smtClean="0">
                <a:hlinkClick r:id="rId5"/>
              </a:rPr>
              <a:t>www.careertech.org/CCTC</a:t>
            </a:r>
            <a:r>
              <a:rPr lang="en-US" sz="2200" b="1" dirty="0" smtClean="0"/>
              <a:t> </a:t>
            </a:r>
          </a:p>
        </p:txBody>
      </p:sp>
      <p:pic>
        <p:nvPicPr>
          <p:cNvPr id="4" name="Picture 3"/>
          <p:cNvPicPr/>
          <p:nvPr/>
        </p:nvPicPr>
        <p:blipFill rotWithShape="1">
          <a:blip r:embed="rId6">
            <a:extLst>
              <a:ext uri="{BEBA8EAE-BF5A-486C-A8C5-ECC9F3942E4B}">
                <a14:imgProps xmlns:a14="http://schemas.microsoft.com/office/drawing/2010/main">
                  <a14:imgLayer r:embed="rId7">
                    <a14:imgEffect>
                      <a14:saturation sat="109000"/>
                    </a14:imgEffect>
                    <a14:imgEffect>
                      <a14:brightnessContrast bright="-20000" contrast="40000"/>
                    </a14:imgEffect>
                  </a14:imgLayer>
                </a14:imgProps>
              </a:ext>
            </a:extLst>
          </a:blip>
          <a:srcRect l="63799" t="8635" r="8687" b="-522"/>
          <a:stretch/>
        </p:blipFill>
        <p:spPr bwMode="auto">
          <a:xfrm>
            <a:off x="4586514" y="1422400"/>
            <a:ext cx="4455886" cy="5435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68193732"/>
      </p:ext>
    </p:extLst>
  </p:cSld>
  <p:clrMapOvr>
    <a:masterClrMapping/>
  </p:clrMapOvr>
  <mc:AlternateContent xmlns:mc="http://schemas.openxmlformats.org/markup-compatibility/2006">
    <mc:Choice xmlns:p14="http://schemas.microsoft.com/office/powerpoint/2010/main" Requires="p14">
      <p:transition p14:dur="0" advTm="8611"/>
    </mc:Choice>
    <mc:Fallback>
      <p:transition advTm="86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9|10.6|5.4"/>
</p:tagLst>
</file>

<file path=ppt/theme/theme1.xml><?xml version="1.0" encoding="utf-8"?>
<a:theme xmlns:a="http://schemas.openxmlformats.org/drawingml/2006/main" name="CT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11015</TotalTime>
  <Words>420</Words>
  <Application>Microsoft Office PowerPoint</Application>
  <PresentationFormat>On-screen Show (4:3)</PresentationFormat>
  <Paragraphs>56</Paragraphs>
  <Slides>9</Slides>
  <Notes>8</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MS PGothic</vt:lpstr>
      <vt:lpstr>Arial</vt:lpstr>
      <vt:lpstr>Calibri</vt:lpstr>
      <vt:lpstr>Geneva</vt:lpstr>
      <vt:lpstr>CTETheme1</vt:lpstr>
      <vt:lpstr>PowerPoint Presentation</vt:lpstr>
      <vt:lpstr>The Common Career Technical Core</vt:lpstr>
      <vt:lpstr>Components of CCTC</vt:lpstr>
      <vt:lpstr>The Development Process</vt:lpstr>
      <vt:lpstr>Knowledge &amp; Skills Revision Process</vt:lpstr>
      <vt:lpstr>Working Groups</vt:lpstr>
      <vt:lpstr>Public Comment &amp; Validation</vt:lpstr>
      <vt:lpstr>Final Release</vt:lpstr>
      <vt:lpstr>CCTC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GOT HERE</dc:title>
  <dc:creator>Renee Thomsen</dc:creator>
  <cp:lastModifiedBy>Kate</cp:lastModifiedBy>
  <cp:revision>242</cp:revision>
  <cp:lastPrinted>2013-10-16T03:04:04Z</cp:lastPrinted>
  <dcterms:created xsi:type="dcterms:W3CDTF">2013-11-04T21:15:36Z</dcterms:created>
  <dcterms:modified xsi:type="dcterms:W3CDTF">2014-12-23T17:57:10Z</dcterms:modified>
</cp:coreProperties>
</file>