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1"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ndra Porte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4" d="100"/>
          <a:sy n="74" d="100"/>
        </p:scale>
        <p:origin x="-123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05-31T14:33:18.776" idx="1">
    <p:pos x="2581" y="1995"/>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ED1104-F312-0E4F-90F9-3594FE3006B4}" type="datetimeFigureOut">
              <a:rPr lang="en-US" smtClean="0"/>
              <a:t>6/17/11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43A66F-968B-B443-B9BF-7F6F597B210E}" type="slidenum">
              <a:rPr lang="en-US" smtClean="0"/>
              <a:t>‹#›</a:t>
            </a:fld>
            <a:endParaRPr lang="en-US"/>
          </a:p>
        </p:txBody>
      </p:sp>
    </p:spTree>
    <p:extLst>
      <p:ext uri="{BB962C8B-B14F-4D97-AF65-F5344CB8AC3E}">
        <p14:creationId xmlns:p14="http://schemas.microsoft.com/office/powerpoint/2010/main" val="35608473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43A66F-968B-B443-B9BF-7F6F597B210E}" type="slidenum">
              <a:rPr lang="en-US" smtClean="0"/>
              <a:t>1</a:t>
            </a:fld>
            <a:endParaRPr lang="en-US"/>
          </a:p>
        </p:txBody>
      </p:sp>
    </p:spTree>
    <p:extLst>
      <p:ext uri="{BB962C8B-B14F-4D97-AF65-F5344CB8AC3E}">
        <p14:creationId xmlns:p14="http://schemas.microsoft.com/office/powerpoint/2010/main" val="2430857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US has long held its leading economic status in the world through capitalism and the entrepreneurship setting the standards and pace for the world economy.  Because of a fiscal crisis and a flattening globe and the advancement of technology we must now look at</a:t>
            </a:r>
            <a:r>
              <a:rPr lang="en-US" baseline="0" dirty="0" smtClean="0"/>
              <a:t> how our workforce is prepared.</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Traditional CTE programs, such as carpentry, which emphasized employment in a specific trade, are evolving into programs that now educate students for a range of careers in the broader construction industry. New CTE programs, such as computer networking and pre-engineering, are being created to educate and prepare students for careers involving sophisticated scientific and technological skills and knowledge. Today, more than half the students who choose to concentrate in CTE also take a college preparatory curriculum. </a:t>
            </a:r>
            <a:endParaRPr lang="en-US" dirty="0"/>
          </a:p>
        </p:txBody>
      </p:sp>
      <p:sp>
        <p:nvSpPr>
          <p:cNvPr id="4" name="Slide Number Placeholder 3"/>
          <p:cNvSpPr>
            <a:spLocks noGrp="1"/>
          </p:cNvSpPr>
          <p:nvPr>
            <p:ph type="sldNum" sz="quarter" idx="10"/>
          </p:nvPr>
        </p:nvSpPr>
        <p:spPr/>
        <p:txBody>
          <a:bodyPr/>
          <a:lstStyle/>
          <a:p>
            <a:fld id="{1843A66F-968B-B443-B9BF-7F6F597B210E}" type="slidenum">
              <a:rPr lang="en-US" smtClean="0"/>
              <a:t>2</a:t>
            </a:fld>
            <a:endParaRPr lang="en-US"/>
          </a:p>
        </p:txBody>
      </p:sp>
    </p:spTree>
    <p:extLst>
      <p:ext uri="{BB962C8B-B14F-4D97-AF65-F5344CB8AC3E}">
        <p14:creationId xmlns:p14="http://schemas.microsoft.com/office/powerpoint/2010/main" val="3215901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Career and</a:t>
            </a:r>
            <a:r>
              <a:rPr lang="en-US" baseline="0" dirty="0" smtClean="0"/>
              <a:t> Technical Education is not just another name for vocational education.  CTE has adapted to meet the demands of a global economy.  CTE reflects the modern workplace.</a:t>
            </a:r>
          </a:p>
          <a:p>
            <a:endParaRPr lang="en-US" baseline="0" dirty="0" smtClean="0"/>
          </a:p>
          <a:p>
            <a:r>
              <a:rPr lang="en-US" baseline="0" dirty="0" smtClean="0"/>
              <a:t>The majority of careers require a postsecondary credential, high-quality CTE programs incorporate rigorous academic and technical standards as well as 21</a:t>
            </a:r>
            <a:r>
              <a:rPr lang="en-US" baseline="30000" dirty="0" smtClean="0"/>
              <a:t>st</a:t>
            </a:r>
            <a:r>
              <a:rPr lang="en-US" baseline="0" dirty="0" smtClean="0"/>
              <a:t> century skills such as problem solving, communication and teamwork to ensure career and college success for its students.</a:t>
            </a:r>
          </a:p>
          <a:p>
            <a:endParaRPr lang="en-US" baseline="0" dirty="0" smtClean="0"/>
          </a:p>
          <a:p>
            <a:r>
              <a:rPr lang="en-US" baseline="0" dirty="0" smtClean="0"/>
              <a:t>CTE programs can be found in rural, suburban and urban communities it has the capacity and infrastructure to be the vehicle to prepare students to be successful in the world marketplace.  While many CTE programs have evolved some have not.  We need excellence in all of our programs.</a:t>
            </a:r>
            <a:endParaRPr lang="en-US" dirty="0"/>
          </a:p>
        </p:txBody>
      </p:sp>
      <p:sp>
        <p:nvSpPr>
          <p:cNvPr id="4" name="Slide Number Placeholder 3"/>
          <p:cNvSpPr>
            <a:spLocks noGrp="1"/>
          </p:cNvSpPr>
          <p:nvPr>
            <p:ph type="sldNum" sz="quarter" idx="10"/>
          </p:nvPr>
        </p:nvSpPr>
        <p:spPr/>
        <p:txBody>
          <a:bodyPr/>
          <a:lstStyle/>
          <a:p>
            <a:fld id="{1843A66F-968B-B443-B9BF-7F6F597B210E}" type="slidenum">
              <a:rPr lang="en-US" smtClean="0"/>
              <a:t>3</a:t>
            </a:fld>
            <a:endParaRPr lang="en-US"/>
          </a:p>
        </p:txBody>
      </p:sp>
    </p:spTree>
    <p:extLst>
      <p:ext uri="{BB962C8B-B14F-4D97-AF65-F5344CB8AC3E}">
        <p14:creationId xmlns:p14="http://schemas.microsoft.com/office/powerpoint/2010/main" val="4021439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43A66F-968B-B443-B9BF-7F6F597B210E}" type="slidenum">
              <a:rPr lang="en-US" smtClean="0"/>
              <a:t>4</a:t>
            </a:fld>
            <a:endParaRPr lang="en-US"/>
          </a:p>
        </p:txBody>
      </p:sp>
    </p:spTree>
    <p:extLst>
      <p:ext uri="{BB962C8B-B14F-4D97-AF65-F5344CB8AC3E}">
        <p14:creationId xmlns:p14="http://schemas.microsoft.com/office/powerpoint/2010/main" val="746050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CTE is a leader</a:t>
            </a:r>
            <a:r>
              <a:rPr lang="en-US" baseline="0" dirty="0" smtClean="0"/>
              <a:t> in building collaborative connections among education economic development, and workforce development to ensure alignment of policies and program delivery.  Programs are flexible in delivery, innovative and response to employer needs. Need programs that are rigorous, blended academic and technical content and internationally benchmarked. </a:t>
            </a:r>
            <a:endParaRPr lang="en-US" dirty="0" smtClean="0"/>
          </a:p>
          <a:p>
            <a:endParaRPr lang="en-US" dirty="0" smtClean="0"/>
          </a:p>
          <a:p>
            <a:endParaRPr lang="en-US" baseline="0" dirty="0" smtClean="0"/>
          </a:p>
          <a:p>
            <a:r>
              <a:rPr lang="en-US" baseline="0" dirty="0" smtClean="0"/>
              <a:t>We will have a logo which uses Arkansas instead of America</a:t>
            </a:r>
            <a:endParaRPr lang="en-US" dirty="0"/>
          </a:p>
        </p:txBody>
      </p:sp>
      <p:sp>
        <p:nvSpPr>
          <p:cNvPr id="4" name="Slide Number Placeholder 3"/>
          <p:cNvSpPr>
            <a:spLocks noGrp="1"/>
          </p:cNvSpPr>
          <p:nvPr>
            <p:ph type="sldNum" sz="quarter" idx="10"/>
          </p:nvPr>
        </p:nvSpPr>
        <p:spPr/>
        <p:txBody>
          <a:bodyPr/>
          <a:lstStyle/>
          <a:p>
            <a:fld id="{1843A66F-968B-B443-B9BF-7F6F597B210E}" type="slidenum">
              <a:rPr lang="en-US" smtClean="0"/>
              <a:t>5</a:t>
            </a:fld>
            <a:endParaRPr lang="en-US"/>
          </a:p>
        </p:txBody>
      </p:sp>
    </p:spTree>
    <p:extLst>
      <p:ext uri="{BB962C8B-B14F-4D97-AF65-F5344CB8AC3E}">
        <p14:creationId xmlns:p14="http://schemas.microsoft.com/office/powerpoint/2010/main" val="47327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43A66F-968B-B443-B9BF-7F6F597B210E}" type="slidenum">
              <a:rPr lang="en-US" smtClean="0"/>
              <a:t>6</a:t>
            </a:fld>
            <a:endParaRPr lang="en-US"/>
          </a:p>
        </p:txBody>
      </p:sp>
    </p:spTree>
    <p:extLst>
      <p:ext uri="{BB962C8B-B14F-4D97-AF65-F5344CB8AC3E}">
        <p14:creationId xmlns:p14="http://schemas.microsoft.com/office/powerpoint/2010/main" val="36226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Arkansas has policy</a:t>
            </a:r>
            <a:r>
              <a:rPr lang="en-US" baseline="0" dirty="0" smtClean="0"/>
              <a:t> to require students to have career plan – talk about Arkansas Works/CDF</a:t>
            </a:r>
          </a:p>
          <a:p>
            <a:endParaRPr lang="en-US" baseline="0" dirty="0" smtClean="0"/>
          </a:p>
          <a:p>
            <a:r>
              <a:rPr lang="en-US" baseline="0" dirty="0" smtClean="0"/>
              <a:t>ACT 743 – promotes college and career ready standards</a:t>
            </a:r>
            <a:endParaRPr lang="en-US" dirty="0"/>
          </a:p>
        </p:txBody>
      </p:sp>
      <p:sp>
        <p:nvSpPr>
          <p:cNvPr id="4" name="Slide Number Placeholder 3"/>
          <p:cNvSpPr>
            <a:spLocks noGrp="1"/>
          </p:cNvSpPr>
          <p:nvPr>
            <p:ph type="sldNum" sz="quarter" idx="10"/>
          </p:nvPr>
        </p:nvSpPr>
        <p:spPr/>
        <p:txBody>
          <a:bodyPr/>
          <a:lstStyle/>
          <a:p>
            <a:fld id="{1843A66F-968B-B443-B9BF-7F6F597B210E}" type="slidenum">
              <a:rPr lang="en-US" smtClean="0"/>
              <a:t>7</a:t>
            </a:fld>
            <a:endParaRPr lang="en-US"/>
          </a:p>
        </p:txBody>
      </p:sp>
    </p:spTree>
    <p:extLst>
      <p:ext uri="{BB962C8B-B14F-4D97-AF65-F5344CB8AC3E}">
        <p14:creationId xmlns:p14="http://schemas.microsoft.com/office/powerpoint/2010/main" val="477003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have aligned our programs of study with the</a:t>
            </a:r>
            <a:r>
              <a:rPr lang="en-US" baseline="0" dirty="0" smtClean="0"/>
              <a:t> National Career Clusters framework.</a:t>
            </a:r>
          </a:p>
          <a:p>
            <a:endParaRPr lang="en-US" baseline="0" dirty="0" smtClean="0"/>
          </a:p>
          <a:p>
            <a:r>
              <a:rPr lang="en-US" baseline="0" dirty="0" smtClean="0"/>
              <a:t>We should give our students opportunities to explore career possibilities and have comprehensive career planning.</a:t>
            </a:r>
            <a:endParaRPr lang="en-US" dirty="0"/>
          </a:p>
        </p:txBody>
      </p:sp>
      <p:sp>
        <p:nvSpPr>
          <p:cNvPr id="4" name="Slide Number Placeholder 3"/>
          <p:cNvSpPr>
            <a:spLocks noGrp="1"/>
          </p:cNvSpPr>
          <p:nvPr>
            <p:ph type="sldNum" sz="quarter" idx="10"/>
          </p:nvPr>
        </p:nvSpPr>
        <p:spPr/>
        <p:txBody>
          <a:bodyPr/>
          <a:lstStyle/>
          <a:p>
            <a:fld id="{1843A66F-968B-B443-B9BF-7F6F597B210E}" type="slidenum">
              <a:rPr lang="en-US" smtClean="0"/>
              <a:t>8</a:t>
            </a:fld>
            <a:endParaRPr lang="en-US"/>
          </a:p>
        </p:txBody>
      </p:sp>
    </p:spTree>
    <p:extLst>
      <p:ext uri="{BB962C8B-B14F-4D97-AF65-F5344CB8AC3E}">
        <p14:creationId xmlns:p14="http://schemas.microsoft.com/office/powerpoint/2010/main" val="3466807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CTE’s performance must be measured by appropriate indicators that accurately reflect programmatic outcomes.</a:t>
            </a:r>
          </a:p>
          <a:p>
            <a:endParaRPr lang="en-US" dirty="0" smtClean="0"/>
          </a:p>
          <a:p>
            <a:r>
              <a:rPr lang="en-US" dirty="0" smtClean="0"/>
              <a:t>Data is used to drive decisions on resources and programs.</a:t>
            </a:r>
          </a:p>
          <a:p>
            <a:endParaRPr lang="en-US" dirty="0" smtClean="0"/>
          </a:p>
          <a:p>
            <a:r>
              <a:rPr lang="en-US" dirty="0" smtClean="0"/>
              <a:t>Data demonstrates CTE’s positive impact on return on investment – fiscal returns or savings for government and employers, favorable societal impact, career benefits for individuals and a positive impact on regional,</a:t>
            </a:r>
            <a:r>
              <a:rPr lang="en-US" baseline="0" dirty="0" smtClean="0"/>
              <a:t> state or national economies.</a:t>
            </a:r>
            <a:endParaRPr lang="en-US" dirty="0"/>
          </a:p>
        </p:txBody>
      </p:sp>
      <p:sp>
        <p:nvSpPr>
          <p:cNvPr id="4" name="Slide Number Placeholder 3"/>
          <p:cNvSpPr>
            <a:spLocks noGrp="1"/>
          </p:cNvSpPr>
          <p:nvPr>
            <p:ph type="sldNum" sz="quarter" idx="10"/>
          </p:nvPr>
        </p:nvSpPr>
        <p:spPr/>
        <p:txBody>
          <a:bodyPr/>
          <a:lstStyle/>
          <a:p>
            <a:fld id="{1843A66F-968B-B443-B9BF-7F6F597B210E}" type="slidenum">
              <a:rPr lang="en-US" smtClean="0"/>
              <a:t>9</a:t>
            </a:fld>
            <a:endParaRPr lang="en-US"/>
          </a:p>
        </p:txBody>
      </p:sp>
    </p:spTree>
    <p:extLst>
      <p:ext uri="{BB962C8B-B14F-4D97-AF65-F5344CB8AC3E}">
        <p14:creationId xmlns:p14="http://schemas.microsoft.com/office/powerpoint/2010/main" val="3452974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0065BE-0657-4A47-90AD-C21C55E16B19}" type="datetime4">
              <a:rPr lang="en-US" smtClean="0"/>
              <a:pPr/>
              <a:t>June 17, 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C3AA4-67BE-44F7-809A-3582401494AF}" type="datetime4">
              <a:rPr lang="en-US" smtClean="0"/>
              <a:pPr/>
              <a:t>June 17, 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172EEB-1769-4776-AD69-E7C1260563EB}" type="datetime4">
              <a:rPr lang="en-US" smtClean="0"/>
              <a:pPr/>
              <a:t>June 17, 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7BB8AF-C16A-4836-A92D-61834B5F0BA5}" type="datetime4">
              <a:rPr lang="en-US" smtClean="0"/>
              <a:pPr/>
              <a:t>June 17, 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647D2193-4505-4A75-99BB-880C6989A757}" type="datetime4">
              <a:rPr lang="en-US" smtClean="0"/>
              <a:pPr/>
              <a:t>June 17, 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3A18F4-33C3-445B-924C-31108C51719C}" type="datetime4">
              <a:rPr lang="en-US" smtClean="0"/>
              <a:pPr/>
              <a:t>June 17, 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F7543A-E259-478F-9E0D-57BA40E442B7}" type="datetime4">
              <a:rPr lang="en-US" smtClean="0"/>
              <a:pPr/>
              <a:t>June 17, 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FB012D-77A1-44B0-BB26-329BA1EE55C9}" type="datetime4">
              <a:rPr lang="en-US" smtClean="0"/>
              <a:pPr/>
              <a:t>June 17, 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7499E-3031-413E-B01E-B94970708CAA}" type="datetime4">
              <a:rPr lang="en-US" smtClean="0"/>
              <a:pPr/>
              <a:t>June 17, 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DC7EAB0C-2220-4D0E-A0DD-DB7FA0F742F4}" type="datetime4">
              <a:rPr lang="en-US" smtClean="0"/>
              <a:pPr/>
              <a:t>June 17, 2011</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Drag picture to placeholder or click icon to add</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416D63-31BF-4B94-B6C5-E20B2C63F515}" type="datetime4">
              <a:rPr lang="en-US" smtClean="0"/>
              <a:pPr/>
              <a:t>June 17, 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2B1B13E-D5AF-485E-81A1-82A140076526}" type="datetime4">
              <a:rPr lang="en-US" smtClean="0"/>
              <a:pPr/>
              <a:t>June 17, 2011</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hyperlink" Target="mailto:Sandra.porter@arkansas.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3.png"/><Relationship Id="rId5"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3.png"/><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Reflect, Transform, Lead</a:t>
            </a:r>
            <a:endParaRPr lang="en-US" dirty="0"/>
          </a:p>
        </p:txBody>
      </p:sp>
      <p:sp>
        <p:nvSpPr>
          <p:cNvPr id="3" name="Subtitle 2"/>
          <p:cNvSpPr>
            <a:spLocks noGrp="1"/>
          </p:cNvSpPr>
          <p:nvPr>
            <p:ph type="subTitle" idx="1"/>
          </p:nvPr>
        </p:nvSpPr>
        <p:spPr/>
        <p:txBody>
          <a:bodyPr/>
          <a:lstStyle/>
          <a:p>
            <a:r>
              <a:rPr lang="en-US" dirty="0" smtClean="0"/>
              <a:t>AASCD Summer Conference, June 20, 2011</a:t>
            </a:r>
          </a:p>
          <a:p>
            <a:endParaRPr lang="en-US" dirty="0"/>
          </a:p>
        </p:txBody>
      </p:sp>
      <p:pic>
        <p:nvPicPr>
          <p:cNvPr id="4" name="Picture 3"/>
          <p:cNvPicPr>
            <a:picLocks noChangeAspect="1"/>
          </p:cNvPicPr>
          <p:nvPr/>
        </p:nvPicPr>
        <p:blipFill>
          <a:blip r:embed="rId3"/>
          <a:stretch>
            <a:fillRect/>
          </a:stretch>
        </p:blipFill>
        <p:spPr>
          <a:xfrm>
            <a:off x="2357227" y="4427560"/>
            <a:ext cx="6666626" cy="2430439"/>
          </a:xfrm>
          <a:prstGeom prst="rect">
            <a:avLst/>
          </a:prstGeom>
        </p:spPr>
      </p:pic>
    </p:spTree>
    <p:extLst>
      <p:ext uri="{BB962C8B-B14F-4D97-AF65-F5344CB8AC3E}">
        <p14:creationId xmlns:p14="http://schemas.microsoft.com/office/powerpoint/2010/main" val="93537849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 a call to action</a:t>
            </a:r>
            <a:endParaRPr lang="en-US" dirty="0"/>
          </a:p>
        </p:txBody>
      </p:sp>
      <p:pic>
        <p:nvPicPr>
          <p:cNvPr id="3" name="Picture 2"/>
          <p:cNvPicPr>
            <a:picLocks noChangeAspect="1"/>
          </p:cNvPicPr>
          <p:nvPr/>
        </p:nvPicPr>
        <p:blipFill>
          <a:blip r:embed="rId2"/>
          <a:stretch>
            <a:fillRect/>
          </a:stretch>
        </p:blipFill>
        <p:spPr>
          <a:xfrm>
            <a:off x="1802196" y="4767944"/>
            <a:ext cx="5389426" cy="1964813"/>
          </a:xfrm>
          <a:prstGeom prst="rect">
            <a:avLst/>
          </a:prstGeom>
        </p:spPr>
      </p:pic>
      <p:sp>
        <p:nvSpPr>
          <p:cNvPr id="4" name="TextBox 3"/>
          <p:cNvSpPr txBox="1"/>
          <p:nvPr/>
        </p:nvSpPr>
        <p:spPr>
          <a:xfrm>
            <a:off x="645044" y="1330281"/>
            <a:ext cx="8103363" cy="3416320"/>
          </a:xfrm>
          <a:prstGeom prst="rect">
            <a:avLst/>
          </a:prstGeom>
          <a:noFill/>
        </p:spPr>
        <p:txBody>
          <a:bodyPr wrap="square" rtlCol="0">
            <a:spAutoFit/>
          </a:bodyPr>
          <a:lstStyle/>
          <a:p>
            <a:pPr marL="285750" indent="-285750">
              <a:buFont typeface="Arial"/>
              <a:buChar char="•"/>
            </a:pPr>
            <a:r>
              <a:rPr lang="en-US" sz="2400" dirty="0" smtClean="0"/>
              <a:t>Look at program content.</a:t>
            </a:r>
          </a:p>
          <a:p>
            <a:pPr marL="285750" indent="-285750">
              <a:buFont typeface="Arial"/>
              <a:buChar char="•"/>
            </a:pPr>
            <a:r>
              <a:rPr lang="en-US" sz="2400" dirty="0" smtClean="0"/>
              <a:t>How we deliver our programs.</a:t>
            </a:r>
          </a:p>
          <a:p>
            <a:pPr marL="285750" indent="-285750">
              <a:buFont typeface="Arial"/>
              <a:buChar char="•"/>
            </a:pPr>
            <a:r>
              <a:rPr lang="en-US" sz="2400" dirty="0" smtClean="0"/>
              <a:t>Let go of what no longer works.</a:t>
            </a:r>
          </a:p>
          <a:p>
            <a:pPr marL="285750" indent="-285750">
              <a:buFont typeface="Arial"/>
              <a:buChar char="•"/>
            </a:pPr>
            <a:r>
              <a:rPr lang="en-US" sz="2400" dirty="0" smtClean="0"/>
              <a:t>Create only programs of excellence</a:t>
            </a:r>
          </a:p>
          <a:p>
            <a:pPr marL="285750" indent="-285750">
              <a:buFont typeface="Arial"/>
              <a:buChar char="•"/>
            </a:pPr>
            <a:r>
              <a:rPr lang="en-US" sz="2400" dirty="0" smtClean="0"/>
              <a:t>Silos of academic versus CTE must be eliminated.</a:t>
            </a:r>
          </a:p>
          <a:p>
            <a:pPr marL="285750" indent="-285750">
              <a:buFont typeface="Arial"/>
              <a:buChar char="•"/>
            </a:pPr>
            <a:r>
              <a:rPr lang="en-US" sz="2400" dirty="0" smtClean="0"/>
              <a:t>Education and workforce system that rewards innovation, and supports different learning styles.</a:t>
            </a:r>
          </a:p>
          <a:p>
            <a:pPr marL="285750" indent="-285750">
              <a:buFont typeface="Arial"/>
              <a:buChar char="•"/>
            </a:pPr>
            <a:r>
              <a:rPr lang="en-US" sz="2400" dirty="0" smtClean="0"/>
              <a:t>Prepares all students for career success through multiple pathways.</a:t>
            </a:r>
            <a:endParaRPr lang="en-US" sz="2400" dirty="0"/>
          </a:p>
        </p:txBody>
      </p:sp>
    </p:spTree>
    <p:extLst>
      <p:ext uri="{BB962C8B-B14F-4D97-AF65-F5344CB8AC3E}">
        <p14:creationId xmlns:p14="http://schemas.microsoft.com/office/powerpoint/2010/main" val="193016305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91440"/>
            <a:ext cx="7520940" cy="548640"/>
          </a:xfrm>
        </p:spPr>
        <p:txBody>
          <a:bodyPr/>
          <a:lstStyle/>
          <a:p>
            <a:r>
              <a:rPr lang="en-US" dirty="0" smtClean="0"/>
              <a:t>How is Arkansas redefining </a:t>
            </a:r>
            <a:r>
              <a:rPr lang="en-US" dirty="0" err="1" smtClean="0"/>
              <a:t>cte</a:t>
            </a:r>
            <a:r>
              <a:rPr lang="en-US" dirty="0" smtClean="0"/>
              <a:t>?</a:t>
            </a:r>
            <a:endParaRPr lang="en-US" dirty="0"/>
          </a:p>
        </p:txBody>
      </p:sp>
      <p:pic>
        <p:nvPicPr>
          <p:cNvPr id="3" name="Picture 2"/>
          <p:cNvPicPr>
            <a:picLocks noChangeAspect="1"/>
          </p:cNvPicPr>
          <p:nvPr/>
        </p:nvPicPr>
        <p:blipFill>
          <a:blip r:embed="rId2"/>
          <a:stretch>
            <a:fillRect/>
          </a:stretch>
        </p:blipFill>
        <p:spPr>
          <a:xfrm>
            <a:off x="1802196" y="4767944"/>
            <a:ext cx="5389426" cy="1964813"/>
          </a:xfrm>
          <a:prstGeom prst="rect">
            <a:avLst/>
          </a:prstGeom>
        </p:spPr>
      </p:pic>
      <p:sp>
        <p:nvSpPr>
          <p:cNvPr id="5" name="TextBox 4"/>
          <p:cNvSpPr txBox="1"/>
          <p:nvPr/>
        </p:nvSpPr>
        <p:spPr>
          <a:xfrm>
            <a:off x="822960" y="934556"/>
            <a:ext cx="7520940" cy="4247317"/>
          </a:xfrm>
          <a:prstGeom prst="rect">
            <a:avLst/>
          </a:prstGeom>
          <a:noFill/>
        </p:spPr>
        <p:txBody>
          <a:bodyPr wrap="square" rtlCol="0">
            <a:spAutoFit/>
          </a:bodyPr>
          <a:lstStyle/>
          <a:p>
            <a:r>
              <a:rPr lang="en-US" dirty="0" smtClean="0"/>
              <a:t>ACT 743 passed in 2011 Legislative session defining CTE Programs of Study standards.  (See handout)</a:t>
            </a:r>
          </a:p>
          <a:p>
            <a:endParaRPr lang="en-US" dirty="0" smtClean="0"/>
          </a:p>
          <a:p>
            <a:pPr marL="342900" indent="-342900">
              <a:buFont typeface="+mj-lt"/>
              <a:buAutoNum type="arabicPeriod"/>
            </a:pPr>
            <a:r>
              <a:rPr lang="en-US" dirty="0" smtClean="0"/>
              <a:t>Validation of Program Support</a:t>
            </a:r>
          </a:p>
          <a:p>
            <a:pPr marL="342900" indent="-342900">
              <a:buFont typeface="+mj-lt"/>
              <a:buAutoNum type="arabicPeriod"/>
            </a:pPr>
            <a:r>
              <a:rPr lang="en-US" dirty="0" smtClean="0"/>
              <a:t>Partnerships</a:t>
            </a:r>
          </a:p>
          <a:p>
            <a:pPr marL="342900" indent="-342900">
              <a:buFont typeface="+mj-lt"/>
              <a:buAutoNum type="arabicPeriod"/>
            </a:pPr>
            <a:r>
              <a:rPr lang="en-US" dirty="0" smtClean="0"/>
              <a:t>Professional Development</a:t>
            </a:r>
          </a:p>
          <a:p>
            <a:pPr marL="342900" indent="-342900">
              <a:buFont typeface="+mj-lt"/>
              <a:buAutoNum type="arabicPeriod"/>
            </a:pPr>
            <a:r>
              <a:rPr lang="en-US" dirty="0" smtClean="0"/>
              <a:t>Accountability and Evaluation Systems</a:t>
            </a:r>
          </a:p>
          <a:p>
            <a:pPr marL="342900" indent="-342900">
              <a:buFont typeface="+mj-lt"/>
              <a:buAutoNum type="arabicPeriod"/>
            </a:pPr>
            <a:r>
              <a:rPr lang="en-US" dirty="0" smtClean="0"/>
              <a:t>College and Career Readiness</a:t>
            </a:r>
          </a:p>
          <a:p>
            <a:pPr marL="342900" indent="-342900">
              <a:buFont typeface="+mj-lt"/>
              <a:buAutoNum type="arabicPeriod"/>
            </a:pPr>
            <a:r>
              <a:rPr lang="en-US" dirty="0" smtClean="0"/>
              <a:t>Course Sequences of Secondary and Postsecondary Courses</a:t>
            </a:r>
          </a:p>
          <a:p>
            <a:pPr marL="342900" indent="-342900">
              <a:buFont typeface="+mj-lt"/>
              <a:buAutoNum type="arabicPeriod"/>
            </a:pPr>
            <a:r>
              <a:rPr lang="en-US" dirty="0" smtClean="0"/>
              <a:t>Credit Transfer Agreements</a:t>
            </a:r>
          </a:p>
          <a:p>
            <a:pPr marL="342900" indent="-342900">
              <a:buFont typeface="+mj-lt"/>
              <a:buAutoNum type="arabicPeriod"/>
            </a:pPr>
            <a:r>
              <a:rPr lang="en-US" dirty="0" smtClean="0"/>
              <a:t>Comprehensive Guidance Counseling and Academic Advisory Systems</a:t>
            </a:r>
          </a:p>
          <a:p>
            <a:pPr marL="342900" indent="-342900">
              <a:buFont typeface="+mj-lt"/>
              <a:buAutoNum type="arabicPeriod"/>
            </a:pPr>
            <a:r>
              <a:rPr lang="en-US" dirty="0" smtClean="0"/>
              <a:t>Teaching and Learning Strategies</a:t>
            </a:r>
          </a:p>
          <a:p>
            <a:pPr marL="342900" indent="-342900">
              <a:buFont typeface="+mj-lt"/>
              <a:buAutoNum type="arabicPeriod"/>
            </a:pPr>
            <a:r>
              <a:rPr lang="en-US" dirty="0" smtClean="0"/>
              <a:t>Technical Skills Assessment  </a:t>
            </a:r>
          </a:p>
          <a:p>
            <a:r>
              <a:rPr lang="en-US" dirty="0" smtClean="0"/>
              <a:t>	</a:t>
            </a:r>
          </a:p>
          <a:p>
            <a:r>
              <a:rPr lang="en-US" dirty="0"/>
              <a:t>	</a:t>
            </a:r>
          </a:p>
        </p:txBody>
      </p:sp>
    </p:spTree>
    <p:extLst>
      <p:ext uri="{BB962C8B-B14F-4D97-AF65-F5344CB8AC3E}">
        <p14:creationId xmlns:p14="http://schemas.microsoft.com/office/powerpoint/2010/main" val="149354081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365760"/>
            <a:ext cx="7741763" cy="548640"/>
          </a:xfrm>
        </p:spPr>
        <p:txBody>
          <a:bodyPr/>
          <a:lstStyle/>
          <a:p>
            <a:r>
              <a:rPr lang="en-US" dirty="0" smtClean="0"/>
              <a:t>How does </a:t>
            </a:r>
            <a:r>
              <a:rPr lang="en-US" dirty="0" err="1" smtClean="0"/>
              <a:t>arkansas</a:t>
            </a:r>
            <a:r>
              <a:rPr lang="en-US" dirty="0" smtClean="0"/>
              <a:t> CTE look in 2009-2010?</a:t>
            </a:r>
            <a:endParaRPr lang="en-US" dirty="0"/>
          </a:p>
        </p:txBody>
      </p:sp>
      <p:pic>
        <p:nvPicPr>
          <p:cNvPr id="3" name="Picture 2"/>
          <p:cNvPicPr>
            <a:picLocks noChangeAspect="1"/>
          </p:cNvPicPr>
          <p:nvPr/>
        </p:nvPicPr>
        <p:blipFill>
          <a:blip r:embed="rId2"/>
          <a:stretch>
            <a:fillRect/>
          </a:stretch>
        </p:blipFill>
        <p:spPr>
          <a:xfrm>
            <a:off x="1802196" y="4767944"/>
            <a:ext cx="5389426" cy="1964813"/>
          </a:xfrm>
          <a:prstGeom prst="rect">
            <a:avLst/>
          </a:prstGeom>
        </p:spPr>
      </p:pic>
      <p:sp>
        <p:nvSpPr>
          <p:cNvPr id="4" name="TextBox 3"/>
          <p:cNvSpPr txBox="1"/>
          <p:nvPr/>
        </p:nvSpPr>
        <p:spPr>
          <a:xfrm>
            <a:off x="514912" y="1252759"/>
            <a:ext cx="8629087" cy="4815165"/>
          </a:xfrm>
          <a:prstGeom prst="rect">
            <a:avLst/>
          </a:prstGeom>
          <a:noFill/>
        </p:spPr>
        <p:txBody>
          <a:bodyPr wrap="square" rtlCol="0">
            <a:spAutoFit/>
          </a:bodyPr>
          <a:lstStyle/>
          <a:p>
            <a:pPr marL="285750" indent="-285750">
              <a:buFont typeface="Arial"/>
              <a:buChar char="•"/>
            </a:pPr>
            <a:r>
              <a:rPr lang="en-US" dirty="0" smtClean="0"/>
              <a:t>Number of CTE Secondary Students			99,006</a:t>
            </a:r>
          </a:p>
          <a:p>
            <a:pPr marL="285750" indent="-285750">
              <a:buFont typeface="Arial"/>
              <a:buChar char="•"/>
            </a:pPr>
            <a:r>
              <a:rPr lang="en-US" dirty="0" smtClean="0"/>
              <a:t>Number of CTE Concentrators				38,391</a:t>
            </a:r>
          </a:p>
          <a:p>
            <a:pPr marL="285750" indent="-285750">
              <a:buFont typeface="Arial"/>
              <a:buChar char="•"/>
            </a:pPr>
            <a:r>
              <a:rPr lang="en-US" dirty="0" smtClean="0"/>
              <a:t>Literacy Rate for CTE Concentrators			   52.14%</a:t>
            </a:r>
          </a:p>
          <a:p>
            <a:pPr marL="285750" indent="-285750">
              <a:buFont typeface="Arial"/>
              <a:buChar char="•"/>
            </a:pPr>
            <a:r>
              <a:rPr lang="en-US" dirty="0" smtClean="0"/>
              <a:t>Math Rate for CTE Concentrators			                   62.14%</a:t>
            </a:r>
          </a:p>
          <a:p>
            <a:pPr marL="285750" indent="-285750">
              <a:buFont typeface="Arial"/>
              <a:buChar char="•"/>
            </a:pPr>
            <a:r>
              <a:rPr lang="en-US" dirty="0" smtClean="0"/>
              <a:t>85% of </a:t>
            </a:r>
            <a:r>
              <a:rPr lang="en-US" dirty="0"/>
              <a:t>C</a:t>
            </a:r>
            <a:r>
              <a:rPr lang="en-US" dirty="0" smtClean="0"/>
              <a:t>ompleters enter college within 6 years</a:t>
            </a:r>
          </a:p>
          <a:p>
            <a:pPr marL="285750" indent="-285750">
              <a:buFont typeface="Arial"/>
              <a:buChar char="•"/>
            </a:pPr>
            <a:r>
              <a:rPr lang="en-US" dirty="0" smtClean="0"/>
              <a:t>4,925 CTE students earned 31,484 concurrent credit hours</a:t>
            </a:r>
          </a:p>
          <a:p>
            <a:pPr marL="285750" indent="-285750">
              <a:buFont typeface="Arial"/>
              <a:buChar char="•"/>
            </a:pPr>
            <a:r>
              <a:rPr lang="en-US" dirty="0" smtClean="0"/>
              <a:t>57% of Completers needed remediation *2008 data)</a:t>
            </a:r>
          </a:p>
          <a:p>
            <a:pPr marL="742950" lvl="1" indent="-285750">
              <a:buFont typeface="Arial"/>
              <a:buChar char="•"/>
            </a:pPr>
            <a:r>
              <a:rPr lang="en-US" dirty="0" smtClean="0"/>
              <a:t>Of those completers who completed College Prep only 47% needed remediation</a:t>
            </a:r>
          </a:p>
          <a:p>
            <a:pPr marL="742950" lvl="1" indent="-285750">
              <a:buFont typeface="Arial"/>
              <a:buChar char="•"/>
            </a:pPr>
            <a:r>
              <a:rPr lang="en-US" dirty="0" smtClean="0"/>
              <a:t>Of those completers who did not complete College Prep 80% needed remediation</a:t>
            </a:r>
          </a:p>
          <a:p>
            <a:pPr marL="285750" indent="-285750">
              <a:buFont typeface="Arial"/>
              <a:buChar char="•"/>
            </a:pPr>
            <a:endParaRPr lang="en-US" dirty="0" smtClean="0"/>
          </a:p>
          <a:p>
            <a:pPr marL="285750" indent="-285750">
              <a:buFont typeface="Arial"/>
              <a:buChar char="•"/>
            </a:pPr>
            <a:endParaRPr lang="en-US" dirty="0" smtClean="0"/>
          </a:p>
          <a:p>
            <a:pPr marL="285750" indent="-285750">
              <a:buFont typeface="Arial"/>
              <a:buChar char="•"/>
            </a:pPr>
            <a:endParaRPr lang="en-US" dirty="0" smtClean="0"/>
          </a:p>
          <a:p>
            <a:pPr marL="339725" indent="-339725">
              <a:lnSpc>
                <a:spcPct val="105000"/>
              </a:lnSpc>
              <a:spcBef>
                <a:spcPct val="0"/>
              </a:spcBef>
              <a:buSzPct val="50000"/>
              <a:tabLst>
                <a:tab pos="1371600" algn="l"/>
                <a:tab pos="6740525" algn="dec"/>
                <a:tab pos="7772400" algn="r"/>
              </a:tabLst>
              <a:defRPr/>
            </a:pPr>
            <a:r>
              <a:rPr lang="en-US" dirty="0"/>
              <a:t>	</a:t>
            </a:r>
            <a:endParaRPr lang="en-US" dirty="0" smtClean="0"/>
          </a:p>
          <a:p>
            <a:pPr marL="285750" indent="-285750">
              <a:buFont typeface="Arial"/>
              <a:buChar char="•"/>
            </a:pPr>
            <a:endParaRPr lang="en-US" dirty="0" smtClean="0"/>
          </a:p>
          <a:p>
            <a:pPr marL="285750" indent="-285750">
              <a:buFont typeface="Arial"/>
              <a:buChar char="•"/>
            </a:pPr>
            <a:endParaRPr lang="en-US" dirty="0" smtClean="0"/>
          </a:p>
          <a:p>
            <a:pPr marL="285750" indent="-285750">
              <a:buFont typeface="Arial"/>
              <a:buChar char="•"/>
            </a:pPr>
            <a:endParaRPr lang="en-US" dirty="0"/>
          </a:p>
        </p:txBody>
      </p:sp>
    </p:spTree>
    <p:extLst>
      <p:ext uri="{BB962C8B-B14F-4D97-AF65-F5344CB8AC3E}">
        <p14:creationId xmlns:p14="http://schemas.microsoft.com/office/powerpoint/2010/main" val="41050293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ctr">
              <a:defRPr/>
            </a:pPr>
            <a:r>
              <a:rPr lang="en-US" sz="2800" b="0" dirty="0">
                <a:effectLst>
                  <a:outerShdw blurRad="38100" dist="38100" dir="2700000" algn="tl">
                    <a:srgbClr val="000000"/>
                  </a:outerShdw>
                </a:effectLst>
              </a:rPr>
              <a:t>The gap </a:t>
            </a:r>
          </a:p>
          <a:p>
            <a:pPr algn="ctr">
              <a:defRPr/>
            </a:pPr>
            <a:r>
              <a:rPr lang="en-US" sz="2800" b="0" dirty="0">
                <a:effectLst>
                  <a:outerShdw blurRad="38100" dist="38100" dir="2700000" algn="tl">
                    <a:srgbClr val="000000"/>
                  </a:outerShdw>
                </a:effectLst>
              </a:rPr>
              <a:t>between CTE Completers </a:t>
            </a:r>
          </a:p>
          <a:p>
            <a:pPr algn="ctr">
              <a:defRPr/>
            </a:pPr>
            <a:r>
              <a:rPr lang="en-US" sz="2800" b="0" dirty="0">
                <a:effectLst>
                  <a:outerShdw blurRad="38100" dist="38100" dir="2700000" algn="tl">
                    <a:srgbClr val="000000"/>
                  </a:outerShdw>
                </a:effectLst>
              </a:rPr>
              <a:t>and </a:t>
            </a:r>
          </a:p>
          <a:p>
            <a:pPr algn="ctr">
              <a:defRPr/>
            </a:pPr>
            <a:r>
              <a:rPr lang="en-US" sz="2800" b="0" dirty="0">
                <a:effectLst>
                  <a:outerShdw blurRad="38100" dist="38100" dir="2700000" algn="tl">
                    <a:srgbClr val="000000"/>
                  </a:outerShdw>
                </a:effectLst>
              </a:rPr>
              <a:t>all Arkansas Students Proficient in Literacy </a:t>
            </a:r>
          </a:p>
          <a:p>
            <a:pPr algn="ctr">
              <a:defRPr/>
            </a:pPr>
            <a:r>
              <a:rPr lang="en-US" sz="2800" b="0" dirty="0">
                <a:effectLst>
                  <a:outerShdw blurRad="38100" dist="38100" dir="2700000" algn="tl">
                    <a:srgbClr val="000000"/>
                  </a:outerShdw>
                </a:effectLst>
              </a:rPr>
              <a:t>has decreased from </a:t>
            </a:r>
          </a:p>
          <a:p>
            <a:pPr algn="ctr">
              <a:defRPr/>
            </a:pPr>
            <a:r>
              <a:rPr lang="en-US" sz="2800" b="0" dirty="0">
                <a:effectLst>
                  <a:outerShdw blurRad="38100" dist="38100" dir="2700000" algn="tl">
                    <a:srgbClr val="000000"/>
                  </a:outerShdw>
                </a:effectLst>
              </a:rPr>
              <a:t>7.47% in 2006 </a:t>
            </a:r>
          </a:p>
          <a:p>
            <a:pPr algn="ctr">
              <a:defRPr/>
            </a:pPr>
            <a:r>
              <a:rPr lang="en-US" sz="2800" b="0" dirty="0">
                <a:effectLst>
                  <a:outerShdw blurRad="38100" dist="38100" dir="2700000" algn="tl">
                    <a:srgbClr val="000000"/>
                  </a:outerShdw>
                </a:effectLst>
              </a:rPr>
              <a:t>to 5.4% in 2010</a:t>
            </a:r>
          </a:p>
          <a:p>
            <a:endParaRPr lang="en-US" sz="2400" b="0" dirty="0">
              <a:latin typeface="+mj-lt"/>
            </a:endParaRPr>
          </a:p>
        </p:txBody>
      </p:sp>
      <p:pic>
        <p:nvPicPr>
          <p:cNvPr id="4" name="Picture 3"/>
          <p:cNvPicPr>
            <a:picLocks noChangeAspect="1"/>
          </p:cNvPicPr>
          <p:nvPr/>
        </p:nvPicPr>
        <p:blipFill>
          <a:blip r:embed="rId2"/>
          <a:stretch>
            <a:fillRect/>
          </a:stretch>
        </p:blipFill>
        <p:spPr>
          <a:xfrm>
            <a:off x="1802196" y="4767944"/>
            <a:ext cx="5389426" cy="1964813"/>
          </a:xfrm>
          <a:prstGeom prst="rect">
            <a:avLst/>
          </a:prstGeom>
        </p:spPr>
      </p:pic>
    </p:spTree>
    <p:extLst>
      <p:ext uri="{BB962C8B-B14F-4D97-AF65-F5344CB8AC3E}">
        <p14:creationId xmlns:p14="http://schemas.microsoft.com/office/powerpoint/2010/main" val="262893827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ctr">
              <a:defRPr/>
            </a:pPr>
            <a:r>
              <a:rPr lang="en-US" sz="2800" b="0" dirty="0">
                <a:effectLst>
                  <a:outerShdw blurRad="38100" dist="38100" dir="2700000" algn="tl">
                    <a:srgbClr val="000000"/>
                  </a:outerShdw>
                </a:effectLst>
              </a:rPr>
              <a:t>The gap </a:t>
            </a:r>
          </a:p>
          <a:p>
            <a:pPr algn="ctr">
              <a:defRPr/>
            </a:pPr>
            <a:r>
              <a:rPr lang="en-US" sz="2800" b="0" dirty="0">
                <a:effectLst>
                  <a:outerShdw blurRad="38100" dist="38100" dir="2700000" algn="tl">
                    <a:srgbClr val="000000"/>
                  </a:outerShdw>
                </a:effectLst>
              </a:rPr>
              <a:t>between CTE Completers </a:t>
            </a:r>
          </a:p>
          <a:p>
            <a:pPr algn="ctr">
              <a:defRPr/>
            </a:pPr>
            <a:r>
              <a:rPr lang="en-US" sz="2800" b="0" dirty="0">
                <a:effectLst>
                  <a:outerShdw blurRad="38100" dist="38100" dir="2700000" algn="tl">
                    <a:srgbClr val="000000"/>
                  </a:outerShdw>
                </a:effectLst>
              </a:rPr>
              <a:t>and </a:t>
            </a:r>
          </a:p>
          <a:p>
            <a:pPr algn="ctr">
              <a:defRPr/>
            </a:pPr>
            <a:r>
              <a:rPr lang="en-US" sz="2800" b="0" dirty="0">
                <a:effectLst>
                  <a:outerShdw blurRad="38100" dist="38100" dir="2700000" algn="tl">
                    <a:srgbClr val="000000"/>
                  </a:outerShdw>
                </a:effectLst>
              </a:rPr>
              <a:t>all Arkansas Students Proficient in Geometry </a:t>
            </a:r>
          </a:p>
          <a:p>
            <a:pPr algn="ctr">
              <a:defRPr/>
            </a:pPr>
            <a:r>
              <a:rPr lang="en-US" sz="2800" b="0" dirty="0">
                <a:effectLst>
                  <a:outerShdw blurRad="38100" dist="38100" dir="2700000" algn="tl">
                    <a:srgbClr val="000000"/>
                  </a:outerShdw>
                </a:effectLst>
              </a:rPr>
              <a:t>has decreased from </a:t>
            </a:r>
          </a:p>
          <a:p>
            <a:pPr algn="ctr">
              <a:defRPr/>
            </a:pPr>
            <a:r>
              <a:rPr lang="en-US" sz="2800" b="0" dirty="0">
                <a:effectLst>
                  <a:outerShdw blurRad="38100" dist="38100" dir="2700000" algn="tl">
                    <a:srgbClr val="000000"/>
                  </a:outerShdw>
                </a:effectLst>
              </a:rPr>
              <a:t>5% in 2006 </a:t>
            </a:r>
          </a:p>
          <a:p>
            <a:pPr algn="ctr">
              <a:defRPr/>
            </a:pPr>
            <a:r>
              <a:rPr lang="en-US" sz="2800" b="0" dirty="0">
                <a:effectLst>
                  <a:outerShdw blurRad="38100" dist="38100" dir="2700000" algn="tl">
                    <a:srgbClr val="000000"/>
                  </a:outerShdw>
                </a:effectLst>
              </a:rPr>
              <a:t>To .49% in </a:t>
            </a:r>
            <a:r>
              <a:rPr lang="en-US" sz="2800" b="0" dirty="0" smtClean="0">
                <a:effectLst>
                  <a:outerShdw blurRad="38100" dist="38100" dir="2700000" algn="tl">
                    <a:srgbClr val="000000"/>
                  </a:outerShdw>
                </a:effectLst>
              </a:rPr>
              <a:t>2010</a:t>
            </a:r>
            <a:endParaRPr lang="en-US" sz="2800" b="0" dirty="0">
              <a:effectLst>
                <a:outerShdw blurRad="38100" dist="38100" dir="2700000" algn="tl">
                  <a:srgbClr val="000000"/>
                </a:outerShdw>
              </a:effectLst>
            </a:endParaRPr>
          </a:p>
          <a:p>
            <a:endParaRPr lang="en-US" dirty="0"/>
          </a:p>
        </p:txBody>
      </p:sp>
      <p:pic>
        <p:nvPicPr>
          <p:cNvPr id="4" name="Picture 3"/>
          <p:cNvPicPr>
            <a:picLocks noChangeAspect="1"/>
          </p:cNvPicPr>
          <p:nvPr/>
        </p:nvPicPr>
        <p:blipFill>
          <a:blip r:embed="rId2"/>
          <a:stretch>
            <a:fillRect/>
          </a:stretch>
        </p:blipFill>
        <p:spPr>
          <a:xfrm>
            <a:off x="1802196" y="4767944"/>
            <a:ext cx="5389426" cy="1964813"/>
          </a:xfrm>
          <a:prstGeom prst="rect">
            <a:avLst/>
          </a:prstGeom>
        </p:spPr>
      </p:pic>
    </p:spTree>
    <p:extLst>
      <p:ext uri="{BB962C8B-B14F-4D97-AF65-F5344CB8AC3E}">
        <p14:creationId xmlns:p14="http://schemas.microsoft.com/office/powerpoint/2010/main" val="350046724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66355" y="1129292"/>
            <a:ext cx="7520940" cy="3579849"/>
          </a:xfrm>
        </p:spPr>
        <p:txBody>
          <a:bodyPr>
            <a:normAutofit fontScale="70000" lnSpcReduction="20000"/>
          </a:bodyPr>
          <a:lstStyle/>
          <a:p>
            <a:pPr algn="ctr"/>
            <a:r>
              <a:rPr lang="en-US" sz="4100" dirty="0"/>
              <a:t>Department of Career Education</a:t>
            </a:r>
          </a:p>
          <a:p>
            <a:endParaRPr lang="en-US" sz="3600" dirty="0"/>
          </a:p>
          <a:p>
            <a:pPr algn="ctr"/>
            <a:endParaRPr lang="en-US" sz="3000" dirty="0" smtClean="0"/>
          </a:p>
          <a:p>
            <a:pPr algn="ctr"/>
            <a:endParaRPr lang="en-US" sz="3000" dirty="0"/>
          </a:p>
          <a:p>
            <a:pPr algn="ctr"/>
            <a:r>
              <a:rPr lang="en-US" sz="3000" dirty="0" smtClean="0"/>
              <a:t>Sandra </a:t>
            </a:r>
            <a:r>
              <a:rPr lang="en-US" sz="3000" dirty="0"/>
              <a:t>Porter, Associate Director</a:t>
            </a:r>
            <a:endParaRPr lang="en-US" sz="3000" dirty="0">
              <a:hlinkClick r:id="rId2"/>
            </a:endParaRPr>
          </a:p>
          <a:p>
            <a:pPr algn="ctr"/>
            <a:r>
              <a:rPr lang="en-US" sz="3000" dirty="0">
                <a:hlinkClick r:id="rId2"/>
              </a:rPr>
              <a:t>sandra.porter@arkansas.gov</a:t>
            </a:r>
            <a:endParaRPr lang="en-US" sz="3000" dirty="0"/>
          </a:p>
          <a:p>
            <a:pPr algn="ctr"/>
            <a:endParaRPr lang="en-US" sz="3000" dirty="0"/>
          </a:p>
          <a:p>
            <a:pPr algn="ctr"/>
            <a:r>
              <a:rPr lang="en-US" sz="3000" dirty="0"/>
              <a:t>Rod Duckworth, Associate Director</a:t>
            </a:r>
          </a:p>
          <a:p>
            <a:pPr algn="ctr"/>
            <a:r>
              <a:rPr lang="en-US" sz="3000" dirty="0" err="1"/>
              <a:t>roderic.duckworth@arkansas.gov</a:t>
            </a:r>
            <a:endParaRPr lang="en-US" sz="3000" dirty="0"/>
          </a:p>
          <a:p>
            <a:endParaRPr lang="en-US" dirty="0"/>
          </a:p>
        </p:txBody>
      </p:sp>
      <p:pic>
        <p:nvPicPr>
          <p:cNvPr id="4" name="Picture 3"/>
          <p:cNvPicPr>
            <a:picLocks noChangeAspect="1"/>
          </p:cNvPicPr>
          <p:nvPr/>
        </p:nvPicPr>
        <p:blipFill>
          <a:blip r:embed="rId3"/>
          <a:stretch>
            <a:fillRect/>
          </a:stretch>
        </p:blipFill>
        <p:spPr>
          <a:xfrm>
            <a:off x="1802196" y="4767944"/>
            <a:ext cx="5389426" cy="1964813"/>
          </a:xfrm>
          <a:prstGeom prst="rect">
            <a:avLst/>
          </a:prstGeom>
        </p:spPr>
      </p:pic>
      <p:pic>
        <p:nvPicPr>
          <p:cNvPr id="5" name="Picture 4"/>
          <p:cNvPicPr>
            <a:picLocks noChangeAspect="1"/>
          </p:cNvPicPr>
          <p:nvPr/>
        </p:nvPicPr>
        <p:blipFill>
          <a:blip r:embed="rId4"/>
          <a:stretch>
            <a:fillRect/>
          </a:stretch>
        </p:blipFill>
        <p:spPr>
          <a:xfrm>
            <a:off x="3639126" y="1639167"/>
            <a:ext cx="1614474" cy="968684"/>
          </a:xfrm>
          <a:prstGeom prst="rect">
            <a:avLst/>
          </a:prstGeom>
        </p:spPr>
      </p:pic>
    </p:spTree>
    <p:extLst>
      <p:ext uri="{BB962C8B-B14F-4D97-AF65-F5344CB8AC3E}">
        <p14:creationId xmlns:p14="http://schemas.microsoft.com/office/powerpoint/2010/main" val="31834679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New Vision</a:t>
            </a:r>
            <a:endParaRPr lang="en-US" dirty="0"/>
          </a:p>
        </p:txBody>
      </p:sp>
      <p:sp>
        <p:nvSpPr>
          <p:cNvPr id="3" name="Content Placeholder 2"/>
          <p:cNvSpPr>
            <a:spLocks noGrp="1"/>
          </p:cNvSpPr>
          <p:nvPr>
            <p:ph idx="1"/>
          </p:nvPr>
        </p:nvSpPr>
        <p:spPr>
          <a:xfrm>
            <a:off x="457200" y="1100628"/>
            <a:ext cx="7620000" cy="3579849"/>
          </a:xfrm>
        </p:spPr>
        <p:txBody>
          <a:bodyPr/>
          <a:lstStyle/>
          <a:p>
            <a:r>
              <a:rPr lang="en-US" sz="2400" dirty="0" smtClean="0"/>
              <a:t>Preparing our workforce for a dynamic global economy if the United States is to retain its leadership position.</a:t>
            </a:r>
          </a:p>
          <a:p>
            <a:endParaRPr lang="en-US" sz="2400" dirty="0"/>
          </a:p>
          <a:p>
            <a:pPr algn="ctr"/>
            <a:r>
              <a:rPr lang="en-US" sz="2400" dirty="0" smtClean="0"/>
              <a:t>Career and Technical Education (CTE)</a:t>
            </a:r>
          </a:p>
          <a:p>
            <a:pPr algn="ctr"/>
            <a:r>
              <a:rPr lang="en-US" sz="2400" dirty="0" smtClean="0"/>
              <a:t>Is not Vocational Education</a:t>
            </a:r>
          </a:p>
          <a:p>
            <a:endParaRPr lang="en-US" dirty="0"/>
          </a:p>
          <a:p>
            <a:endParaRPr lang="en-US" dirty="0" smtClean="0"/>
          </a:p>
          <a:p>
            <a:endParaRPr lang="en-US" dirty="0"/>
          </a:p>
        </p:txBody>
      </p:sp>
      <p:pic>
        <p:nvPicPr>
          <p:cNvPr id="4" name="Picture 3"/>
          <p:cNvPicPr>
            <a:picLocks noChangeAspect="1"/>
          </p:cNvPicPr>
          <p:nvPr/>
        </p:nvPicPr>
        <p:blipFill>
          <a:blip r:embed="rId3"/>
          <a:stretch>
            <a:fillRect/>
          </a:stretch>
        </p:blipFill>
        <p:spPr>
          <a:xfrm rot="907678">
            <a:off x="6632002" y="2221334"/>
            <a:ext cx="2382457" cy="2422837"/>
          </a:xfrm>
          <a:prstGeom prst="rect">
            <a:avLst/>
          </a:prstGeom>
        </p:spPr>
      </p:pic>
      <p:pic>
        <p:nvPicPr>
          <p:cNvPr id="5" name="Picture 4"/>
          <p:cNvPicPr>
            <a:picLocks noChangeAspect="1"/>
          </p:cNvPicPr>
          <p:nvPr/>
        </p:nvPicPr>
        <p:blipFill>
          <a:blip r:embed="rId4"/>
          <a:stretch>
            <a:fillRect/>
          </a:stretch>
        </p:blipFill>
        <p:spPr>
          <a:xfrm>
            <a:off x="1664885" y="4680477"/>
            <a:ext cx="6276643" cy="2288264"/>
          </a:xfrm>
          <a:prstGeom prst="rect">
            <a:avLst/>
          </a:prstGeom>
        </p:spPr>
      </p:pic>
    </p:spTree>
    <p:extLst>
      <p:ext uri="{BB962C8B-B14F-4D97-AF65-F5344CB8AC3E}">
        <p14:creationId xmlns:p14="http://schemas.microsoft.com/office/powerpoint/2010/main" val="34701475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 AN EVOLUTION</a:t>
            </a:r>
            <a:endParaRPr lang="en-US" dirty="0"/>
          </a:p>
        </p:txBody>
      </p:sp>
      <p:sp>
        <p:nvSpPr>
          <p:cNvPr id="3" name="Content Placeholder 2"/>
          <p:cNvSpPr>
            <a:spLocks noGrp="1"/>
          </p:cNvSpPr>
          <p:nvPr>
            <p:ph idx="1"/>
          </p:nvPr>
        </p:nvSpPr>
        <p:spPr>
          <a:xfrm>
            <a:off x="222228" y="1100628"/>
            <a:ext cx="7520940" cy="3579849"/>
          </a:xfrm>
        </p:spPr>
        <p:txBody>
          <a:bodyPr>
            <a:normAutofit fontScale="85000" lnSpcReduction="20000"/>
          </a:bodyPr>
          <a:lstStyle/>
          <a:p>
            <a:pPr>
              <a:buFont typeface="Arial"/>
              <a:buChar char="•"/>
            </a:pPr>
            <a:r>
              <a:rPr lang="en-US" sz="2400" dirty="0" smtClean="0"/>
              <a:t>Early 1900s, vocational education was designed to train individuals with job-specific skills.</a:t>
            </a:r>
          </a:p>
          <a:p>
            <a:pPr>
              <a:buFont typeface="Arial"/>
              <a:buChar char="•"/>
            </a:pPr>
            <a:r>
              <a:rPr lang="en-US" sz="2400" dirty="0" smtClean="0"/>
              <a:t>Vocational Education helped drive our nation’s economic engine throughout the 20</a:t>
            </a:r>
            <a:r>
              <a:rPr lang="en-US" sz="2400" baseline="30000" dirty="0" smtClean="0"/>
              <a:t>th</a:t>
            </a:r>
            <a:r>
              <a:rPr lang="en-US" sz="2400" dirty="0" smtClean="0"/>
              <a:t> century.</a:t>
            </a:r>
          </a:p>
          <a:p>
            <a:pPr>
              <a:buFont typeface="Arial"/>
              <a:buChar char="•"/>
            </a:pPr>
            <a:r>
              <a:rPr lang="en-US" sz="2400" dirty="0" smtClean="0"/>
              <a:t>Today CTE programs at secondary, postsecondary and adult levels prepare individuals for a wide range of careers such as </a:t>
            </a:r>
          </a:p>
          <a:p>
            <a:pPr lvl="3">
              <a:buFont typeface="Arial"/>
              <a:buChar char="•"/>
            </a:pPr>
            <a:r>
              <a:rPr lang="en-US" sz="1800" dirty="0" smtClean="0"/>
              <a:t>Health care/bio-medical</a:t>
            </a:r>
          </a:p>
          <a:p>
            <a:pPr lvl="3">
              <a:buFont typeface="Arial"/>
              <a:buChar char="•"/>
            </a:pPr>
            <a:r>
              <a:rPr lang="en-US" sz="1800" dirty="0" smtClean="0"/>
              <a:t>Renewable energy</a:t>
            </a:r>
          </a:p>
          <a:p>
            <a:pPr lvl="3">
              <a:buFont typeface="Arial"/>
              <a:buChar char="•"/>
            </a:pPr>
            <a:r>
              <a:rPr lang="en-US" sz="1800" dirty="0"/>
              <a:t>H</a:t>
            </a:r>
            <a:r>
              <a:rPr lang="en-US" sz="1800" dirty="0" smtClean="0"/>
              <a:t>ospitality</a:t>
            </a:r>
          </a:p>
          <a:p>
            <a:pPr lvl="3">
              <a:buFont typeface="Arial"/>
              <a:buChar char="•"/>
            </a:pPr>
            <a:r>
              <a:rPr lang="en-US" sz="1800" dirty="0" smtClean="0"/>
              <a:t>Nanotechnology</a:t>
            </a:r>
          </a:p>
          <a:p>
            <a:pPr lvl="3">
              <a:buFont typeface="Arial"/>
              <a:buChar char="•"/>
            </a:pPr>
            <a:r>
              <a:rPr lang="en-US" sz="1800" dirty="0" smtClean="0"/>
              <a:t>Engineering</a:t>
            </a:r>
          </a:p>
          <a:p>
            <a:pPr lvl="3">
              <a:buFont typeface="Arial"/>
              <a:buChar char="•"/>
            </a:pPr>
            <a:r>
              <a:rPr lang="en-US" sz="1800" dirty="0" smtClean="0"/>
              <a:t>Logistics </a:t>
            </a:r>
          </a:p>
          <a:p>
            <a:pPr lvl="3">
              <a:buFont typeface="Arial"/>
              <a:buChar char="•"/>
            </a:pPr>
            <a:r>
              <a:rPr lang="en-US" sz="1800" dirty="0" smtClean="0"/>
              <a:t>Law enforcement</a:t>
            </a:r>
          </a:p>
          <a:p>
            <a:pPr lvl="3">
              <a:buFont typeface="Arial"/>
              <a:buChar char="•"/>
            </a:pPr>
            <a:r>
              <a:rPr lang="en-US" sz="1800" dirty="0" smtClean="0"/>
              <a:t>Information technology</a:t>
            </a:r>
            <a:endParaRPr lang="en-US" sz="1800" dirty="0"/>
          </a:p>
        </p:txBody>
      </p:sp>
      <p:pic>
        <p:nvPicPr>
          <p:cNvPr id="204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8581" y="2527136"/>
            <a:ext cx="2473494" cy="24572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a:off x="1888015" y="4845338"/>
            <a:ext cx="5292188" cy="1929363"/>
          </a:xfrm>
          <a:prstGeom prst="rect">
            <a:avLst/>
          </a:prstGeom>
        </p:spPr>
      </p:pic>
    </p:spTree>
    <p:extLst>
      <p:ext uri="{BB962C8B-B14F-4D97-AF65-F5344CB8AC3E}">
        <p14:creationId xmlns:p14="http://schemas.microsoft.com/office/powerpoint/2010/main" val="213923276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 a reinvention</a:t>
            </a:r>
            <a:endParaRPr lang="en-US" dirty="0"/>
          </a:p>
        </p:txBody>
      </p:sp>
      <p:sp>
        <p:nvSpPr>
          <p:cNvPr id="5" name="Content Placeholder 4"/>
          <p:cNvSpPr>
            <a:spLocks noGrp="1"/>
          </p:cNvSpPr>
          <p:nvPr>
            <p:ph idx="1"/>
          </p:nvPr>
        </p:nvSpPr>
        <p:spPr>
          <a:xfrm>
            <a:off x="0" y="1334590"/>
            <a:ext cx="6923936" cy="3579849"/>
          </a:xfrm>
        </p:spPr>
        <p:txBody>
          <a:bodyPr>
            <a:normAutofit fontScale="92500"/>
          </a:bodyPr>
          <a:lstStyle/>
          <a:p>
            <a:pPr>
              <a:buFont typeface="Arial"/>
              <a:buChar char="•"/>
            </a:pPr>
            <a:r>
              <a:rPr lang="en-US" sz="2400" b="0" dirty="0" smtClean="0"/>
              <a:t>21st Century needs and the pace of technological changes, demographics have created an urgency to evaluate the role of CTE in the United States</a:t>
            </a:r>
          </a:p>
          <a:p>
            <a:pPr>
              <a:buFont typeface="Arial"/>
              <a:buChar char="•"/>
            </a:pPr>
            <a:r>
              <a:rPr lang="en-US" sz="2400" b="0" dirty="0" smtClean="0"/>
              <a:t>National Association of State Directors of Career Technical Education Consortium has developed a bold vision to guide CTE’s role in our nation’s educational, workforce and economic advancement and success</a:t>
            </a:r>
          </a:p>
          <a:p>
            <a:pPr>
              <a:buFont typeface="Arial"/>
              <a:buChar char="•"/>
            </a:pPr>
            <a:r>
              <a:rPr lang="en-US" sz="2400" b="0" dirty="0" smtClean="0"/>
              <a:t>The following 5 principles form the bold vision of CTE.</a:t>
            </a:r>
            <a:endParaRPr lang="en-US" sz="2400" b="0" dirty="0"/>
          </a:p>
        </p:txBody>
      </p:sp>
      <p:pic>
        <p:nvPicPr>
          <p:cNvPr id="307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2959" y="914401"/>
            <a:ext cx="2120405" cy="213439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4"/>
          <a:stretch>
            <a:fillRect/>
          </a:stretch>
        </p:blipFill>
        <p:spPr>
          <a:xfrm>
            <a:off x="1630558" y="4659334"/>
            <a:ext cx="6030878" cy="2198666"/>
          </a:xfrm>
          <a:prstGeom prst="rect">
            <a:avLst/>
          </a:prstGeom>
        </p:spPr>
      </p:pic>
    </p:spTree>
    <p:extLst>
      <p:ext uri="{BB962C8B-B14F-4D97-AF65-F5344CB8AC3E}">
        <p14:creationId xmlns:p14="http://schemas.microsoft.com/office/powerpoint/2010/main" val="51582937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1:  CTE is critical to ensuring that the United States leads in global competitiveness.</a:t>
            </a:r>
            <a:endParaRPr lang="en-US" dirty="0"/>
          </a:p>
        </p:txBody>
      </p:sp>
      <p:sp>
        <p:nvSpPr>
          <p:cNvPr id="3" name="Content Placeholder 2"/>
          <p:cNvSpPr>
            <a:spLocks noGrp="1"/>
          </p:cNvSpPr>
          <p:nvPr>
            <p:ph idx="1"/>
          </p:nvPr>
        </p:nvSpPr>
        <p:spPr>
          <a:xfrm>
            <a:off x="702814" y="1598300"/>
            <a:ext cx="7520940" cy="3579849"/>
          </a:xfrm>
        </p:spPr>
        <p:txBody>
          <a:bodyPr/>
          <a:lstStyle/>
          <a:p>
            <a:pPr>
              <a:buFont typeface="Arial"/>
              <a:buChar char="•"/>
            </a:pPr>
            <a:r>
              <a:rPr lang="en-US" sz="2000" dirty="0" smtClean="0"/>
              <a:t>Develop a national common core of technical standards</a:t>
            </a:r>
          </a:p>
          <a:p>
            <a:pPr>
              <a:buFont typeface="Arial"/>
              <a:buChar char="•"/>
            </a:pPr>
            <a:r>
              <a:rPr lang="en-US" sz="2000" dirty="0" smtClean="0"/>
              <a:t>Initiate federal policy that secures CTE’s leadership role in leading alignment among education, economic development and workforce development, and increases U.S. investment in CTE.</a:t>
            </a:r>
          </a:p>
          <a:p>
            <a:pPr lvl="3">
              <a:buFont typeface="Arial"/>
              <a:buChar char="•"/>
            </a:pPr>
            <a:r>
              <a:rPr lang="en-US" sz="2000" dirty="0" smtClean="0"/>
              <a:t>ACT 743 enacted in 2011 Legislative session defining CTE’s role in Arkansas</a:t>
            </a:r>
          </a:p>
          <a:p>
            <a:pPr lvl="1">
              <a:buClrTx/>
            </a:pPr>
            <a:r>
              <a:rPr lang="en-US" sz="2000" dirty="0" smtClean="0"/>
              <a:t>Launch a marketing and communications campaign to showcase CTE’s critical role in transforming the way education is delivered to all students.</a:t>
            </a:r>
          </a:p>
          <a:p>
            <a:pPr lvl="1">
              <a:buFont typeface="Arial"/>
              <a:buChar char="•"/>
            </a:pPr>
            <a:endParaRPr lang="en-US" dirty="0"/>
          </a:p>
          <a:p>
            <a:pPr lvl="1">
              <a:buFont typeface="Arial"/>
              <a:buChar char="•"/>
            </a:pPr>
            <a:endParaRPr lang="en-US" dirty="0"/>
          </a:p>
        </p:txBody>
      </p:sp>
      <p:pic>
        <p:nvPicPr>
          <p:cNvPr id="4" name="Picture 3"/>
          <p:cNvPicPr>
            <a:picLocks noChangeAspect="1"/>
          </p:cNvPicPr>
          <p:nvPr/>
        </p:nvPicPr>
        <p:blipFill>
          <a:blip r:embed="rId3"/>
          <a:stretch>
            <a:fillRect/>
          </a:stretch>
        </p:blipFill>
        <p:spPr>
          <a:xfrm>
            <a:off x="1802196" y="4767944"/>
            <a:ext cx="5389426" cy="1964813"/>
          </a:xfrm>
          <a:prstGeom prst="rect">
            <a:avLst/>
          </a:prstGeom>
        </p:spPr>
      </p:pic>
    </p:spTree>
    <p:extLst>
      <p:ext uri="{BB962C8B-B14F-4D97-AF65-F5344CB8AC3E}">
        <p14:creationId xmlns:p14="http://schemas.microsoft.com/office/powerpoint/2010/main" val="243972202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a:extLst>
              <a:ext uri="{28A0092B-C50C-407E-A947-70E740481C1C}">
                <a14:useLocalDpi xmlns:a14="http://schemas.microsoft.com/office/drawing/2010/main" val="0"/>
              </a:ext>
            </a:extLst>
          </a:blip>
          <a:srcRect/>
          <a:stretch>
            <a:fillRect/>
          </a:stretch>
        </p:blipFill>
        <p:spPr bwMode="auto">
          <a:xfrm>
            <a:off x="6210820" y="2691070"/>
            <a:ext cx="2317750" cy="2025015"/>
          </a:xfrm>
          <a:prstGeom prst="rect">
            <a:avLst/>
          </a:prstGeom>
          <a:noFill/>
        </p:spPr>
      </p:pic>
      <p:sp>
        <p:nvSpPr>
          <p:cNvPr id="3" name="Rectangle 2"/>
          <p:cNvSpPr/>
          <p:nvPr/>
        </p:nvSpPr>
        <p:spPr>
          <a:xfrm>
            <a:off x="689769" y="376011"/>
            <a:ext cx="4572000" cy="369332"/>
          </a:xfrm>
          <a:prstGeom prst="rect">
            <a:avLst/>
          </a:prstGeom>
        </p:spPr>
        <p:txBody>
          <a:bodyPr>
            <a:spAutoFit/>
          </a:bodyPr>
          <a:lstStyle/>
          <a:p>
            <a:r>
              <a:rPr lang="en-US" dirty="0" smtClean="0"/>
              <a:t>. </a:t>
            </a:r>
            <a:endParaRPr lang="en-US" dirty="0"/>
          </a:p>
        </p:txBody>
      </p:sp>
      <p:sp>
        <p:nvSpPr>
          <p:cNvPr id="5" name="TextBox 4"/>
          <p:cNvSpPr txBox="1"/>
          <p:nvPr/>
        </p:nvSpPr>
        <p:spPr>
          <a:xfrm>
            <a:off x="360438" y="240255"/>
            <a:ext cx="7328931" cy="1384995"/>
          </a:xfrm>
          <a:prstGeom prst="rect">
            <a:avLst/>
          </a:prstGeom>
          <a:noFill/>
        </p:spPr>
        <p:txBody>
          <a:bodyPr wrap="square" rtlCol="0">
            <a:spAutoFit/>
          </a:bodyPr>
          <a:lstStyle/>
          <a:p>
            <a:r>
              <a:rPr lang="en-US" sz="2800" dirty="0" smtClean="0">
                <a:latin typeface="+mj-lt"/>
              </a:rPr>
              <a:t>PRINCIPLE 2:  CTE ACTIVELY PARTNERS WITH EMPLOYER TO DESIGN AND PROVIDE HIGH-QUALITY, DYNAMIC PROGRAMS.</a:t>
            </a:r>
            <a:endParaRPr lang="en-US" sz="2800" dirty="0">
              <a:latin typeface="+mj-lt"/>
            </a:endParaRPr>
          </a:p>
        </p:txBody>
      </p:sp>
      <p:sp>
        <p:nvSpPr>
          <p:cNvPr id="6" name="TextBox 5"/>
          <p:cNvSpPr txBox="1"/>
          <p:nvPr/>
        </p:nvSpPr>
        <p:spPr>
          <a:xfrm>
            <a:off x="689769" y="1956364"/>
            <a:ext cx="5521051" cy="2585323"/>
          </a:xfrm>
          <a:prstGeom prst="rect">
            <a:avLst/>
          </a:prstGeom>
          <a:noFill/>
        </p:spPr>
        <p:txBody>
          <a:bodyPr wrap="square" rtlCol="0">
            <a:spAutoFit/>
          </a:bodyPr>
          <a:lstStyle/>
          <a:p>
            <a:pPr marL="285750" indent="-285750">
              <a:buFont typeface="Arial"/>
              <a:buChar char="•"/>
            </a:pPr>
            <a:r>
              <a:rPr lang="en-US" dirty="0" smtClean="0"/>
              <a:t>Partner with business ad industry to develop and implement rigorous CTE programs of study.</a:t>
            </a:r>
          </a:p>
          <a:p>
            <a:pPr marL="285750" indent="-285750">
              <a:buFont typeface="Arial"/>
              <a:buChar char="•"/>
            </a:pPr>
            <a:r>
              <a:rPr lang="en-US" dirty="0" smtClean="0"/>
              <a:t>Partner with business and industry organizations to ensure  that the credentials earned by students enrolled in CTE programs are valued by the labor market.</a:t>
            </a:r>
          </a:p>
          <a:p>
            <a:pPr marL="285750" indent="-285750">
              <a:buFont typeface="Arial"/>
              <a:buChar char="•"/>
            </a:pPr>
            <a:r>
              <a:rPr lang="en-US" dirty="0" smtClean="0"/>
              <a:t>Close skill gaps  providing earners of all ages with access to the education and training necessary to e highly competitive in the labor market.</a:t>
            </a:r>
            <a:endParaRPr lang="en-US" dirty="0"/>
          </a:p>
        </p:txBody>
      </p:sp>
      <p:pic>
        <p:nvPicPr>
          <p:cNvPr id="7" name="Picture 6"/>
          <p:cNvPicPr>
            <a:picLocks noChangeAspect="1"/>
          </p:cNvPicPr>
          <p:nvPr/>
        </p:nvPicPr>
        <p:blipFill>
          <a:blip r:embed="rId4"/>
          <a:stretch>
            <a:fillRect/>
          </a:stretch>
        </p:blipFill>
        <p:spPr>
          <a:xfrm>
            <a:off x="1802196" y="4767944"/>
            <a:ext cx="5389426" cy="1964813"/>
          </a:xfrm>
          <a:prstGeom prst="rect">
            <a:avLst/>
          </a:prstGeom>
        </p:spPr>
      </p:pic>
    </p:spTree>
    <p:extLst>
      <p:ext uri="{BB962C8B-B14F-4D97-AF65-F5344CB8AC3E}">
        <p14:creationId xmlns:p14="http://schemas.microsoft.com/office/powerpoint/2010/main" val="110574441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640080"/>
            <a:ext cx="7520940" cy="548640"/>
          </a:xfrm>
        </p:spPr>
        <p:txBody>
          <a:bodyPr/>
          <a:lstStyle/>
          <a:p>
            <a:r>
              <a:rPr lang="en-US" dirty="0" smtClean="0"/>
              <a:t>Principle 3:  CTE prepares students to succeed in further education and careers</a:t>
            </a:r>
            <a:endParaRPr lang="en-US" dirty="0"/>
          </a:p>
        </p:txBody>
      </p:sp>
      <p:pic>
        <p:nvPicPr>
          <p:cNvPr id="3" name="Picture 2"/>
          <p:cNvPicPr/>
          <p:nvPr/>
        </p:nvPicPr>
        <p:blipFill>
          <a:blip r:embed="rId3">
            <a:extLst>
              <a:ext uri="{28A0092B-C50C-407E-A947-70E740481C1C}">
                <a14:useLocalDpi xmlns:a14="http://schemas.microsoft.com/office/drawing/2010/main" val="0"/>
              </a:ext>
            </a:extLst>
          </a:blip>
          <a:srcRect/>
          <a:stretch>
            <a:fillRect/>
          </a:stretch>
        </p:blipFill>
        <p:spPr bwMode="auto">
          <a:xfrm>
            <a:off x="6524138" y="1888040"/>
            <a:ext cx="2171700" cy="2120900"/>
          </a:xfrm>
          <a:prstGeom prst="rect">
            <a:avLst/>
          </a:prstGeom>
          <a:noFill/>
        </p:spPr>
      </p:pic>
      <p:sp>
        <p:nvSpPr>
          <p:cNvPr id="4" name="TextBox 3"/>
          <p:cNvSpPr txBox="1"/>
          <p:nvPr/>
        </p:nvSpPr>
        <p:spPr>
          <a:xfrm>
            <a:off x="514913" y="2025008"/>
            <a:ext cx="6009225" cy="2308324"/>
          </a:xfrm>
          <a:prstGeom prst="rect">
            <a:avLst/>
          </a:prstGeom>
          <a:noFill/>
        </p:spPr>
        <p:txBody>
          <a:bodyPr wrap="square" rtlCol="0">
            <a:spAutoFit/>
          </a:bodyPr>
          <a:lstStyle/>
          <a:p>
            <a:pPr marL="285750" indent="-285750">
              <a:buFont typeface="Arial"/>
              <a:buChar char="•"/>
            </a:pPr>
            <a:r>
              <a:rPr lang="en-US" dirty="0" smtClean="0"/>
              <a:t>Support policies that require all students to have a career plan that clearly maps out a strategy to achieve their education and career goals.</a:t>
            </a:r>
          </a:p>
          <a:p>
            <a:pPr marL="285750" indent="-285750">
              <a:buFont typeface="Arial"/>
              <a:buChar char="•"/>
            </a:pPr>
            <a:r>
              <a:rPr lang="en-US" dirty="0" smtClean="0"/>
              <a:t>Promote the acquisition of college and career ready standards.</a:t>
            </a:r>
          </a:p>
          <a:p>
            <a:pPr marL="285750" indent="-285750">
              <a:buFont typeface="Arial"/>
              <a:buChar char="•"/>
            </a:pPr>
            <a:r>
              <a:rPr lang="en-US" dirty="0" smtClean="0"/>
              <a:t>Support the development of valid, reliable and rigorous national technical assessments..</a:t>
            </a:r>
          </a:p>
          <a:p>
            <a:pPr marL="285750" indent="-285750">
              <a:buFont typeface="Arial"/>
              <a:buChar char="•"/>
            </a:pPr>
            <a:endParaRPr lang="en-US" dirty="0"/>
          </a:p>
        </p:txBody>
      </p:sp>
      <p:pic>
        <p:nvPicPr>
          <p:cNvPr id="5" name="Picture 4"/>
          <p:cNvPicPr>
            <a:picLocks noChangeAspect="1"/>
          </p:cNvPicPr>
          <p:nvPr/>
        </p:nvPicPr>
        <p:blipFill>
          <a:blip r:embed="rId4"/>
          <a:stretch>
            <a:fillRect/>
          </a:stretch>
        </p:blipFill>
        <p:spPr>
          <a:xfrm>
            <a:off x="1802196" y="4767944"/>
            <a:ext cx="5389426" cy="1964813"/>
          </a:xfrm>
          <a:prstGeom prst="rect">
            <a:avLst/>
          </a:prstGeom>
        </p:spPr>
      </p:pic>
    </p:spTree>
    <p:extLst>
      <p:ext uri="{BB962C8B-B14F-4D97-AF65-F5344CB8AC3E}">
        <p14:creationId xmlns:p14="http://schemas.microsoft.com/office/powerpoint/2010/main" val="31861460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914400"/>
            <a:ext cx="7520940" cy="548640"/>
          </a:xfrm>
        </p:spPr>
        <p:txBody>
          <a:bodyPr/>
          <a:lstStyle/>
          <a:p>
            <a:r>
              <a:rPr lang="en-US" dirty="0" smtClean="0"/>
              <a:t>Principle 4:  CTE is delivered through comprehensive programs of study aligned to the national career clusters framework</a:t>
            </a:r>
            <a:endParaRPr lang="en-US" dirty="0"/>
          </a:p>
        </p:txBody>
      </p:sp>
      <p:pic>
        <p:nvPicPr>
          <p:cNvPr id="4" name="Picture 3"/>
          <p:cNvPicPr>
            <a:picLocks noChangeAspect="1"/>
          </p:cNvPicPr>
          <p:nvPr/>
        </p:nvPicPr>
        <p:blipFill>
          <a:blip r:embed="rId3"/>
          <a:stretch>
            <a:fillRect/>
          </a:stretch>
        </p:blipFill>
        <p:spPr>
          <a:xfrm>
            <a:off x="1802196" y="4767944"/>
            <a:ext cx="5389426" cy="1964813"/>
          </a:xfrm>
          <a:prstGeom prst="rect">
            <a:avLst/>
          </a:prstGeom>
        </p:spPr>
      </p:pic>
      <p:sp>
        <p:nvSpPr>
          <p:cNvPr id="5" name="TextBox 4"/>
          <p:cNvSpPr txBox="1"/>
          <p:nvPr/>
        </p:nvSpPr>
        <p:spPr>
          <a:xfrm>
            <a:off x="940172" y="2259882"/>
            <a:ext cx="7570861" cy="1938992"/>
          </a:xfrm>
          <a:prstGeom prst="rect">
            <a:avLst/>
          </a:prstGeom>
          <a:noFill/>
        </p:spPr>
        <p:txBody>
          <a:bodyPr wrap="square" rtlCol="0">
            <a:spAutoFit/>
          </a:bodyPr>
          <a:lstStyle/>
          <a:p>
            <a:pPr marL="285750" indent="-285750">
              <a:buFont typeface="Arial"/>
              <a:buChar char="•"/>
            </a:pPr>
            <a:r>
              <a:rPr lang="en-US" sz="2000" dirty="0" smtClean="0"/>
              <a:t>Convene and lead education, employers, labor and government to develop policy, resources and technical assistance to design and implement programs of study.</a:t>
            </a:r>
          </a:p>
          <a:p>
            <a:pPr marL="285750" indent="-285750">
              <a:buFont typeface="Arial"/>
              <a:buChar char="•"/>
            </a:pPr>
            <a:r>
              <a:rPr lang="en-US" sz="2000" dirty="0" smtClean="0"/>
              <a:t>Encourage dual academic and technical certification.</a:t>
            </a:r>
          </a:p>
          <a:p>
            <a:pPr marL="285750" indent="-285750">
              <a:buFont typeface="Arial"/>
              <a:buChar char="•"/>
            </a:pPr>
            <a:r>
              <a:rPr lang="en-US" sz="2000" dirty="0" smtClean="0"/>
              <a:t>Support federal legislation that encourages rigorous, comprehensive programs of study.</a:t>
            </a:r>
            <a:endParaRPr lang="en-US" sz="2000" dirty="0"/>
          </a:p>
        </p:txBody>
      </p:sp>
    </p:spTree>
    <p:extLst>
      <p:ext uri="{BB962C8B-B14F-4D97-AF65-F5344CB8AC3E}">
        <p14:creationId xmlns:p14="http://schemas.microsoft.com/office/powerpoint/2010/main" val="151953770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640080"/>
            <a:ext cx="7520940" cy="548640"/>
          </a:xfrm>
        </p:spPr>
        <p:txBody>
          <a:bodyPr/>
          <a:lstStyle/>
          <a:p>
            <a:r>
              <a:rPr lang="en-US" dirty="0" smtClean="0"/>
              <a:t>Principle 5:  CTE is a results-drive system that demonstrates a positive return on investment</a:t>
            </a:r>
            <a:endParaRPr lang="en-US" dirty="0"/>
          </a:p>
        </p:txBody>
      </p:sp>
      <p:pic>
        <p:nvPicPr>
          <p:cNvPr id="3" name="Picture 2"/>
          <p:cNvPicPr>
            <a:picLocks noChangeAspect="1"/>
          </p:cNvPicPr>
          <p:nvPr/>
        </p:nvPicPr>
        <p:blipFill>
          <a:blip r:embed="rId3"/>
          <a:stretch>
            <a:fillRect/>
          </a:stretch>
        </p:blipFill>
        <p:spPr>
          <a:xfrm>
            <a:off x="1802196" y="4767944"/>
            <a:ext cx="5389426" cy="1964813"/>
          </a:xfrm>
          <a:prstGeom prst="rect">
            <a:avLst/>
          </a:prstGeom>
        </p:spPr>
      </p:pic>
      <p:sp>
        <p:nvSpPr>
          <p:cNvPr id="4" name="TextBox 3"/>
          <p:cNvSpPr txBox="1"/>
          <p:nvPr/>
        </p:nvSpPr>
        <p:spPr>
          <a:xfrm>
            <a:off x="831128" y="1720956"/>
            <a:ext cx="7885131" cy="3046988"/>
          </a:xfrm>
          <a:prstGeom prst="rect">
            <a:avLst/>
          </a:prstGeom>
          <a:noFill/>
        </p:spPr>
        <p:txBody>
          <a:bodyPr wrap="square" rtlCol="0">
            <a:spAutoFit/>
          </a:bodyPr>
          <a:lstStyle/>
          <a:p>
            <a:pPr marL="285750" indent="-285750">
              <a:buFont typeface="Arial"/>
              <a:buChar char="•"/>
            </a:pPr>
            <a:r>
              <a:rPr lang="en-US" sz="2400" dirty="0" smtClean="0"/>
              <a:t>Use data to identify high quality, successful, scalable CTE practices and programs.</a:t>
            </a:r>
          </a:p>
          <a:p>
            <a:pPr marL="285750" indent="-285750">
              <a:buFont typeface="Arial"/>
              <a:buChar char="•"/>
            </a:pPr>
            <a:r>
              <a:rPr lang="en-US" sz="2400" dirty="0" smtClean="0"/>
              <a:t>Encourage longitudinal data systems to incorporate the data components necessary to support CTE accountability measures.</a:t>
            </a:r>
          </a:p>
          <a:p>
            <a:pPr marL="285750" indent="-285750">
              <a:buFont typeface="Arial"/>
              <a:buChar char="•"/>
            </a:pPr>
            <a:r>
              <a:rPr lang="en-US" sz="2400" dirty="0" smtClean="0"/>
              <a:t>Promote alignment of data requirements and accountability measures among federal education and workforce preparation programs</a:t>
            </a:r>
            <a:r>
              <a:rPr lang="en-US" sz="2000" dirty="0" smtClean="0"/>
              <a:t>.</a:t>
            </a:r>
            <a:endParaRPr lang="en-US" sz="2000" dirty="0"/>
          </a:p>
        </p:txBody>
      </p:sp>
    </p:spTree>
    <p:extLst>
      <p:ext uri="{BB962C8B-B14F-4D97-AF65-F5344CB8AC3E}">
        <p14:creationId xmlns:p14="http://schemas.microsoft.com/office/powerpoint/2010/main" val="75805452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Angles.thmx</Template>
  <TotalTime>397</TotalTime>
  <Words>1216</Words>
  <Application>Microsoft Macintosh PowerPoint</Application>
  <PresentationFormat>On-screen Show (4:3)</PresentationFormat>
  <Paragraphs>139</Paragraphs>
  <Slides>15</Slides>
  <Notes>9</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Angles</vt:lpstr>
      <vt:lpstr>Reflect, Transform, Lead</vt:lpstr>
      <vt:lpstr>A New Vision</vt:lpstr>
      <vt:lpstr>Reflect: AN EVOLUTION</vt:lpstr>
      <vt:lpstr>Transform: a reinvention</vt:lpstr>
      <vt:lpstr>Principle 1:  CTE is critical to ensuring that the United States leads in global competitiveness.</vt:lpstr>
      <vt:lpstr>PowerPoint Presentation</vt:lpstr>
      <vt:lpstr>Principle 3:  CTE prepares students to succeed in further education and careers</vt:lpstr>
      <vt:lpstr>Principle 4:  CTE is delivered through comprehensive programs of study aligned to the national career clusters framework</vt:lpstr>
      <vt:lpstr>Principle 5:  CTE is a results-drive system that demonstrates a positive return on investment</vt:lpstr>
      <vt:lpstr>Lead: a call to action</vt:lpstr>
      <vt:lpstr>How is Arkansas redefining cte?</vt:lpstr>
      <vt:lpstr>How does arkansas CTE look in 2009-2010?</vt:lpstr>
      <vt:lpstr>PowerPoint Presentation</vt:lpstr>
      <vt:lpstr>PowerPoint Presentation</vt:lpstr>
      <vt:lpstr>PowerPoint Presentation</vt:lpstr>
    </vt:vector>
  </TitlesOfParts>
  <Company>Arkansas Department of Career Educaiton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Reflect, Transform, Lead</dc:title>
  <dc:creator>Sandra Porter</dc:creator>
  <cp:lastModifiedBy>Sandra Porter</cp:lastModifiedBy>
  <cp:revision>46</cp:revision>
  <dcterms:created xsi:type="dcterms:W3CDTF">2011-05-31T19:20:08Z</dcterms:created>
  <dcterms:modified xsi:type="dcterms:W3CDTF">2011-06-17T20:58:13Z</dcterms:modified>
</cp:coreProperties>
</file>