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7" r:id="rId2"/>
    <p:sldMasterId id="2147483685" r:id="rId3"/>
  </p:sldMasterIdLst>
  <p:notesMasterIdLst>
    <p:notesMasterId r:id="rId23"/>
  </p:notesMasterIdLst>
  <p:handoutMasterIdLst>
    <p:handoutMasterId r:id="rId24"/>
  </p:handoutMasterIdLst>
  <p:sldIdLst>
    <p:sldId id="284" r:id="rId4"/>
    <p:sldId id="294" r:id="rId5"/>
    <p:sldId id="296" r:id="rId6"/>
    <p:sldId id="297" r:id="rId7"/>
    <p:sldId id="298" r:id="rId8"/>
    <p:sldId id="299" r:id="rId9"/>
    <p:sldId id="300" r:id="rId10"/>
    <p:sldId id="301" r:id="rId11"/>
    <p:sldId id="315" r:id="rId12"/>
    <p:sldId id="304" r:id="rId13"/>
    <p:sldId id="302" r:id="rId14"/>
    <p:sldId id="305" r:id="rId15"/>
    <p:sldId id="307" r:id="rId16"/>
    <p:sldId id="306" r:id="rId17"/>
    <p:sldId id="308" r:id="rId18"/>
    <p:sldId id="309" r:id="rId19"/>
    <p:sldId id="313" r:id="rId20"/>
    <p:sldId id="312" r:id="rId21"/>
    <p:sldId id="314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" initials="K" lastIdx="11" clrIdx="0"/>
  <p:cmAuthor id="2" name="Andrea Z" initials="AZ" lastIdx="0" clrIdx="1">
    <p:extLst>
      <p:ext uri="{19B8F6BF-5375-455C-9EA6-DF929625EA0E}">
        <p15:presenceInfo xmlns:p15="http://schemas.microsoft.com/office/powerpoint/2012/main" userId="1386788f7b1372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434" autoAdjust="0"/>
  </p:normalViewPr>
  <p:slideViewPr>
    <p:cSldViewPr snapToGrid="0">
      <p:cViewPr varScale="1">
        <p:scale>
          <a:sx n="43" d="100"/>
          <a:sy n="43" d="100"/>
        </p:scale>
        <p:origin x="4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C938B163-35FB-4924-B918-5AE9883AA396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C2ECAC9-FC32-467B-8740-046D3C40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C172E194-7778-4919-8F7D-F3FCF37FD16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85CA2720-DB05-445D-BCC0-FDC74050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28D5C-A4A4-4C30-BD0B-7CB7890B88E6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8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4588"/>
            <a:ext cx="4121150" cy="3090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2720-DB05-445D-BCC0-FDC74050C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51744"/>
            <a:ext cx="6858000" cy="1552071"/>
          </a:xfrm>
        </p:spPr>
        <p:txBody>
          <a:bodyPr anchor="t">
            <a:normAutofit/>
          </a:bodyPr>
          <a:lstStyle>
            <a:lvl1pPr algn="ctr">
              <a:defRPr lang="en-US" sz="4400" b="1" dirty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5176"/>
            <a:ext cx="6858000" cy="117075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6118"/>
          <a:stretch/>
        </p:blipFill>
        <p:spPr>
          <a:xfrm>
            <a:off x="2059782" y="163718"/>
            <a:ext cx="5024437" cy="1111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35174" r="4193" b="28139"/>
          <a:stretch/>
        </p:blipFill>
        <p:spPr>
          <a:xfrm>
            <a:off x="7664291" y="6551408"/>
            <a:ext cx="1345772" cy="237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6514" r="69983" b="26488"/>
          <a:stretch/>
        </p:blipFill>
        <p:spPr>
          <a:xfrm>
            <a:off x="0" y="6551408"/>
            <a:ext cx="2021711" cy="2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8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5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0991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1838"/>
            <a:ext cx="7886700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	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5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6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49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97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2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1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2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69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7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97962"/>
            <a:ext cx="3086100" cy="4385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4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1982976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473" y="4480511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0165"/>
            <a:ext cx="7886700" cy="4186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54711"/>
            <a:ext cx="7886700" cy="250776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3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8508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8508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0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939352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6326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39352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6326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9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3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381-96A6-4C7E-BFB6-458EE2153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181B-90F1-4EEE-93BF-F43B183D5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8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7416" y="1716792"/>
            <a:ext cx="3108960" cy="182880"/>
            <a:chOff x="4018" y="0"/>
            <a:chExt cx="3474720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Pentagon 20"/>
            <p:cNvSpPr/>
            <p:nvPr/>
          </p:nvSpPr>
          <p:spPr>
            <a:xfrm>
              <a:off x="4018" y="0"/>
              <a:ext cx="3474720" cy="326318"/>
            </a:xfrm>
            <a:prstGeom prst="homePlate">
              <a:avLst/>
            </a:prstGeom>
            <a:solidFill>
              <a:srgbClr val="009A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>
              <a:off x="4018" y="0"/>
              <a:ext cx="3432253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2672" rIns="2133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017520" y="1716792"/>
            <a:ext cx="3108960" cy="182880"/>
            <a:chOff x="2815083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hevron 23"/>
            <p:cNvSpPr/>
            <p:nvPr/>
          </p:nvSpPr>
          <p:spPr>
            <a:xfrm>
              <a:off x="2815083" y="0"/>
              <a:ext cx="3513832" cy="326318"/>
            </a:xfrm>
            <a:prstGeom prst="chevron">
              <a:avLst/>
            </a:prstGeom>
            <a:solidFill>
              <a:srgbClr val="7AB8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2978242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040898" y="1717845"/>
            <a:ext cx="3108960" cy="182880"/>
            <a:chOff x="5626149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hevron 26"/>
            <p:cNvSpPr/>
            <p:nvPr/>
          </p:nvSpPr>
          <p:spPr>
            <a:xfrm>
              <a:off x="5626149" y="0"/>
              <a:ext cx="3513832" cy="326318"/>
            </a:xfrm>
            <a:prstGeom prst="chevron">
              <a:avLst/>
            </a:prstGeom>
            <a:solidFill>
              <a:srgbClr val="FF6D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5789308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itle Placeholder 28"/>
          <p:cNvSpPr>
            <a:spLocks noGrp="1"/>
          </p:cNvSpPr>
          <p:nvPr>
            <p:ph type="title"/>
          </p:nvPr>
        </p:nvSpPr>
        <p:spPr>
          <a:xfrm>
            <a:off x="628650" y="1798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28650" y="2011680"/>
            <a:ext cx="7886700" cy="416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509299" y="6450904"/>
            <a:ext cx="63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6118"/>
          <a:stretch/>
        </p:blipFill>
        <p:spPr>
          <a:xfrm>
            <a:off x="3568695" y="6411560"/>
            <a:ext cx="2006610" cy="443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35174" r="4193" b="28139"/>
          <a:stretch/>
        </p:blipFill>
        <p:spPr>
          <a:xfrm>
            <a:off x="7664291" y="6551408"/>
            <a:ext cx="1345772" cy="2372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6514" r="69983" b="26488"/>
          <a:stretch/>
        </p:blipFill>
        <p:spPr>
          <a:xfrm>
            <a:off x="0" y="6551408"/>
            <a:ext cx="2021711" cy="2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6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A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55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381-96A6-4C7E-BFB6-458EE2153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181B-90F1-4EEE-93BF-F43B183D5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416" y="1716792"/>
            <a:ext cx="3108960" cy="182880"/>
            <a:chOff x="4018" y="0"/>
            <a:chExt cx="3474720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Pentagon 7"/>
            <p:cNvSpPr/>
            <p:nvPr/>
          </p:nvSpPr>
          <p:spPr>
            <a:xfrm>
              <a:off x="4018" y="0"/>
              <a:ext cx="3474720" cy="326318"/>
            </a:xfrm>
            <a:prstGeom prst="homePlate">
              <a:avLst/>
            </a:prstGeom>
            <a:solidFill>
              <a:srgbClr val="009A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agon 4"/>
            <p:cNvSpPr/>
            <p:nvPr/>
          </p:nvSpPr>
          <p:spPr>
            <a:xfrm>
              <a:off x="4018" y="0"/>
              <a:ext cx="3432253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2672" rIns="21336" bIns="4267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3019732" y="1721203"/>
            <a:ext cx="3108960" cy="182880"/>
            <a:chOff x="2815083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Chevron 10"/>
            <p:cNvSpPr/>
            <p:nvPr/>
          </p:nvSpPr>
          <p:spPr>
            <a:xfrm>
              <a:off x="2815083" y="0"/>
              <a:ext cx="3513832" cy="326318"/>
            </a:xfrm>
            <a:prstGeom prst="chevron">
              <a:avLst/>
            </a:prstGeom>
            <a:solidFill>
              <a:srgbClr val="7AB8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978242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6035288" y="1717845"/>
            <a:ext cx="3108960" cy="182880"/>
            <a:chOff x="5626149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hevron 13"/>
            <p:cNvSpPr/>
            <p:nvPr/>
          </p:nvSpPr>
          <p:spPr>
            <a:xfrm>
              <a:off x="5626149" y="0"/>
              <a:ext cx="3513832" cy="326318"/>
            </a:xfrm>
            <a:prstGeom prst="chevron">
              <a:avLst/>
            </a:prstGeom>
            <a:solidFill>
              <a:srgbClr val="FF6D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5789308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6514" r="4193" b="28139"/>
          <a:stretch/>
        </p:blipFill>
        <p:spPr>
          <a:xfrm>
            <a:off x="1225307" y="6517042"/>
            <a:ext cx="6693388" cy="22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6118"/>
          <a:stretch/>
        </p:blipFill>
        <p:spPr>
          <a:xfrm>
            <a:off x="3568695" y="6411562"/>
            <a:ext cx="2006610" cy="4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zimmermann@careertech.org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827314" y="2647421"/>
            <a:ext cx="7489371" cy="15520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FY </a:t>
            </a:r>
            <a:r>
              <a:rPr lang="en-US" dirty="0" smtClean="0"/>
              <a:t>19 </a:t>
            </a:r>
            <a:r>
              <a:rPr lang="en-US" dirty="0" smtClean="0"/>
              <a:t>State Membership </a:t>
            </a:r>
            <a:br>
              <a:rPr lang="en-US" dirty="0" smtClean="0"/>
            </a:br>
            <a:r>
              <a:rPr lang="en-US" dirty="0" smtClean="0"/>
              <a:t>Final Guidance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35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350" y="3308470"/>
            <a:ext cx="6858000" cy="6867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Unmute your phones or type a question into the chat box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86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Your State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Two-step process</a:t>
            </a:r>
          </a:p>
          <a:p>
            <a:pPr lvl="1"/>
            <a:r>
              <a:rPr lang="en-US" dirty="0" smtClean="0"/>
              <a:t>Annual </a:t>
            </a:r>
            <a:r>
              <a:rPr lang="en-US" dirty="0"/>
              <a:t>d</a:t>
            </a:r>
            <a:r>
              <a:rPr lang="en-US" dirty="0" smtClean="0"/>
              <a:t>ues intent </a:t>
            </a:r>
            <a:r>
              <a:rPr lang="en-US" dirty="0"/>
              <a:t>f</a:t>
            </a:r>
            <a:r>
              <a:rPr lang="en-US" dirty="0" smtClean="0"/>
              <a:t>orm</a:t>
            </a:r>
          </a:p>
          <a:p>
            <a:pPr lvl="1"/>
            <a:r>
              <a:rPr lang="en-US" dirty="0" smtClean="0"/>
              <a:t>“Renew State Membership” form at careertech.org</a:t>
            </a:r>
          </a:p>
          <a:p>
            <a:r>
              <a:rPr lang="en-US" dirty="0" smtClean="0"/>
              <a:t>High-level Timeline:</a:t>
            </a:r>
          </a:p>
          <a:p>
            <a:pPr lvl="1"/>
            <a:r>
              <a:rPr lang="en-US" dirty="0" smtClean="0"/>
              <a:t>2/23 – Receive dues </a:t>
            </a:r>
            <a:r>
              <a:rPr lang="en-US" dirty="0"/>
              <a:t>i</a:t>
            </a:r>
            <a:r>
              <a:rPr lang="en-US" dirty="0" smtClean="0"/>
              <a:t>ntent </a:t>
            </a:r>
            <a:r>
              <a:rPr lang="en-US" dirty="0"/>
              <a:t>f</a:t>
            </a:r>
            <a:r>
              <a:rPr lang="en-US" dirty="0" smtClean="0"/>
              <a:t>orm, FAQ and resources from Advance CTE</a:t>
            </a:r>
          </a:p>
          <a:p>
            <a:pPr lvl="1"/>
            <a:r>
              <a:rPr lang="en-US" dirty="0" smtClean="0"/>
              <a:t>2/23-3/30 – Complete and submit dues intent form and online “State Membership” form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l</a:t>
            </a:r>
            <a:r>
              <a:rPr lang="en-US" dirty="0" smtClean="0"/>
              <a:t>ater than 5/15 – Advance CTE sends state dues invoices to State Directors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Dues Intent Form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9" y="2001838"/>
            <a:ext cx="48980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Indicate: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dues will be received</a:t>
            </a:r>
          </a:p>
          <a:p>
            <a:pPr lvl="1"/>
            <a:r>
              <a:rPr lang="en-US" dirty="0" smtClean="0"/>
              <a:t>To be paid with federal or non-federal funding</a:t>
            </a:r>
          </a:p>
          <a:p>
            <a:r>
              <a:rPr lang="en-US" dirty="0" smtClean="0"/>
              <a:t>Written signature required</a:t>
            </a:r>
          </a:p>
          <a:p>
            <a:r>
              <a:rPr lang="en-US" dirty="0" smtClean="0"/>
              <a:t>Email it back to Advance CTE</a:t>
            </a:r>
          </a:p>
          <a:p>
            <a:r>
              <a:rPr lang="en-US" dirty="0" smtClean="0"/>
              <a:t>Deadline to submit: </a:t>
            </a:r>
            <a:r>
              <a:rPr lang="en-US" b="1" dirty="0" smtClean="0"/>
              <a:t>March 30</a:t>
            </a:r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2749" r="2420" b="3541"/>
          <a:stretch/>
        </p:blipFill>
        <p:spPr>
          <a:xfrm>
            <a:off x="5836023" y="2312894"/>
            <a:ext cx="2904565" cy="3697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44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Membership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One-stop shop for state membership resources and forms: careertech.org/state-membership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9" t="14268" r="7413" b="16461"/>
          <a:stretch/>
        </p:blipFill>
        <p:spPr bwMode="auto">
          <a:xfrm>
            <a:off x="1459743" y="3443496"/>
            <a:ext cx="6396478" cy="335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35943" y="3162617"/>
            <a:ext cx="685800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50857" y="4272757"/>
            <a:ext cx="685800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48400"/>
            <a:ext cx="670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3" y="32099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Online State Member Form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9694" y="2080647"/>
            <a:ext cx="48905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Submit your state members using this form</a:t>
            </a:r>
          </a:p>
          <a:p>
            <a:r>
              <a:rPr lang="en-US" dirty="0" smtClean="0"/>
              <a:t>You must be logged in to access this form</a:t>
            </a:r>
          </a:p>
          <a:p>
            <a:r>
              <a:rPr lang="en-US" dirty="0" smtClean="0"/>
              <a:t>Only State Directors can see and access this form</a:t>
            </a:r>
          </a:p>
          <a:p>
            <a:r>
              <a:rPr lang="en-US" dirty="0" smtClean="0"/>
              <a:t>Deadline to submit: March 30</a:t>
            </a:r>
          </a:p>
          <a:p>
            <a:r>
              <a:rPr lang="en-US" dirty="0" smtClean="0"/>
              <a:t>Will receive confirmation email after submitting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09492" y="0"/>
            <a:ext cx="3419614" cy="6764755"/>
            <a:chOff x="5304103" y="174765"/>
            <a:chExt cx="3799314" cy="73112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103" y="3790483"/>
              <a:ext cx="3799314" cy="36955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688" y="174765"/>
              <a:ext cx="3721569" cy="3553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139700" dir="5400000" algn="t" rotWithShape="0">
                <a:prstClr val="black">
                  <a:alpha val="22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cxnSp>
        <p:nvCxnSpPr>
          <p:cNvPr id="9" name="Straight Connector 8"/>
          <p:cNvCxnSpPr/>
          <p:nvPr/>
        </p:nvCxnSpPr>
        <p:spPr>
          <a:xfrm>
            <a:off x="5609492" y="3345450"/>
            <a:ext cx="3404169" cy="331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8057"/>
            <a:ext cx="9277350" cy="6936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3" idx="3"/>
          </p:cNvCxnSpPr>
          <p:nvPr/>
        </p:nvCxnSpPr>
        <p:spPr>
          <a:xfrm flipH="1">
            <a:off x="3595087" y="232763"/>
            <a:ext cx="1518996" cy="1512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10001" y="1956370"/>
            <a:ext cx="1190917" cy="2542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15230" y="3062514"/>
            <a:ext cx="1312069" cy="8521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2"/>
          </p:cNvCxnSpPr>
          <p:nvPr/>
        </p:nvCxnSpPr>
        <p:spPr>
          <a:xfrm flipH="1" flipV="1">
            <a:off x="3886201" y="5886329"/>
            <a:ext cx="1296606" cy="7991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13918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</a:t>
            </a:r>
            <a:r>
              <a:rPr lang="en-US" sz="2400" b="1" u="sng" dirty="0" smtClean="0"/>
              <a:t>must</a:t>
            </a:r>
            <a:r>
              <a:rPr lang="en-US" sz="2400" dirty="0" smtClean="0"/>
              <a:t> be logged in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1956370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logged in, your name and state will appear here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3735088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Verify or remove existing state members by selecting Yes or No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7066" y="5291668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Ready to add your new members? Click the green button 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5116287" y="87084"/>
            <a:ext cx="3505200" cy="6764755"/>
            <a:chOff x="5953125" y="257176"/>
            <a:chExt cx="3190875" cy="6507579"/>
          </a:xfrm>
        </p:grpSpPr>
        <p:grpSp>
          <p:nvGrpSpPr>
            <p:cNvPr id="23" name="Group 22"/>
            <p:cNvGrpSpPr/>
            <p:nvPr/>
          </p:nvGrpSpPr>
          <p:grpSpPr>
            <a:xfrm>
              <a:off x="6054182" y="691120"/>
              <a:ext cx="2974924" cy="6073635"/>
              <a:chOff x="5304103" y="174765"/>
              <a:chExt cx="3799314" cy="731125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4103" y="3790483"/>
                <a:ext cx="3799314" cy="369553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688" y="174765"/>
                <a:ext cx="3721569" cy="355317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0800" dist="139700" dir="5400000" algn="t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2746" r="21390" b="64458"/>
            <a:stretch/>
          </p:blipFill>
          <p:spPr bwMode="auto">
            <a:xfrm>
              <a:off x="5953125" y="257176"/>
              <a:ext cx="3190875" cy="720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5158645" y="3573459"/>
            <a:ext cx="3451284" cy="3661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005754" y="0"/>
            <a:ext cx="739717" cy="2726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00918" y="968440"/>
            <a:ext cx="1202530" cy="1579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886199" y="4055972"/>
            <a:ext cx="1341100" cy="24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930111" y="4257954"/>
            <a:ext cx="1349300" cy="7458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82807" y="6491997"/>
            <a:ext cx="685800" cy="386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Member Dashboard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694" y="2080647"/>
            <a:ext cx="45774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Only State Directors can see and access this dashboard</a:t>
            </a:r>
          </a:p>
          <a:p>
            <a:r>
              <a:rPr lang="en-US" dirty="0" smtClean="0"/>
              <a:t>Link found on State Membership webpage</a:t>
            </a:r>
          </a:p>
          <a:p>
            <a:r>
              <a:rPr lang="en-US" dirty="0" smtClean="0"/>
              <a:t>Shows all active state members</a:t>
            </a:r>
          </a:p>
          <a:p>
            <a:r>
              <a:rPr lang="en-US" dirty="0" smtClean="0"/>
              <a:t>After July 1, State Directors may initiate add/change requests through this dashboard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02" y="2780439"/>
            <a:ext cx="4415661" cy="25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350" y="3308470"/>
            <a:ext cx="6858000" cy="6867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Unmute your phones or type a question into the chat box</a:t>
            </a:r>
          </a:p>
        </p:txBody>
      </p:sp>
    </p:spTree>
    <p:extLst>
      <p:ext uri="{BB962C8B-B14F-4D97-AF65-F5344CB8AC3E}">
        <p14:creationId xmlns:p14="http://schemas.microsoft.com/office/powerpoint/2010/main" val="4059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Timeline</a:t>
            </a:r>
          </a:p>
          <a:p>
            <a:pPr lvl="1"/>
            <a:r>
              <a:rPr lang="en-US" dirty="0" smtClean="0"/>
              <a:t>2/23 </a:t>
            </a:r>
            <a:r>
              <a:rPr lang="en-US" dirty="0"/>
              <a:t>– Receive </a:t>
            </a:r>
            <a:r>
              <a:rPr lang="en-US" dirty="0" smtClean="0"/>
              <a:t>by email -- Dues </a:t>
            </a:r>
            <a:r>
              <a:rPr lang="en-US" dirty="0"/>
              <a:t>Intent </a:t>
            </a:r>
            <a:r>
              <a:rPr lang="en-US" dirty="0" smtClean="0"/>
              <a:t>Form, FAQ and resources from </a:t>
            </a:r>
            <a:r>
              <a:rPr lang="en-US" dirty="0"/>
              <a:t>Advance </a:t>
            </a:r>
            <a:r>
              <a:rPr lang="en-US" dirty="0" smtClean="0"/>
              <a:t>CTE</a:t>
            </a:r>
          </a:p>
          <a:p>
            <a:pPr lvl="1"/>
            <a:r>
              <a:rPr lang="en-US" dirty="0" smtClean="0"/>
              <a:t>2/23-3/30 </a:t>
            </a:r>
            <a:r>
              <a:rPr lang="en-US" dirty="0"/>
              <a:t>– Complete and submit Dues Intent Form and online “State Membership” form</a:t>
            </a:r>
          </a:p>
          <a:p>
            <a:pPr lvl="1"/>
            <a:r>
              <a:rPr lang="en-US" dirty="0" smtClean="0"/>
              <a:t>No later than </a:t>
            </a:r>
            <a:r>
              <a:rPr lang="en-US" dirty="0"/>
              <a:t>5/15 – Advance CTE sends state dues invoices to State </a:t>
            </a:r>
            <a:r>
              <a:rPr lang="en-US" dirty="0" smtClean="0"/>
              <a:t>Directors</a:t>
            </a:r>
          </a:p>
          <a:p>
            <a:pPr lvl="1"/>
            <a:r>
              <a:rPr lang="en-US" dirty="0" smtClean="0"/>
              <a:t>7/1 – All state members receive an email from Advance CTE about how to maximize their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6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83540"/>
            <a:ext cx="7886700" cy="3569635"/>
          </a:xfrm>
        </p:spPr>
        <p:txBody>
          <a:bodyPr/>
          <a:lstStyle/>
          <a:p>
            <a:r>
              <a:rPr lang="en-US" dirty="0" smtClean="0"/>
              <a:t>For any questions, contact Andrea Zimmermann, </a:t>
            </a:r>
            <a:r>
              <a:rPr lang="en-US" dirty="0" smtClean="0">
                <a:hlinkClick r:id="rId2"/>
              </a:rPr>
              <a:t>azimmermann@careertech.org</a:t>
            </a:r>
            <a:r>
              <a:rPr lang="en-US" dirty="0" smtClean="0"/>
              <a:t> or 301-588-9630</a:t>
            </a:r>
          </a:p>
        </p:txBody>
      </p:sp>
    </p:spTree>
    <p:extLst>
      <p:ext uri="{BB962C8B-B14F-4D97-AF65-F5344CB8AC3E}">
        <p14:creationId xmlns:p14="http://schemas.microsoft.com/office/powerpoint/2010/main" val="314850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Today’s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868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Overview of state membership policy and guidance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Brief Q&amp;A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Walk through the process to affirm/change state members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Brief Q&amp;A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Timeline/Next Steps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906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Membership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 smtClean="0"/>
              <a:t>“Beginning </a:t>
            </a:r>
            <a:r>
              <a:rPr lang="en-US" sz="2400" i="1" dirty="0"/>
              <a:t>Fiscal Year 2018 (July 1, 2017), each state membership will cover up to five individuals, including and selected by the State CTE Director.”</a:t>
            </a:r>
            <a:endParaRPr lang="en-US" sz="2400" dirty="0"/>
          </a:p>
          <a:p>
            <a:r>
              <a:rPr lang="en-US" dirty="0" smtClean="0"/>
              <a:t>State Director is the only required member</a:t>
            </a:r>
          </a:p>
          <a:p>
            <a:r>
              <a:rPr lang="en-US" dirty="0" smtClean="0"/>
              <a:t>Only State Director may add or change individuals </a:t>
            </a:r>
          </a:p>
          <a:p>
            <a:r>
              <a:rPr lang="en-US" dirty="0" smtClean="0"/>
              <a:t>All memberships are valid from July 1 to June 30</a:t>
            </a:r>
          </a:p>
          <a:p>
            <a:r>
              <a:rPr lang="en-US" dirty="0" smtClean="0"/>
              <a:t>No impact on state dues</a:t>
            </a:r>
          </a:p>
          <a:p>
            <a:r>
              <a:rPr lang="en-US" dirty="0" smtClean="0"/>
              <a:t>May add more than five for cost of relevant membership type</a:t>
            </a:r>
          </a:p>
          <a:p>
            <a:pPr lvl="1"/>
            <a:r>
              <a:rPr lang="en-US" dirty="0" smtClean="0"/>
              <a:t>All state memberships must be paid for by agency that employs the State CTE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State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This does not change who/how State </a:t>
            </a:r>
            <a:r>
              <a:rPr lang="en-US" dirty="0"/>
              <a:t>Director is </a:t>
            </a:r>
            <a:r>
              <a:rPr lang="en-US" dirty="0" smtClean="0"/>
              <a:t>identified</a:t>
            </a:r>
            <a:endParaRPr lang="en-US" dirty="0"/>
          </a:p>
          <a:p>
            <a:pPr lvl="0"/>
            <a:r>
              <a:rPr lang="en-US" dirty="0"/>
              <a:t>State Director retains the vote on behalf of the state for all Advance CTE membership </a:t>
            </a:r>
            <a:r>
              <a:rPr lang="en-US" dirty="0" smtClean="0"/>
              <a:t>votes</a:t>
            </a:r>
          </a:p>
          <a:p>
            <a:pPr lvl="0"/>
            <a:r>
              <a:rPr lang="en-US" dirty="0" smtClean="0"/>
              <a:t>This </a:t>
            </a:r>
            <a:r>
              <a:rPr lang="en-US" dirty="0"/>
              <a:t>does not change the governance of Advance CTE or who can serve on the </a:t>
            </a:r>
            <a:r>
              <a:rPr lang="en-US" dirty="0" smtClean="0"/>
              <a:t>Board</a:t>
            </a:r>
            <a:endParaRPr lang="en-US" dirty="0"/>
          </a:p>
          <a:p>
            <a:r>
              <a:rPr lang="en-US" dirty="0" smtClean="0"/>
              <a:t>Participation in expanded state membership is voluntary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Myriad Pro" panose="020B0503030403020204" pitchFamily="34" charset="0"/>
              <a:buChar char="–"/>
            </a:pPr>
            <a:r>
              <a:rPr lang="en-US" sz="3600" dirty="0"/>
              <a:t>Any state </a:t>
            </a:r>
            <a:r>
              <a:rPr lang="en-US" sz="3600" dirty="0" smtClean="0"/>
              <a:t>member </a:t>
            </a:r>
            <a:r>
              <a:rPr lang="en-US" sz="3600" dirty="0"/>
              <a:t>must qualify as an Advance CTE </a:t>
            </a:r>
            <a:r>
              <a:rPr lang="en-US" sz="3600" b="1" u="sng" dirty="0" smtClean="0"/>
              <a:t>Associate</a:t>
            </a:r>
            <a:r>
              <a:rPr lang="en-US" sz="3600" b="1" u="sng" dirty="0"/>
              <a:t>, </a:t>
            </a:r>
            <a:r>
              <a:rPr lang="en-US" sz="3600" b="1" u="sng" dirty="0" smtClean="0"/>
              <a:t>State</a:t>
            </a:r>
            <a:r>
              <a:rPr lang="en-US" sz="3600" dirty="0" smtClean="0"/>
              <a:t> </a:t>
            </a:r>
            <a:r>
              <a:rPr lang="en-US" sz="3600" dirty="0"/>
              <a:t>or </a:t>
            </a:r>
            <a:r>
              <a:rPr lang="en-US" sz="3600" b="1" u="sng" dirty="0" smtClean="0"/>
              <a:t>Associate</a:t>
            </a:r>
            <a:r>
              <a:rPr lang="en-US" sz="3600" b="1" u="sng" dirty="0"/>
              <a:t>, </a:t>
            </a:r>
            <a:r>
              <a:rPr lang="en-US" sz="3600" b="1" u="sng" dirty="0" smtClean="0"/>
              <a:t>Non-state</a:t>
            </a:r>
            <a:r>
              <a:rPr lang="en-US" sz="3600" dirty="0" smtClean="0"/>
              <a:t> </a:t>
            </a:r>
            <a:r>
              <a:rPr lang="en-US" sz="3600" dirty="0"/>
              <a:t>member</a:t>
            </a:r>
          </a:p>
          <a:p>
            <a:pPr>
              <a:lnSpc>
                <a:spcPct val="120000"/>
              </a:lnSpc>
            </a:pPr>
            <a:r>
              <a:rPr lang="en-US" b="1" u="sng" dirty="0"/>
              <a:t>Associate, State </a:t>
            </a:r>
            <a:r>
              <a:rPr lang="en-US" b="1" u="sng" dirty="0" smtClean="0"/>
              <a:t>member ($75): </a:t>
            </a:r>
            <a:r>
              <a:rPr lang="en-US" dirty="0"/>
              <a:t>Employees who work in state government such as state agencies, governor’s office, higher education systems, etc.; must live in a state with an active Advance CTE membership.</a:t>
            </a:r>
          </a:p>
          <a:p>
            <a:pPr>
              <a:lnSpc>
                <a:spcPct val="120000"/>
              </a:lnSpc>
            </a:pPr>
            <a:r>
              <a:rPr lang="en-US" b="1" u="sng" dirty="0"/>
              <a:t>Associate, Non-state </a:t>
            </a:r>
            <a:r>
              <a:rPr lang="en-US" b="1" u="sng" dirty="0" smtClean="0"/>
              <a:t>member ($100):</a:t>
            </a:r>
            <a:r>
              <a:rPr lang="en-US" dirty="0" smtClean="0"/>
              <a:t> </a:t>
            </a:r>
            <a:r>
              <a:rPr lang="en-US" dirty="0"/>
              <a:t>An individual who is directly employed by the educational delivery system but is not a state employee, including local administrators, teachers, and faculty; must live in a state with an active Advance CTE membership.</a:t>
            </a:r>
          </a:p>
        </p:txBody>
      </p:sp>
    </p:spTree>
    <p:extLst>
      <p:ext uri="{BB962C8B-B14F-4D97-AF65-F5344CB8AC3E}">
        <p14:creationId xmlns:p14="http://schemas.microsoft.com/office/powerpoint/2010/main" val="3245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b="1" u="sng" dirty="0" smtClean="0"/>
              <a:t>Not</a:t>
            </a:r>
            <a:r>
              <a:rPr lang="en-US" dirty="0" smtClean="0"/>
              <a:t> Eligible?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sz="3000" b="1" u="sng" dirty="0"/>
              <a:t>Advance CTE organizational members: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Representatives of any organization, including non-profit and for-profit organizations, national or state associations, consulting firms, other businesses and corporations. </a:t>
            </a:r>
            <a:endParaRPr lang="en-US" sz="26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600" dirty="0"/>
              <a:t>Non-members who work for entities that meet the “organizational </a:t>
            </a:r>
            <a:r>
              <a:rPr lang="en-US" sz="2600" dirty="0" smtClean="0"/>
              <a:t>member” criteria (including </a:t>
            </a:r>
            <a:r>
              <a:rPr lang="en-US" sz="2600" dirty="0"/>
              <a:t>such as state chambers of commerce, business organizations, etc.)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Vendors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Contractors or consultants even if they are employed by a state agency</a:t>
            </a:r>
          </a:p>
        </p:txBody>
      </p:sp>
    </p:spTree>
    <p:extLst>
      <p:ext uri="{BB962C8B-B14F-4D97-AF65-F5344CB8AC3E}">
        <p14:creationId xmlns:p14="http://schemas.microsoft.com/office/powerpoint/2010/main" val="32571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ACTE Executive Directors </a:t>
            </a:r>
          </a:p>
          <a:p>
            <a:r>
              <a:rPr lang="en-US" dirty="0"/>
              <a:t>State CTSO Advisors</a:t>
            </a:r>
          </a:p>
          <a:p>
            <a:pPr lvl="0"/>
            <a:r>
              <a:rPr lang="en-US" dirty="0" smtClean="0"/>
              <a:t>Individuals </a:t>
            </a:r>
            <a:r>
              <a:rPr lang="en-US" dirty="0"/>
              <a:t>who may not be employed by a state but are appointed or elected to a governing body that has authority or influence over CTE; and</a:t>
            </a:r>
          </a:p>
          <a:p>
            <a:pPr lvl="0"/>
            <a:r>
              <a:rPr lang="en-US" dirty="0"/>
              <a:t>Executive </a:t>
            </a:r>
            <a:r>
              <a:rPr lang="en-US" dirty="0" smtClean="0"/>
              <a:t>Directors </a:t>
            </a:r>
            <a:r>
              <a:rPr lang="en-US" dirty="0"/>
              <a:t>of </a:t>
            </a:r>
            <a:r>
              <a:rPr lang="en-US" dirty="0" smtClean="0"/>
              <a:t>the state’s CTE </a:t>
            </a:r>
            <a:r>
              <a:rPr lang="en-US" dirty="0"/>
              <a:t>administrator </a:t>
            </a:r>
            <a:r>
              <a:rPr lang="en-US" dirty="0" smtClean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Person Become Ineligible?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may become ineligible if they leave their positions</a:t>
            </a:r>
          </a:p>
          <a:p>
            <a:r>
              <a:rPr lang="en-US" dirty="0" smtClean="0"/>
              <a:t>Responsibility of State Director to notify Advance CTE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Hawaii’s State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06271"/>
            <a:ext cx="5707797" cy="3260351"/>
          </a:xfrm>
        </p:spPr>
        <p:txBody>
          <a:bodyPr>
            <a:normAutofit/>
          </a:bodyPr>
          <a:lstStyle/>
          <a:p>
            <a:r>
              <a:rPr lang="en-US" dirty="0" smtClean="0"/>
              <a:t>State Members</a:t>
            </a:r>
          </a:p>
          <a:p>
            <a:pPr lvl="1"/>
            <a:r>
              <a:rPr lang="en-US" dirty="0" smtClean="0"/>
              <a:t>Dominic Estrella, University of Hawaii</a:t>
            </a:r>
          </a:p>
          <a:p>
            <a:pPr lvl="1"/>
            <a:r>
              <a:rPr lang="en-US" dirty="0" smtClean="0"/>
              <a:t>Warren Kawano, University of Hawaii</a:t>
            </a:r>
          </a:p>
          <a:p>
            <a:pPr lvl="1"/>
            <a:r>
              <a:rPr lang="en-US" dirty="0" smtClean="0"/>
              <a:t>Stacey </a:t>
            </a:r>
            <a:r>
              <a:rPr lang="en-US" dirty="0" err="1" smtClean="0"/>
              <a:t>Takanishi</a:t>
            </a:r>
            <a:r>
              <a:rPr lang="en-US" dirty="0" smtClean="0"/>
              <a:t>, Hawaii Department of Education</a:t>
            </a:r>
          </a:p>
          <a:p>
            <a:pPr lvl="1"/>
            <a:r>
              <a:rPr lang="en-US" dirty="0" err="1" smtClean="0"/>
              <a:t>Allicyn</a:t>
            </a:r>
            <a:r>
              <a:rPr lang="en-US" dirty="0"/>
              <a:t> </a:t>
            </a:r>
            <a:r>
              <a:rPr lang="en-US" dirty="0" err="1" smtClean="0"/>
              <a:t>Tasaka</a:t>
            </a:r>
            <a:r>
              <a:rPr lang="en-US" dirty="0" smtClean="0"/>
              <a:t>, Hawaii ACTE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5"/>
          <a:stretch/>
        </p:blipFill>
        <p:spPr>
          <a:xfrm>
            <a:off x="5707797" y="3009420"/>
            <a:ext cx="3436203" cy="2354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4395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 panose="020B0503030403020204" pitchFamily="34" charset="0"/>
              </a:rPr>
              <a:t>Bernadette Howard, State CTE Director, University of Hawaii </a:t>
            </a:r>
            <a:r>
              <a:rPr lang="en-US" sz="2800" dirty="0" smtClean="0">
                <a:latin typeface="Myriad Pro" panose="020B0503030403020204" pitchFamily="34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3131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4869</TotalTime>
  <Words>792</Words>
  <Application>Microsoft Office PowerPoint</Application>
  <PresentationFormat>On-screen Show (4:3)</PresentationFormat>
  <Paragraphs>92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Custom Design</vt:lpstr>
      <vt:lpstr>1_Office Theme</vt:lpstr>
      <vt:lpstr>2_Office Theme</vt:lpstr>
      <vt:lpstr>FY 19 State Membership  Final Guidance</vt:lpstr>
      <vt:lpstr>On Today’s Webinar</vt:lpstr>
      <vt:lpstr>State Membership Structure</vt:lpstr>
      <vt:lpstr>Role of the State Director</vt:lpstr>
      <vt:lpstr>Who Is Eligible?</vt:lpstr>
      <vt:lpstr>Who Is Not Eligible?</vt:lpstr>
      <vt:lpstr>Exceptions</vt:lpstr>
      <vt:lpstr>Can A Person Become Ineligible?</vt:lpstr>
      <vt:lpstr>Hawaii’s State Membership</vt:lpstr>
      <vt:lpstr>Questions?</vt:lpstr>
      <vt:lpstr>Submitting Your State Members</vt:lpstr>
      <vt:lpstr>Dues Intent Form</vt:lpstr>
      <vt:lpstr>State Membership Portal</vt:lpstr>
      <vt:lpstr>Online State Member Form</vt:lpstr>
      <vt:lpstr>PowerPoint Presentation</vt:lpstr>
      <vt:lpstr>State Member Dashboard</vt:lpstr>
      <vt:lpstr>Questions?</vt:lpstr>
      <vt:lpstr>Timeline and Next Steps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NGA Competency-Based Education Webinar on CTE</dc:title>
  <dc:creator>Kate</dc:creator>
  <cp:lastModifiedBy>Andrea Z</cp:lastModifiedBy>
  <cp:revision>103</cp:revision>
  <cp:lastPrinted>2016-08-31T11:58:38Z</cp:lastPrinted>
  <dcterms:created xsi:type="dcterms:W3CDTF">2016-02-25T21:36:26Z</dcterms:created>
  <dcterms:modified xsi:type="dcterms:W3CDTF">2018-02-23T18:25:56Z</dcterms:modified>
</cp:coreProperties>
</file>