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0" r:id="rId3"/>
    <p:sldMasterId id="2147483694" r:id="rId4"/>
    <p:sldMasterId id="2147483702" r:id="rId5"/>
    <p:sldMasterId id="2147483710" r:id="rId6"/>
    <p:sldMasterId id="2147483729" r:id="rId7"/>
    <p:sldMasterId id="2147483737" r:id="rId8"/>
    <p:sldMasterId id="2147483750" r:id="rId9"/>
    <p:sldMasterId id="2147483762" r:id="rId10"/>
    <p:sldMasterId id="2147483775" r:id="rId11"/>
  </p:sldMasterIdLst>
  <p:notesMasterIdLst>
    <p:notesMasterId r:id="rId48"/>
  </p:notesMasterIdLst>
  <p:sldIdLst>
    <p:sldId id="257" r:id="rId12"/>
    <p:sldId id="282" r:id="rId13"/>
    <p:sldId id="269" r:id="rId14"/>
    <p:sldId id="297" r:id="rId15"/>
    <p:sldId id="260" r:id="rId16"/>
    <p:sldId id="265" r:id="rId17"/>
    <p:sldId id="266" r:id="rId18"/>
    <p:sldId id="268" r:id="rId19"/>
    <p:sldId id="267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6" r:id="rId45"/>
    <p:sldId id="264" r:id="rId46"/>
    <p:sldId id="26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71" autoAdjust="0"/>
  </p:normalViewPr>
  <p:slideViewPr>
    <p:cSldViewPr>
      <p:cViewPr>
        <p:scale>
          <a:sx n="80" d="100"/>
          <a:sy n="80" d="100"/>
        </p:scale>
        <p:origin x="-152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06E2B-D75E-4C4F-BE3D-9105A224A59F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4396-D734-4B31-8ECF-64839B31F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3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76B7DF-4C62-40FB-B34F-1876865D50C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5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CD3F4-4966-404C-9133-B41A8A243FA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62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4574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0520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054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MS PGothic" pitchFamily="34" charset="-128"/>
              <a:cs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202935-4EAF-A24B-AA9C-45F8E711F799}" type="slidenum">
              <a:rPr lang="en-US">
                <a:solidFill>
                  <a:prstClr val="black"/>
                </a:solidFill>
                <a:latin typeface="Calibri" pitchFamily="-104" charset="0"/>
              </a:rPr>
              <a:pPr/>
              <a:t>10</a:t>
            </a:fld>
            <a:endParaRPr lang="en-US">
              <a:solidFill>
                <a:prstClr val="black"/>
              </a:solidFill>
              <a:latin typeface="Calibri" pitchFamily="-1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FFA26-AF9C-1241-9398-3690685E1C4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FFA26-AF9C-1241-9398-3690685E1C4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154EC-489B-4747-AE5D-667EF39F08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49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154EC-489B-4747-AE5D-667EF39F08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49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154EC-489B-4747-AE5D-667EF39F08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4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154EC-489B-4747-AE5D-667EF39F08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49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154EC-489B-4747-AE5D-667EF39F08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4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2057400"/>
            <a:ext cx="52578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810000"/>
            <a:ext cx="5257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8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4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508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67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082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98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89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897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1878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533400"/>
            <a:ext cx="5486400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47545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478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028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011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508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875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8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12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274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89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30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1878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533400"/>
            <a:ext cx="5486400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47545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5386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96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820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508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89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162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851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89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451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1878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533400"/>
            <a:ext cx="5486400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47545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71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42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Same Side Corner Rectangle 4"/>
          <p:cNvSpPr/>
          <p:nvPr/>
        </p:nvSpPr>
        <p:spPr>
          <a:xfrm rot="16200000">
            <a:off x="5694456" y="811105"/>
            <a:ext cx="1738888" cy="5160207"/>
          </a:xfrm>
          <a:prstGeom prst="round2SameRect">
            <a:avLst/>
          </a:prstGeom>
          <a:solidFill>
            <a:srgbClr val="FF6D14"/>
          </a:solidFill>
          <a:ln>
            <a:noFill/>
          </a:ln>
          <a:effectLst>
            <a:innerShdw blurRad="635000" dist="190500" dir="18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CTE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57188"/>
            <a:ext cx="2082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6030" y="2505285"/>
            <a:ext cx="4453487" cy="1095165"/>
          </a:xfrm>
        </p:spPr>
        <p:txBody>
          <a:bodyPr>
            <a:noAutofit/>
          </a:bodyPr>
          <a:lstStyle>
            <a:lvl1pPr>
              <a:lnSpc>
                <a:spcPts val="4200"/>
              </a:lnSpc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6030" y="3766626"/>
            <a:ext cx="4453488" cy="915596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6840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lide_design_text_revers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TE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0812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 Same Side Corner Rectangle 3"/>
          <p:cNvSpPr/>
          <p:nvPr/>
        </p:nvSpPr>
        <p:spPr>
          <a:xfrm rot="16200000">
            <a:off x="2904518" y="-1625879"/>
            <a:ext cx="2607687" cy="9871296"/>
          </a:xfrm>
          <a:prstGeom prst="round2SameRect">
            <a:avLst/>
          </a:prstGeom>
          <a:solidFill>
            <a:srgbClr val="FF6D14"/>
          </a:solidFill>
          <a:ln>
            <a:noFill/>
          </a:ln>
          <a:effectLst>
            <a:innerShdw blurRad="635000" dist="190500" dir="18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505075"/>
            <a:ext cx="8308975" cy="1095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4200"/>
              </a:lnSpc>
              <a:defRPr sz="3400">
                <a:solidFill>
                  <a:srgbClr val="FFFFFF"/>
                </a:solidFill>
              </a:defRPr>
            </a:lvl1pPr>
          </a:lstStyle>
          <a:p>
            <a:pPr algn="ctr" defTabSz="457200">
              <a:spcBef>
                <a:spcPct val="0"/>
              </a:spcBef>
              <a:defRPr/>
            </a:pPr>
            <a:r>
              <a:rPr lang="en-US" dirty="0" smtClean="0">
                <a:latin typeface="Geneva"/>
                <a:ea typeface="MS PGothic" pitchFamily="34" charset="-128"/>
                <a:cs typeface="Geneva"/>
              </a:rPr>
              <a:t>Click to edit </a:t>
            </a:r>
            <a:br>
              <a:rPr lang="en-US" dirty="0" smtClean="0">
                <a:latin typeface="Geneva"/>
                <a:ea typeface="MS PGothic" pitchFamily="34" charset="-128"/>
                <a:cs typeface="Geneva"/>
              </a:rPr>
            </a:br>
            <a:r>
              <a:rPr lang="en-US" dirty="0" smtClean="0">
                <a:latin typeface="Geneva"/>
                <a:ea typeface="MS PGothic" pitchFamily="34" charset="-128"/>
                <a:cs typeface="Geneva"/>
              </a:rPr>
              <a:t>Master title style</a:t>
            </a:r>
            <a:endParaRPr lang="en-US" dirty="0">
              <a:latin typeface="Geneva"/>
              <a:ea typeface="MS PGothic" pitchFamily="34" charset="-128"/>
              <a:cs typeface="Geneva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000" y="3767138"/>
            <a:ext cx="8308975" cy="9144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 defTabSz="457200">
              <a:lnSpc>
                <a:spcPts val="3000"/>
              </a:lnSpc>
              <a:spcBef>
                <a:spcPts val="1800"/>
              </a:spcBef>
              <a:buFont typeface="Arial"/>
              <a:buNone/>
              <a:defRPr/>
            </a:pPr>
            <a:r>
              <a:rPr lang="en-US" sz="2000" dirty="0" smtClean="0">
                <a:latin typeface="Geneva"/>
                <a:ea typeface="MS PGothic" pitchFamily="34" charset="-128"/>
                <a:cs typeface="Geneva"/>
              </a:rPr>
              <a:t>Click to edit Master subtitle style</a:t>
            </a:r>
            <a:endParaRPr lang="en-US" sz="2000" dirty="0">
              <a:latin typeface="Geneva"/>
              <a:ea typeface="MS PGothic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3892050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solidFill>
          <a:srgbClr val="FF6D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505285"/>
            <a:ext cx="8270417" cy="1095165"/>
          </a:xfrm>
        </p:spPr>
        <p:txBody>
          <a:bodyPr>
            <a:noAutofit/>
          </a:bodyPr>
          <a:lstStyle>
            <a:lvl1pPr algn="ctr">
              <a:lnSpc>
                <a:spcPts val="4200"/>
              </a:lnSpc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766626"/>
            <a:ext cx="8270418" cy="915596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3762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words_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7388" y="2171700"/>
            <a:ext cx="8543925" cy="1588"/>
          </a:xfrm>
          <a:prstGeom prst="line">
            <a:avLst/>
          </a:prstGeom>
          <a:ln w="114300" cap="flat" cmpd="sng" algn="ctr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328613"/>
            <a:ext cx="22447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/>
            </a:lvl1pPr>
            <a:lvl2pPr>
              <a:lnSpc>
                <a:spcPts val="3200"/>
              </a:lnSpc>
              <a:spcBef>
                <a:spcPts val="1800"/>
              </a:spcBef>
              <a:defRPr sz="2400"/>
            </a:lvl2pPr>
            <a:lvl3pPr>
              <a:lnSpc>
                <a:spcPts val="3200"/>
              </a:lnSpc>
              <a:spcBef>
                <a:spcPts val="1800"/>
              </a:spcBef>
              <a:defRPr sz="2400"/>
            </a:lvl3pPr>
            <a:lvl4pPr>
              <a:lnSpc>
                <a:spcPts val="3200"/>
              </a:lnSpc>
              <a:spcBef>
                <a:spcPts val="1800"/>
              </a:spcBef>
              <a:defRPr sz="2400"/>
            </a:lvl4pPr>
            <a:lvl5pPr>
              <a:lnSpc>
                <a:spcPts val="32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0249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text_num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TE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57188"/>
            <a:ext cx="2082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7388" y="2171700"/>
            <a:ext cx="8543925" cy="1588"/>
          </a:xfrm>
          <a:prstGeom prst="line">
            <a:avLst/>
          </a:prstGeom>
          <a:ln w="114300" cap="flat" cmpd="sng" algn="ctr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/>
            </a:lvl1pPr>
            <a:lvl2pPr>
              <a:lnSpc>
                <a:spcPts val="3200"/>
              </a:lnSpc>
              <a:spcBef>
                <a:spcPts val="1800"/>
              </a:spcBef>
              <a:defRPr sz="2400"/>
            </a:lvl2pPr>
            <a:lvl3pPr>
              <a:lnSpc>
                <a:spcPts val="3200"/>
              </a:lnSpc>
              <a:spcBef>
                <a:spcPts val="1800"/>
              </a:spcBef>
              <a:defRPr sz="2400"/>
            </a:lvl3pPr>
            <a:lvl4pPr>
              <a:lnSpc>
                <a:spcPts val="3200"/>
              </a:lnSpc>
              <a:spcBef>
                <a:spcPts val="1800"/>
              </a:spcBef>
              <a:defRPr sz="2400"/>
            </a:lvl4pPr>
            <a:lvl5pPr>
              <a:lnSpc>
                <a:spcPts val="32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05143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designs_bar_w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6" y="503999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/>
            </a:lvl1pPr>
            <a:lvl2pPr>
              <a:lnSpc>
                <a:spcPts val="3200"/>
              </a:lnSpc>
              <a:spcBef>
                <a:spcPts val="1800"/>
              </a:spcBef>
              <a:defRPr sz="2400"/>
            </a:lvl2pPr>
            <a:lvl3pPr>
              <a:lnSpc>
                <a:spcPts val="3200"/>
              </a:lnSpc>
              <a:spcBef>
                <a:spcPts val="1800"/>
              </a:spcBef>
              <a:defRPr sz="2400"/>
            </a:lvl3pPr>
            <a:lvl4pPr>
              <a:lnSpc>
                <a:spcPts val="3200"/>
              </a:lnSpc>
              <a:spcBef>
                <a:spcPts val="1800"/>
              </a:spcBef>
              <a:defRPr sz="2400"/>
            </a:lvl4pPr>
            <a:lvl5pPr>
              <a:lnSpc>
                <a:spcPts val="32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19096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Reversed - 1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design_text_revers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TE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0812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7388" y="2171700"/>
            <a:ext cx="8543925" cy="1588"/>
          </a:xfrm>
          <a:prstGeom prst="line">
            <a:avLst/>
          </a:prstGeom>
          <a:ln w="114300" cap="flat" cmpd="sng" algn="ctr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1pPr>
            <a:lvl2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2pPr>
            <a:lvl3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3pPr>
            <a:lvl4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4pPr>
            <a:lvl5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48589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Reversed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designs_bar_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0176" y="546100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0176" y="2044700"/>
            <a:ext cx="6154872" cy="4229100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1pPr>
            <a:lvl2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2pPr>
            <a:lvl3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3pPr>
            <a:lvl4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4pPr>
            <a:lvl5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68791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F4639B1-6BF0-4C8F-B310-69055F3DDBFF}" type="datetimeFigureOut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6/8/2015</a:t>
            </a:fld>
            <a:endParaRPr lang="en-US" dirty="0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ACE2106-F6A7-417A-B961-A92E8B1B79F9}" type="slidenum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116114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61B740-B395-4386-9CAD-511024B08BCB}" type="datetimeFigureOut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6/8/2015</a:t>
            </a:fld>
            <a:endParaRPr lang="en-US" dirty="0"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F2EAD0-9676-4A32-A4E0-831B262F9806}" type="slidenum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532250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508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3358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2EAEACD-5C09-4819-BE7D-E47D1E20564E}" type="datetimeFigureOut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6/8/2015</a:t>
            </a:fld>
            <a:endParaRPr lang="en-US" dirty="0"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0571F61-1287-4B0F-B120-09640CDCCC0A}" type="slidenum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3059522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9648AD2-DF4F-426E-8D4E-AAFE0678654A}" type="datetimeFigureOut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6/8/2015</a:t>
            </a:fld>
            <a:endParaRPr lang="en-US" dirty="0"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382F99C-C4AF-43B8-B0C9-BC8D873262EC}" type="slidenum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4908927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7A3E98C-194B-4CC9-A260-DE8C529E3FE5}" type="datetimeFigureOut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6/8/2015</a:t>
            </a:fld>
            <a:endParaRPr lang="en-US" dirty="0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7830A8A-AE0E-4BC9-AEA3-C7E6B43747EE}" type="slidenum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602526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305B394-BA49-4DA5-9D89-1F684576841E}" type="datetimeFigureOut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6/8/2015</a:t>
            </a:fld>
            <a:endParaRPr lang="en-US" dirty="0"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C165B6D-08AE-4FB9-91BE-4FC01172BA21}" type="slidenum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52084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1D58426-1006-4B14-B547-AC07731F6411}" type="datetimeFigureOut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6/8/2015</a:t>
            </a:fld>
            <a:endParaRPr lang="en-US" dirty="0"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D42FF21-5620-4AF9-9B81-CF520D87E3A7}" type="slidenum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381964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AF2E79B-94E2-4E04-B0A3-45E168456CD7}" type="datetimeFigureOut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6/8/2015</a:t>
            </a:fld>
            <a:endParaRPr lang="en-US" dirty="0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374935-A7BD-4033-904D-9F70039B9FC3}" type="slidenum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663565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821AB83-63BC-4D1B-BB17-95A442C463C5}" type="datetimeFigureOut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6/8/2015</a:t>
            </a:fld>
            <a:endParaRPr lang="en-US" dirty="0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783AF7C-3AFD-4FDA-87EC-C3432479C5CF}" type="slidenum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2970929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lide_tit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698243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4440-E7F5-4F4E-BD2D-39F6824F36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22D9-DA19-419B-BE34-38F8E3B84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F:\ACTE Graphic Resource Bank\(1) Logos\(1) ACTE Logos\For WEB\Large Web-Ready\Transparent Background\ACTE-logo_2color_Trans_bkg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066800"/>
            <a:ext cx="4581525" cy="267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933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543800" cy="762000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4440-E7F5-4F4E-BD2D-39F6824F36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22D9-DA19-419B-BE34-38F8E3B84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4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028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543800" cy="762000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4440-E7F5-4F4E-BD2D-39F6824F36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22D9-DA19-419B-BE34-38F8E3B84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12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133600"/>
            <a:ext cx="7543800" cy="1752600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4440-E7F5-4F4E-BD2D-39F6824F36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22D9-DA19-419B-BE34-38F8E3B84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419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4440-E7F5-4F4E-BD2D-39F6824F36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22D9-DA19-419B-BE34-38F8E3B84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408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543800" cy="762000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148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4440-E7F5-4F4E-BD2D-39F6824F36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22D9-DA19-419B-BE34-38F8E3B84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24400" y="1828800"/>
            <a:ext cx="41148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263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n't Us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4440-E7F5-4F4E-BD2D-39F6824F36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22D9-DA19-419B-BE34-38F8E3B84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545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CCS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720" y="2322452"/>
            <a:ext cx="7772400" cy="2220295"/>
          </a:xfrm>
        </p:spPr>
        <p:txBody>
          <a:bodyPr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815" y="5234035"/>
            <a:ext cx="6400800" cy="9217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B3C661-02E7-0745-BA7C-EBE5A26741AE}" type="datetimeFigureOut">
              <a:rPr lang="en-US" smtClean="0">
                <a:solidFill>
                  <a:prstClr val="white"/>
                </a:solidFill>
              </a:rPr>
              <a:pPr/>
              <a:t>6/8/2015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414E47-912A-174F-BAFD-5AE6DCD1FDC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664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383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CCS 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3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CCS Two Content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630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ACCS Comparis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942"/>
            <a:ext cx="4040188" cy="7429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31941"/>
            <a:ext cx="4041775" cy="7429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4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76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CC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741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CCS Blank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68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CCS Content with Caption (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171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CCS Picture with Caption (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598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with Content (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1585914"/>
            <a:ext cx="8218488" cy="69093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sub-title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1650" y="2506663"/>
            <a:ext cx="8256588" cy="364966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916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S Main Point Subpoint (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1651" y="1585915"/>
            <a:ext cx="8179685" cy="1843087"/>
          </a:xfrm>
        </p:spPr>
        <p:txBody>
          <a:bodyPr>
            <a:normAutofit/>
          </a:bodyPr>
          <a:lstStyle>
            <a:lvl1pPr>
              <a:buNone/>
              <a:defRPr sz="1350" b="1" i="1"/>
            </a:lvl1pPr>
            <a:lvl3pPr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1651" y="3582988"/>
            <a:ext cx="8179685" cy="2265362"/>
          </a:xfrm>
        </p:spPr>
        <p:txBody>
          <a:bodyPr>
            <a:normAutofit/>
          </a:bodyPr>
          <a:lstStyle>
            <a:lvl1pPr>
              <a:buNone/>
              <a:defRPr sz="135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3815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S Pull Quote (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23925" y="663577"/>
            <a:ext cx="7296150" cy="4302125"/>
          </a:xfrm>
        </p:spPr>
        <p:txBody>
          <a:bodyPr anchor="ctr">
            <a:normAutofit/>
          </a:bodyPr>
          <a:lstStyle>
            <a:lvl1pPr>
              <a:buNone/>
              <a:defRPr sz="4050" i="1" baseline="0"/>
            </a:lvl1pPr>
          </a:lstStyle>
          <a:p>
            <a:pPr lvl="0"/>
            <a:r>
              <a:rPr lang="en-US" i="1" dirty="0" smtClean="0"/>
              <a:t>“Pull quote or statistic from media…”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62026" y="5272088"/>
            <a:ext cx="4492625" cy="384402"/>
          </a:xfrm>
        </p:spPr>
        <p:txBody>
          <a:bodyPr>
            <a:normAutofit/>
          </a:bodyPr>
          <a:lstStyle>
            <a:lvl1pPr>
              <a:buNone/>
              <a:defRPr sz="1500" b="1">
                <a:solidFill>
                  <a:srgbClr val="C41230"/>
                </a:solidFill>
              </a:defRPr>
            </a:lvl1pPr>
          </a:lstStyle>
          <a:p>
            <a:pPr lvl="0"/>
            <a:r>
              <a:rPr lang="en-US" dirty="0" smtClean="0"/>
              <a:t>~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60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02CC-FB0E-4F55-A2CF-0FE5C1608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B4DB-8CFD-422B-8D76-16F927BE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035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02CC-FB0E-4F55-A2CF-0FE5C1608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B4DB-8CFD-422B-8D76-16F927BE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97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02CC-FB0E-4F55-A2CF-0FE5C1608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B4DB-8CFD-422B-8D76-16F927BE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89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6519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02CC-FB0E-4F55-A2CF-0FE5C1608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B4DB-8CFD-422B-8D76-16F927BE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542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02CC-FB0E-4F55-A2CF-0FE5C1608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B4DB-8CFD-422B-8D76-16F927BE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111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02CC-FB0E-4F55-A2CF-0FE5C1608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B4DB-8CFD-422B-8D76-16F927BE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296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02CC-FB0E-4F55-A2CF-0FE5C1608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B4DB-8CFD-422B-8D76-16F927BE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369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02CC-FB0E-4F55-A2CF-0FE5C1608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B4DB-8CFD-422B-8D76-16F927BE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776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02CC-FB0E-4F55-A2CF-0FE5C1608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B4DB-8CFD-422B-8D76-16F927BE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086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02CC-FB0E-4F55-A2CF-0FE5C1608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B4DB-8CFD-422B-8D76-16F927BE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658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02CC-FB0E-4F55-A2CF-0FE5C1608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B4DB-8CFD-422B-8D76-16F927BE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937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CCS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720" y="2322452"/>
            <a:ext cx="7772400" cy="2220295"/>
          </a:xfrm>
        </p:spPr>
        <p:txBody>
          <a:bodyPr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815" y="5234035"/>
            <a:ext cx="6400800" cy="9217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B3C661-02E7-0745-BA7C-EBE5A26741AE}" type="datetimeFigureOut">
              <a:rPr lang="en-US" smtClean="0">
                <a:solidFill>
                  <a:prstClr val="white"/>
                </a:solidFill>
              </a:rPr>
              <a:pPr/>
              <a:t>6/8/2015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414E47-912A-174F-BAFD-5AE6DCD1FDC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827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1878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533400"/>
            <a:ext cx="5486400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47545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1594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CCS 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212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CCS Two Content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324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ACCS Comparis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942"/>
            <a:ext cx="4040188" cy="7429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31941"/>
            <a:ext cx="4041775" cy="7429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855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CC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256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CCS Blank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784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CCS Content with Caption (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697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CCS Picture with Caption (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131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with Content (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1585914"/>
            <a:ext cx="8218488" cy="69093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sub-title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1650" y="2506663"/>
            <a:ext cx="8256588" cy="364966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801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S Main Point Subpoint (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1651" y="1585915"/>
            <a:ext cx="8179685" cy="1843087"/>
          </a:xfrm>
        </p:spPr>
        <p:txBody>
          <a:bodyPr>
            <a:normAutofit/>
          </a:bodyPr>
          <a:lstStyle>
            <a:lvl1pPr>
              <a:buNone/>
              <a:defRPr sz="1350" b="1" i="1"/>
            </a:lvl1pPr>
            <a:lvl3pPr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1651" y="3582988"/>
            <a:ext cx="8179685" cy="2265362"/>
          </a:xfrm>
        </p:spPr>
        <p:txBody>
          <a:bodyPr>
            <a:normAutofit/>
          </a:bodyPr>
          <a:lstStyle>
            <a:lvl1pPr>
              <a:buNone/>
              <a:defRPr sz="135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6083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S Pull Quote (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23925" y="663577"/>
            <a:ext cx="7296150" cy="4302125"/>
          </a:xfrm>
        </p:spPr>
        <p:txBody>
          <a:bodyPr anchor="ctr">
            <a:normAutofit/>
          </a:bodyPr>
          <a:lstStyle>
            <a:lvl1pPr>
              <a:buNone/>
              <a:defRPr sz="4050" i="1" baseline="0"/>
            </a:lvl1pPr>
          </a:lstStyle>
          <a:p>
            <a:pPr lvl="0"/>
            <a:r>
              <a:rPr lang="en-US" i="1" dirty="0" smtClean="0"/>
              <a:t>“Pull quote or statistic from media…”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62026" y="5272088"/>
            <a:ext cx="4492625" cy="384402"/>
          </a:xfrm>
        </p:spPr>
        <p:txBody>
          <a:bodyPr>
            <a:normAutofit/>
          </a:bodyPr>
          <a:lstStyle>
            <a:lvl1pPr>
              <a:buNone/>
              <a:defRPr sz="1500" b="1">
                <a:solidFill>
                  <a:srgbClr val="C41230"/>
                </a:solidFill>
              </a:defRPr>
            </a:lvl1pPr>
          </a:lstStyle>
          <a:p>
            <a:pPr lvl="0"/>
            <a:r>
              <a:rPr lang="en-US" dirty="0" smtClean="0"/>
              <a:t>~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1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832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8876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43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792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7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7508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362200"/>
            <a:ext cx="4041775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3113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6887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6820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89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2168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1878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533400"/>
            <a:ext cx="5486400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47545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40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0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9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1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21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20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SC_Home_2.jpg"/>
          <p:cNvPicPr>
            <a:picLocks noChangeAspect="1"/>
          </p:cNvPicPr>
          <p:nvPr/>
        </p:nvPicPr>
        <p:blipFill>
          <a:blip r:embed="rId3"/>
          <a:srcRect l="23862" r="2717"/>
          <a:stretch>
            <a:fillRect/>
          </a:stretch>
        </p:blipFill>
        <p:spPr>
          <a:xfrm>
            <a:off x="0" y="2286000"/>
            <a:ext cx="3081528" cy="1156665"/>
          </a:xfrm>
          <a:prstGeom prst="rect">
            <a:avLst/>
          </a:prstGeom>
        </p:spPr>
      </p:pic>
      <p:pic>
        <p:nvPicPr>
          <p:cNvPr id="12" name="Picture 11" descr="NSC_Home_3.jpg"/>
          <p:cNvPicPr>
            <a:picLocks noChangeAspect="1"/>
          </p:cNvPicPr>
          <p:nvPr/>
        </p:nvPicPr>
        <p:blipFill>
          <a:blip r:embed="rId4"/>
          <a:srcRect l="12849" r="13730"/>
          <a:stretch>
            <a:fillRect/>
          </a:stretch>
        </p:blipFill>
        <p:spPr>
          <a:xfrm>
            <a:off x="0" y="3429000"/>
            <a:ext cx="3081528" cy="1156665"/>
          </a:xfrm>
          <a:prstGeom prst="rect">
            <a:avLst/>
          </a:prstGeom>
        </p:spPr>
      </p:pic>
      <p:pic>
        <p:nvPicPr>
          <p:cNvPr id="13" name="Picture 12" descr="NSC_Home_4.jpg"/>
          <p:cNvPicPr>
            <a:picLocks noChangeAspect="1"/>
          </p:cNvPicPr>
          <p:nvPr/>
        </p:nvPicPr>
        <p:blipFill>
          <a:blip r:embed="rId5"/>
          <a:srcRect l="22026" r="4552"/>
          <a:stretch>
            <a:fillRect/>
          </a:stretch>
        </p:blipFill>
        <p:spPr>
          <a:xfrm>
            <a:off x="0" y="4572000"/>
            <a:ext cx="3081528" cy="1156665"/>
          </a:xfrm>
          <a:prstGeom prst="rect">
            <a:avLst/>
          </a:prstGeom>
        </p:spPr>
      </p:pic>
      <p:pic>
        <p:nvPicPr>
          <p:cNvPr id="14" name="Picture 13" descr="NSC_Home_5.jpg"/>
          <p:cNvPicPr>
            <a:picLocks noChangeAspect="1"/>
          </p:cNvPicPr>
          <p:nvPr/>
        </p:nvPicPr>
        <p:blipFill>
          <a:blip r:embed="rId6"/>
          <a:srcRect l="7342" r="19237"/>
          <a:stretch>
            <a:fillRect/>
          </a:stretch>
        </p:blipFill>
        <p:spPr>
          <a:xfrm>
            <a:off x="0" y="5713920"/>
            <a:ext cx="3081528" cy="1156665"/>
          </a:xfrm>
          <a:prstGeom prst="rect">
            <a:avLst/>
          </a:prstGeom>
        </p:spPr>
      </p:pic>
      <p:pic>
        <p:nvPicPr>
          <p:cNvPr id="15" name="Picture 14" descr="NSC_Home_6.jpg"/>
          <p:cNvPicPr>
            <a:picLocks noChangeAspect="1"/>
          </p:cNvPicPr>
          <p:nvPr/>
        </p:nvPicPr>
        <p:blipFill>
          <a:blip r:embed="rId7"/>
          <a:srcRect r="26579"/>
          <a:stretch>
            <a:fillRect/>
          </a:stretch>
        </p:blipFill>
        <p:spPr>
          <a:xfrm>
            <a:off x="0" y="1141921"/>
            <a:ext cx="3081528" cy="1156665"/>
          </a:xfrm>
          <a:prstGeom prst="rect">
            <a:avLst/>
          </a:prstGeom>
        </p:spPr>
      </p:pic>
      <p:pic>
        <p:nvPicPr>
          <p:cNvPr id="16" name="Picture 15" descr="NSC_Home_7.jpg"/>
          <p:cNvPicPr>
            <a:picLocks noChangeAspect="1"/>
          </p:cNvPicPr>
          <p:nvPr/>
        </p:nvPicPr>
        <p:blipFill>
          <a:blip r:embed="rId8"/>
          <a:srcRect l="25698"/>
          <a:stretch>
            <a:fillRect/>
          </a:stretch>
        </p:blipFill>
        <p:spPr>
          <a:xfrm>
            <a:off x="0" y="0"/>
            <a:ext cx="3084576" cy="1144080"/>
          </a:xfrm>
          <a:prstGeom prst="rect">
            <a:avLst/>
          </a:prstGeom>
        </p:spPr>
      </p:pic>
      <p:pic>
        <p:nvPicPr>
          <p:cNvPr id="17" name="Picture 16" descr="NationalSkills_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91000" y="152400"/>
            <a:ext cx="3773432" cy="125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6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alatino Linotyp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666" y="433410"/>
            <a:ext cx="8218670" cy="98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8210"/>
            <a:ext cx="2133600" cy="279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bg1">
                    <a:lumMod val="75000"/>
                  </a:schemeClr>
                </a:solidFill>
                <a:latin typeface="Mercury" pitchFamily="2" charset="0"/>
              </a:defRPr>
            </a:lvl1pPr>
          </a:lstStyle>
          <a:p>
            <a:pPr defTabSz="457200"/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8210"/>
            <a:ext cx="2895600" cy="279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>
                    <a:lumMod val="75000"/>
                  </a:schemeClr>
                </a:solidFill>
                <a:latin typeface="Mercury" pitchFamily="2" charset="0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8210"/>
            <a:ext cx="2133600" cy="279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>
                    <a:lumMod val="75000"/>
                  </a:schemeClr>
                </a:solidFill>
                <a:latin typeface="Mercury" pitchFamily="2" charset="0"/>
              </a:defRPr>
            </a:lvl1pPr>
          </a:lstStyle>
          <a:p>
            <a:pPr defTabSz="457200"/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293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152851" cy="929308"/>
          </a:xfrm>
          <a:prstGeom prst="rect">
            <a:avLst/>
          </a:prstGeom>
          <a:solidFill>
            <a:srgbClr val="C00A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seal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4" y="144118"/>
            <a:ext cx="656132" cy="651236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 userDrawn="1"/>
        </p:nvSpPr>
        <p:spPr>
          <a:xfrm>
            <a:off x="1341985" y="146060"/>
            <a:ext cx="7485496" cy="584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 smtClean="0">
                <a:solidFill>
                  <a:prstClr val="white"/>
                </a:solidFill>
                <a:latin typeface="Helvetica"/>
                <a:cs typeface="Helvetica"/>
              </a:rPr>
              <a:t>Alabama Community College System</a:t>
            </a:r>
            <a:endParaRPr lang="en-US" sz="3200" b="1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724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defTabSz="685800" rtl="0" eaLnBrk="1" latinLnBrk="0" hangingPunct="1">
        <a:spcBef>
          <a:spcPct val="0"/>
        </a:spcBef>
        <a:buNone/>
        <a:defRPr sz="3600" b="0" kern="1200">
          <a:solidFill>
            <a:srgbClr val="C41230"/>
          </a:solidFill>
          <a:latin typeface="Franklin Gothic Medium Cond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Mercury" pitchFamily="2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Mercury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ercury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Mercury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65000"/>
              <a:lumOff val="35000"/>
            </a:schemeClr>
          </a:solidFill>
          <a:latin typeface="Mercury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324600"/>
            <a:ext cx="472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/>
        </p:nvSpPr>
        <p:spPr>
          <a:xfrm>
            <a:off x="457200" y="6324608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www.nationalskillscoalition.org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0" name="Picture 9" descr="NationalSkills_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0200" y="5638800"/>
            <a:ext cx="3282696" cy="10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324600"/>
            <a:ext cx="472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/>
        </p:nvSpPr>
        <p:spPr>
          <a:xfrm>
            <a:off x="457200" y="632460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www.nationalskillscoalition.org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0" name="Picture 9" descr="NationalSkills_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0200" y="5638800"/>
            <a:ext cx="3282696" cy="10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8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324600"/>
            <a:ext cx="472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/>
        </p:nvSpPr>
        <p:spPr>
          <a:xfrm>
            <a:off x="457200" y="632460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www.nationalskillscoalition.org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0" name="Picture 9" descr="NationalSkills_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0200" y="5638800"/>
            <a:ext cx="3282696" cy="10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5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324600"/>
            <a:ext cx="472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/>
        </p:nvSpPr>
        <p:spPr>
          <a:xfrm>
            <a:off x="457200" y="632460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www.nationalskillscoalition.org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0" name="Picture 9" descr="NationalSkills_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0200" y="5638800"/>
            <a:ext cx="3282696" cy="10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8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324600"/>
            <a:ext cx="472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57200" y="632460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www.nationalskillscoalition.org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0" name="Picture 9" descr="NationalSkills_logo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5410200" y="5638800"/>
            <a:ext cx="3282696" cy="10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5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0075" y="434975"/>
            <a:ext cx="8112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0075" y="1944688"/>
            <a:ext cx="81121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77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p:transition spd="med">
    <p:fade/>
  </p:transition>
  <p:txStyles>
    <p:titleStyle>
      <a:lvl1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Geneva"/>
          <a:ea typeface="Geneva"/>
          <a:cs typeface="Geneva"/>
        </a:defRPr>
      </a:lvl1pPr>
      <a:lvl2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2pPr>
      <a:lvl3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3pPr>
      <a:lvl4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4pPr>
      <a:lvl5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5pPr>
      <a:lvl6pPr marL="4572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6pPr>
      <a:lvl7pPr marL="9144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7pPr>
      <a:lvl8pPr marL="13716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8pPr>
      <a:lvl9pPr marL="18288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9pPr>
    </p:titleStyle>
    <p:bodyStyle>
      <a:lvl1pPr marL="342900" indent="-34290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eneva"/>
          <a:ea typeface="Geneva"/>
          <a:cs typeface="Geneva"/>
        </a:defRPr>
      </a:lvl1pPr>
      <a:lvl2pPr marL="742950" indent="-28575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neva"/>
          <a:ea typeface="Geneva"/>
          <a:cs typeface="Geneva"/>
        </a:defRPr>
      </a:lvl2pPr>
      <a:lvl3pPr marL="1143000" indent="-22860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eneva"/>
          <a:ea typeface="Geneva"/>
          <a:cs typeface="Geneva"/>
        </a:defRPr>
      </a:lvl3pPr>
      <a:lvl4pPr marL="1600200" indent="-22860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neva"/>
          <a:ea typeface="Geneva"/>
          <a:cs typeface="Geneva"/>
        </a:defRPr>
      </a:lvl4pPr>
      <a:lvl5pPr marL="2057400" indent="-22860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Geneva"/>
          <a:ea typeface="Geneva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4440-E7F5-4F4E-BD2D-39F6824F36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522D9-DA19-419B-BE34-38F8E3B84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5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666" y="433410"/>
            <a:ext cx="8218670" cy="98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8210"/>
            <a:ext cx="2133600" cy="279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bg1">
                    <a:lumMod val="75000"/>
                  </a:schemeClr>
                </a:solidFill>
                <a:latin typeface="Mercury" pitchFamily="2" charset="0"/>
              </a:defRPr>
            </a:lvl1pPr>
          </a:lstStyle>
          <a:p>
            <a:pPr defTabSz="457200"/>
            <a:fld id="{37B3C661-02E7-0745-BA7C-EBE5A26741AE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6/8/2015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8210"/>
            <a:ext cx="2895600" cy="279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>
                    <a:lumMod val="75000"/>
                  </a:schemeClr>
                </a:solidFill>
                <a:latin typeface="Mercury" pitchFamily="2" charset="0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8210"/>
            <a:ext cx="2133600" cy="279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>
                    <a:lumMod val="75000"/>
                  </a:schemeClr>
                </a:solidFill>
                <a:latin typeface="Mercury" pitchFamily="2" charset="0"/>
              </a:defRPr>
            </a:lvl1pPr>
          </a:lstStyle>
          <a:p>
            <a:pPr defTabSz="457200"/>
            <a:fld id="{4A414E47-912A-174F-BAFD-5AE6DCD1FDC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293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152851" cy="929308"/>
          </a:xfrm>
          <a:prstGeom prst="rect">
            <a:avLst/>
          </a:prstGeom>
          <a:solidFill>
            <a:srgbClr val="C00A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seal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4" y="144118"/>
            <a:ext cx="656132" cy="651236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 userDrawn="1"/>
        </p:nvSpPr>
        <p:spPr>
          <a:xfrm>
            <a:off x="1341985" y="146060"/>
            <a:ext cx="7485496" cy="584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 smtClean="0">
                <a:solidFill>
                  <a:prstClr val="white"/>
                </a:solidFill>
                <a:latin typeface="Helvetica"/>
                <a:cs typeface="Helvetica"/>
              </a:rPr>
              <a:t>Alabama Community College System</a:t>
            </a:r>
            <a:endParaRPr lang="en-US" sz="3200" b="1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9654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685800" rtl="0" eaLnBrk="1" latinLnBrk="0" hangingPunct="1">
        <a:spcBef>
          <a:spcPct val="0"/>
        </a:spcBef>
        <a:buNone/>
        <a:defRPr sz="3600" b="0" kern="1200">
          <a:solidFill>
            <a:srgbClr val="C41230"/>
          </a:solidFill>
          <a:latin typeface="Franklin Gothic Medium Cond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Mercury" pitchFamily="2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Mercury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ercury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Mercury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65000"/>
              <a:lumOff val="35000"/>
            </a:schemeClr>
          </a:solidFill>
          <a:latin typeface="Mercury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F02CC-FB0E-4F55-A2CF-0FE5C16085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CB4DB-8CFD-422B-8D76-16F927BE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2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file://localhost/Users/kimberly/Desktop/Unknown-5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articulation%20agreement.pdf" TargetMode="External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Gene.dudley@dpe.edu" TargetMode="External"/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ionalskillscoalition.org/news/blog/" TargetMode="External"/><Relationship Id="rId13" Type="http://schemas.openxmlformats.org/officeDocument/2006/relationships/image" Target="../media/image35.png"/><Relationship Id="rId3" Type="http://schemas.openxmlformats.org/officeDocument/2006/relationships/hyperlink" Target="http://salsa4.salsalabs.com/o/50889/p/salsa/web/common/public/signup?signup_page_KEY=7159" TargetMode="External"/><Relationship Id="rId7" Type="http://schemas.openxmlformats.org/officeDocument/2006/relationships/image" Target="../media/image32.png"/><Relationship Id="rId12" Type="http://schemas.openxmlformats.org/officeDocument/2006/relationships/hyperlink" Target="https://www.youtube.com/user/Skills2Compete" TargetMode="External"/><Relationship Id="rId17" Type="http://schemas.openxmlformats.org/officeDocument/2006/relationships/image" Target="../media/image37.png"/><Relationship Id="rId2" Type="http://schemas.openxmlformats.org/officeDocument/2006/relationships/hyperlink" Target="http://www.nationalskillscoalition.org/" TargetMode="External"/><Relationship Id="rId16" Type="http://schemas.openxmlformats.org/officeDocument/2006/relationships/hyperlink" Target="https://www.linkedin.com/company/national-skills-coalition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facebook.com/nationalskillscoalition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31.jpeg"/><Relationship Id="rId15" Type="http://schemas.openxmlformats.org/officeDocument/2006/relationships/image" Target="../media/image36.png"/><Relationship Id="rId10" Type="http://schemas.openxmlformats.org/officeDocument/2006/relationships/hyperlink" Target="https://twitter.com/skillscoalition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3.png"/><Relationship Id="rId14" Type="http://schemas.openxmlformats.org/officeDocument/2006/relationships/hyperlink" Target="https://www.flickr.com/photos/skillscoalition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kgreen@careertech.org" TargetMode="External"/><Relationship Id="rId2" Type="http://schemas.openxmlformats.org/officeDocument/2006/relationships/hyperlink" Target="mailto:Bryanw@nationalskillscoalition.org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Gene.Dudley@accs.edu" TargetMode="External"/><Relationship Id="rId4" Type="http://schemas.openxmlformats.org/officeDocument/2006/relationships/hyperlink" Target="mailto:AHyslop@acteonline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05200" y="1752600"/>
            <a:ext cx="5257800" cy="1470025"/>
          </a:xfrm>
        </p:spPr>
        <p:txBody>
          <a:bodyPr/>
          <a:lstStyle/>
          <a:p>
            <a:r>
              <a:rPr lang="en-US" sz="3200" dirty="0"/>
              <a:t>Realizing Innovation and Opportunity in </a:t>
            </a:r>
            <a:r>
              <a:rPr lang="en-US" sz="3200" dirty="0" smtClean="0"/>
              <a:t>WIOA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Aligned </a:t>
            </a:r>
            <a:r>
              <a:rPr lang="en-US" sz="2800" dirty="0"/>
              <a:t>by Design: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WIOA </a:t>
            </a:r>
            <a:r>
              <a:rPr lang="en-US" sz="2800" dirty="0"/>
              <a:t>&amp; </a:t>
            </a:r>
            <a:r>
              <a:rPr lang="en-US" sz="2800" dirty="0" smtClean="0"/>
              <a:t>Career </a:t>
            </a:r>
            <a:r>
              <a:rPr lang="en-US" sz="2800" dirty="0" smtClean="0"/>
              <a:t>and </a:t>
            </a:r>
            <a:r>
              <a:rPr lang="en-US" sz="2800" dirty="0"/>
              <a:t>Technical Education (CTE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 smtClean="0"/>
              <a:t>June 8, 2015</a:t>
            </a:r>
            <a:br>
              <a:rPr lang="en-US" sz="2400" dirty="0" smtClean="0"/>
            </a:br>
            <a:r>
              <a:rPr lang="en-US" sz="2400" dirty="0" smtClean="0"/>
              <a:t>@</a:t>
            </a:r>
            <a:r>
              <a:rPr lang="en-US" sz="2400" dirty="0" err="1" smtClean="0"/>
              <a:t>skillscoalition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80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5150162" y="742437"/>
            <a:ext cx="2298085" cy="5689602"/>
          </a:xfrm>
          <a:prstGeom prst="round2SameRect">
            <a:avLst/>
          </a:prstGeom>
          <a:solidFill>
            <a:srgbClr val="FF6D14"/>
          </a:solidFill>
          <a:ln>
            <a:noFill/>
          </a:ln>
          <a:effectLst>
            <a:innerShdw blurRad="635000" dist="190500" dir="18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759200" y="3732213"/>
            <a:ext cx="5384800" cy="158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6" name="Title 1"/>
          <p:cNvSpPr txBox="1">
            <a:spLocks/>
          </p:cNvSpPr>
          <p:nvPr/>
        </p:nvSpPr>
        <p:spPr bwMode="auto">
          <a:xfrm>
            <a:off x="3657600" y="2544762"/>
            <a:ext cx="5080000" cy="190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45720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b="1" dirty="0" smtClean="0">
                <a:solidFill>
                  <a:srgbClr val="FFFFFF"/>
                </a:solidFill>
                <a:latin typeface="Geneva" pitchFamily="-104" charset="0"/>
                <a:ea typeface="Geneva" pitchFamily="-104" charset="0"/>
                <a:cs typeface="Geneva" pitchFamily="-104" charset="0"/>
              </a:rPr>
              <a:t>WIOA and CTE Alignment </a:t>
            </a:r>
          </a:p>
          <a:p>
            <a:pPr algn="ctr" defTabSz="45720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b="1" dirty="0" smtClean="0">
                <a:solidFill>
                  <a:srgbClr val="FFFFFF"/>
                </a:solidFill>
                <a:latin typeface="Geneva" pitchFamily="-104" charset="0"/>
                <a:ea typeface="Geneva" pitchFamily="-104" charset="0"/>
                <a:cs typeface="Geneva" pitchFamily="-104" charset="0"/>
              </a:rPr>
              <a:t>Opportunities at the </a:t>
            </a:r>
          </a:p>
          <a:p>
            <a:pPr algn="ctr" defTabSz="45720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400" b="1" dirty="0" smtClean="0">
                <a:solidFill>
                  <a:srgbClr val="FFFFFF"/>
                </a:solidFill>
                <a:latin typeface="Geneva" pitchFamily="-104" charset="0"/>
                <a:ea typeface="Geneva" pitchFamily="-104" charset="0"/>
                <a:cs typeface="Geneva" pitchFamily="-104" charset="0"/>
              </a:rPr>
              <a:t>State Level </a:t>
            </a:r>
            <a:endParaRPr lang="en-US" sz="3400" b="1" dirty="0">
              <a:solidFill>
                <a:srgbClr val="FFFFFF"/>
              </a:solidFill>
              <a:latin typeface="Geneva" pitchFamily="-104" charset="0"/>
              <a:ea typeface="Geneva" pitchFamily="-104" charset="0"/>
              <a:cs typeface="Geneva" pitchFamily="-104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3413" y="120650"/>
            <a:ext cx="2095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7646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CTE Governance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507262"/>
            <a:ext cx="3767395" cy="4600910"/>
          </a:xfrm>
        </p:spPr>
        <p:txBody>
          <a:bodyPr>
            <a:normAutofit/>
          </a:bodyPr>
          <a:lstStyle/>
          <a:p>
            <a:r>
              <a:rPr lang="en-US" dirty="0" smtClean="0"/>
              <a:t>Perkins requires states to identify an “eligible agency” </a:t>
            </a:r>
          </a:p>
          <a:p>
            <a:r>
              <a:rPr lang="en-US" dirty="0" smtClean="0"/>
              <a:t>All but </a:t>
            </a:r>
            <a:r>
              <a:rPr lang="en-US" dirty="0" smtClean="0"/>
              <a:t>11 states</a:t>
            </a:r>
            <a:r>
              <a:rPr lang="en-US" dirty="0" smtClean="0"/>
              <a:t>, federal CTE investment is governed by the state department of education</a:t>
            </a: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051" y="287289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4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Perkins 101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7653956" cy="4110882"/>
          </a:xfrm>
        </p:spPr>
        <p:txBody>
          <a:bodyPr>
            <a:normAutofit fontScale="32500" lnSpcReduction="20000"/>
          </a:bodyPr>
          <a:lstStyle/>
          <a:p>
            <a:r>
              <a:rPr lang="en-US" sz="6154" dirty="0" smtClean="0"/>
              <a:t>Single state plan submitted by </a:t>
            </a:r>
            <a:r>
              <a:rPr lang="en-US" sz="6154" b="1" dirty="0" smtClean="0"/>
              <a:t>eligible agency</a:t>
            </a:r>
          </a:p>
          <a:p>
            <a:r>
              <a:rPr lang="en-US" sz="6154" dirty="0" smtClean="0"/>
              <a:t>Each state determines split of funds between secondary and post secondary CTE </a:t>
            </a:r>
          </a:p>
          <a:p>
            <a:r>
              <a:rPr lang="en-US" sz="6154" dirty="0" smtClean="0"/>
              <a:t>Based on this split, funds go to local education agencies and/or eligible post secondary institutions</a:t>
            </a:r>
          </a:p>
          <a:p>
            <a:r>
              <a:rPr lang="en-US" sz="6154" dirty="0" smtClean="0"/>
              <a:t>Separate secondary and post secondary local plans, separate secondary and post secondary performance indicators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5" y="1008292"/>
            <a:ext cx="7705625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300" dirty="0" smtClean="0"/>
              <a:t>Relevant WIOA-CTE Intersections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761" y="2470488"/>
            <a:ext cx="3979039" cy="3892211"/>
          </a:xfrm>
        </p:spPr>
        <p:txBody>
          <a:bodyPr>
            <a:normAutofit/>
          </a:bodyPr>
          <a:lstStyle/>
          <a:p>
            <a:pPr lvl="0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Unified and Combined State Plan</a:t>
            </a:r>
          </a:p>
          <a:p>
            <a:pPr lvl="0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Definitions and Coordination Opportunities</a:t>
            </a: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0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5" name="Picture 4" descr="Unknow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75" y="2786532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5" y="1143000"/>
            <a:ext cx="7705625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300" dirty="0" smtClean="0"/>
              <a:t>Unified State Plan – Strategic Plan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8"/>
            <a:ext cx="7324624" cy="3892211"/>
          </a:xfrm>
        </p:spPr>
        <p:txBody>
          <a:bodyPr>
            <a:normAutofit/>
          </a:bodyPr>
          <a:lstStyle/>
          <a:p>
            <a:pPr lvl="1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Labor market and economic analysis </a:t>
            </a: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Analysis of knowledge and skills needed to meet employment needs</a:t>
            </a: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Analysis of workforce development activities (including education and training)</a:t>
            </a: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Description of the state’s strategic vision and goals for preparing an educated and skilled workforce </a:t>
            </a: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0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5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5" y="1143000"/>
            <a:ext cx="7705625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300" dirty="0" smtClean="0"/>
              <a:t>Unified State Plan - Operational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70488"/>
            <a:ext cx="7924800" cy="3892211"/>
          </a:xfrm>
        </p:spPr>
        <p:txBody>
          <a:bodyPr>
            <a:normAutofit fontScale="85000" lnSpcReduction="10000"/>
          </a:bodyPr>
          <a:lstStyle/>
          <a:p>
            <a:pPr lvl="1" defTabSz="914400" fontAlgn="auto">
              <a:lnSpc>
                <a:spcPct val="12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dirty="0" smtClean="0"/>
              <a:t>Alignment with activities provided under other education and training programs, </a:t>
            </a:r>
            <a:r>
              <a:rPr lang="en-US" b="1" dirty="0" smtClean="0"/>
              <a:t>including CTE not covered by the plan </a:t>
            </a:r>
            <a:r>
              <a:rPr lang="en-US" dirty="0" smtClean="0"/>
              <a:t>and assuring coordination of </a:t>
            </a:r>
            <a:r>
              <a:rPr lang="en-US" dirty="0" smtClean="0"/>
              <a:t>and </a:t>
            </a:r>
            <a:r>
              <a:rPr lang="en-US" dirty="0" smtClean="0"/>
              <a:t>non duplication of effort.</a:t>
            </a:r>
          </a:p>
          <a:p>
            <a:pPr lvl="1" defTabSz="914400" fontAlgn="auto">
              <a:lnSpc>
                <a:spcPct val="12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dirty="0" smtClean="0"/>
              <a:t>Engage the State’s </a:t>
            </a:r>
            <a:r>
              <a:rPr lang="en-US" b="1" dirty="0" smtClean="0"/>
              <a:t>community colleges and area career and technical education schools as partners </a:t>
            </a:r>
            <a:r>
              <a:rPr lang="en-US" dirty="0" smtClean="0"/>
              <a:t>in the workforce development system and enable the State to l</a:t>
            </a:r>
            <a:r>
              <a:rPr lang="en-US" b="1" dirty="0" smtClean="0"/>
              <a:t>everage other Federal, State, and local investments that have enhanced access to workforce development programs at those institutions</a:t>
            </a:r>
            <a:r>
              <a:rPr lang="en-US" dirty="0" smtClean="0"/>
              <a:t>.</a:t>
            </a:r>
          </a:p>
          <a:p>
            <a:pPr lvl="0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0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8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5" y="1143000"/>
            <a:ext cx="7705625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300" dirty="0" smtClean="0"/>
              <a:t>Combined State Plan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754105"/>
            <a:ext cx="3882837" cy="3892211"/>
          </a:xfrm>
        </p:spPr>
        <p:txBody>
          <a:bodyPr>
            <a:normAutofit/>
          </a:bodyPr>
          <a:lstStyle/>
          <a:p>
            <a:pPr lvl="0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Perkins is an optional program to be included in a WIOA combined state plan.</a:t>
            </a:r>
          </a:p>
          <a:p>
            <a:pPr lvl="0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0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6" name="Picture 5" descr="images-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809" y="275075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440" y="969804"/>
            <a:ext cx="7629424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300" dirty="0" smtClean="0"/>
              <a:t>Relevant Definitions/Coordination Opportunities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8"/>
            <a:ext cx="4505224" cy="4235112"/>
          </a:xfrm>
        </p:spPr>
        <p:txBody>
          <a:bodyPr>
            <a:normAutofit fontScale="92500" lnSpcReduction="10000"/>
          </a:bodyPr>
          <a:lstStyle/>
          <a:p>
            <a:pPr lvl="0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n-US" u="sng" dirty="0" smtClean="0">
                <a:solidFill>
                  <a:prstClr val="black"/>
                </a:solidFill>
              </a:rPr>
              <a:t>Career Pathway </a:t>
            </a:r>
          </a:p>
          <a:p>
            <a:pPr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n-US" u="sng" dirty="0" smtClean="0">
                <a:solidFill>
                  <a:prstClr val="black"/>
                </a:solidFill>
              </a:rPr>
              <a:t>Industry </a:t>
            </a:r>
            <a:r>
              <a:rPr lang="en-US" u="sng" dirty="0">
                <a:solidFill>
                  <a:prstClr val="black"/>
                </a:solidFill>
              </a:rPr>
              <a:t>or Sector Partnership </a:t>
            </a:r>
            <a:endParaRPr lang="en-US" u="sng" dirty="0" smtClean="0">
              <a:solidFill>
                <a:prstClr val="black"/>
              </a:solidFill>
            </a:endParaRPr>
          </a:p>
          <a:p>
            <a:pPr lvl="0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n-US" u="sng" dirty="0" smtClean="0">
                <a:solidFill>
                  <a:prstClr val="black"/>
                </a:solidFill>
              </a:rPr>
              <a:t>Economic </a:t>
            </a:r>
            <a:r>
              <a:rPr lang="en-US" u="sng" dirty="0" smtClean="0">
                <a:solidFill>
                  <a:prstClr val="black"/>
                </a:solidFill>
              </a:rPr>
              <a:t>Self-Sufficiency </a:t>
            </a:r>
            <a:endParaRPr lang="en-US" u="sng" dirty="0" smtClean="0">
              <a:solidFill>
                <a:prstClr val="black"/>
              </a:solidFill>
            </a:endParaRPr>
          </a:p>
          <a:p>
            <a:pPr lvl="0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n-US" u="sng" dirty="0" smtClean="0">
                <a:solidFill>
                  <a:prstClr val="black"/>
                </a:solidFill>
              </a:rPr>
              <a:t>“In-Demand” Sector/Occupation </a:t>
            </a:r>
          </a:p>
          <a:p>
            <a:pPr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n-US" u="sng" dirty="0" smtClean="0">
                <a:solidFill>
                  <a:prstClr val="black"/>
                </a:solidFill>
              </a:rPr>
              <a:t>Recognized Postsecondary Credential </a:t>
            </a: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n-US" dirty="0" smtClean="0">
                <a:solidFill>
                  <a:prstClr val="black"/>
                </a:solidFill>
              </a:rPr>
              <a:t>Common Measures</a:t>
            </a:r>
          </a:p>
          <a:p>
            <a:pPr lvl="1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n-US" dirty="0" smtClean="0">
                <a:solidFill>
                  <a:prstClr val="black"/>
                </a:solidFill>
              </a:rPr>
              <a:t>Data </a:t>
            </a:r>
            <a:r>
              <a:rPr lang="en-US" dirty="0" smtClean="0">
                <a:solidFill>
                  <a:prstClr val="black"/>
                </a:solidFill>
              </a:rPr>
              <a:t>Sharing/Systems </a:t>
            </a:r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lignment</a:t>
            </a:r>
            <a:endParaRPr lang="en-US" dirty="0" smtClean="0">
              <a:solidFill>
                <a:prstClr val="black"/>
              </a:solidFill>
            </a:endParaRPr>
          </a:p>
          <a:p>
            <a:pPr lvl="0" defTabSz="914400" fontAlgn="auto">
              <a:lnSpc>
                <a:spcPct val="10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1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5" name="Unknown-5" descr="/Users/kimberly/Desktop/Unknown-5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5105400" y="2901910"/>
            <a:ext cx="2959100" cy="196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4191000"/>
            <a:ext cx="7848600" cy="1905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WIOA and CTE Alignment at the Local Level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922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CTE is primary source of eligible training providers</a:t>
            </a:r>
          </a:p>
          <a:p>
            <a:r>
              <a:rPr lang="en-US" dirty="0" smtClean="0"/>
              <a:t>New opportunities for direct contracting with postsecondary institutions</a:t>
            </a:r>
          </a:p>
          <a:p>
            <a:r>
              <a:rPr lang="en-US" dirty="0" smtClean="0"/>
              <a:t>Community and technical colleges and area CTE centers should be involved in local WIOA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/>
          <a:srcRect l="76526" b="41542"/>
          <a:stretch/>
        </p:blipFill>
        <p:spPr bwMode="auto">
          <a:xfrm>
            <a:off x="5791204" y="838200"/>
            <a:ext cx="3136009" cy="4722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27" y="255105"/>
            <a:ext cx="8229600" cy="116620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Webinar Instructions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651" y="2591241"/>
            <a:ext cx="4234952" cy="2523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black"/>
                </a:solidFill>
              </a:rPr>
              <a:t>If you are opting to access audio via telephone, dial the provided number, then enter the access code and audio pin.</a:t>
            </a:r>
            <a:br>
              <a:rPr lang="en-US" sz="1700" dirty="0" smtClean="0">
                <a:solidFill>
                  <a:prstClr val="black"/>
                </a:solidFill>
              </a:rPr>
            </a:br>
            <a:endParaRPr lang="en-US" sz="1700" dirty="0" smtClean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prstClr val="black"/>
                </a:solidFill>
              </a:rPr>
              <a:t>Type in your questions in the question box. Our moderator will either type a response to your question or provide an answer during the Q&amp;A session at the end of the webinar.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767" y="1600203"/>
            <a:ext cx="5007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How to access audio and ask a question: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69135" y="1714500"/>
            <a:ext cx="53340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00725" y="1869393"/>
            <a:ext cx="736821" cy="101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00725" y="2022021"/>
            <a:ext cx="165321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00725" y="4904576"/>
            <a:ext cx="736821" cy="101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2591241"/>
            <a:ext cx="304800" cy="296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4724400" y="2079172"/>
            <a:ext cx="1981200" cy="976544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4724402" y="3962400"/>
            <a:ext cx="1630101" cy="22846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0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funding shifts, there are still opportunities to serve in-school youth</a:t>
            </a:r>
          </a:p>
          <a:p>
            <a:r>
              <a:rPr lang="en-US" dirty="0" smtClean="0"/>
              <a:t>Youth programs must spend 20% of funding on work experiences – opportunities to partner on work-based learning</a:t>
            </a:r>
          </a:p>
          <a:p>
            <a:r>
              <a:rPr lang="en-US" dirty="0" smtClean="0"/>
              <a:t>Students who return to school after enrolling in WIOA still count as “out-of-school” youth</a:t>
            </a:r>
          </a:p>
        </p:txBody>
      </p:sp>
    </p:spTree>
    <p:extLst>
      <p:ext uri="{BB962C8B-B14F-4D97-AF65-F5344CB8AC3E}">
        <p14:creationId xmlns:p14="http://schemas.microsoft.com/office/powerpoint/2010/main" val="39069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Cross-cutting opportunities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Career pathways</a:t>
            </a:r>
          </a:p>
          <a:p>
            <a:r>
              <a:rPr lang="en-US" dirty="0" smtClean="0"/>
              <a:t>Sector partnerships</a:t>
            </a:r>
          </a:p>
          <a:p>
            <a:r>
              <a:rPr lang="en-US" dirty="0" smtClean="0"/>
              <a:t>Integrated education and training programs</a:t>
            </a:r>
          </a:p>
          <a:p>
            <a:r>
              <a:rPr lang="en-US" dirty="0" smtClean="0"/>
              <a:t>Data sharing</a:t>
            </a:r>
          </a:p>
          <a:p>
            <a:r>
              <a:rPr lang="en-US" dirty="0" smtClean="0"/>
              <a:t>Labor market alignment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latin typeface="Helvetica"/>
                <a:cs typeface="Helvetica"/>
              </a:rPr>
              <a:t>WIOA and CTE</a:t>
            </a:r>
            <a:r>
              <a:rPr lang="en-US" sz="4800" b="1" dirty="0">
                <a:latin typeface="Helvetica"/>
                <a:cs typeface="Helvetica"/>
              </a:rPr>
              <a:t/>
            </a:r>
            <a:br>
              <a:rPr lang="en-US" sz="4800" b="1" dirty="0">
                <a:latin typeface="Helvetica"/>
                <a:cs typeface="Helvetica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4884" y="4434840"/>
            <a:ext cx="6757516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Gene Dudley</a:t>
            </a:r>
          </a:p>
          <a:p>
            <a:pPr algn="l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Director of Career and Technical Education</a:t>
            </a:r>
          </a:p>
          <a:p>
            <a:pPr algn="l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June 9,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787" y="945427"/>
            <a:ext cx="8218670" cy="9842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Helvetica"/>
              </a:rPr>
              <a:t>Career and </a:t>
            </a:r>
            <a:r>
              <a:rPr lang="en-US" b="1" dirty="0">
                <a:latin typeface="Helvetica"/>
              </a:rPr>
              <a:t>Technical </a:t>
            </a:r>
            <a:r>
              <a:rPr lang="en-US" b="1" dirty="0" smtClean="0">
                <a:latin typeface="Helvetica"/>
              </a:rPr>
              <a:t>Education:</a:t>
            </a:r>
            <a:br>
              <a:rPr lang="en-US" b="1" dirty="0" smtClean="0">
                <a:latin typeface="Helvetica"/>
              </a:rPr>
            </a:br>
            <a:r>
              <a:rPr lang="en-US" b="1" dirty="0" smtClean="0">
                <a:latin typeface="Helvetica"/>
              </a:rPr>
              <a:t>Mission Statement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93135" y="2184094"/>
            <a:ext cx="7778018" cy="24141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Mercury" pitchFamily="2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Mercury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Mercury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Mercury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Mercury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200" dirty="0" smtClean="0">
                <a:solidFill>
                  <a:srgbClr val="C41230"/>
                </a:solidFill>
                <a:latin typeface="Helvetica"/>
                <a:cs typeface="Helvetica"/>
              </a:rPr>
              <a:t>…. Assists the ACCS in developing, planning, implementing, and assessing occupational and technical education programs and in implementing state and federal career and technical education statutes and regulations.</a:t>
            </a:r>
            <a:endParaRPr lang="en-US" sz="3200" dirty="0">
              <a:solidFill>
                <a:srgbClr val="C41230"/>
              </a:solidFill>
              <a:latin typeface="Mercury"/>
              <a:cs typeface="Helvetic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184094"/>
            <a:ext cx="7658100" cy="914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C41230"/>
                </a:solidFill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b="1" dirty="0"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409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330" y="993851"/>
            <a:ext cx="8218670" cy="89746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Career and Technical Education (CTE) Programs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134" y="2217420"/>
            <a:ext cx="7485322" cy="24051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CTE programs prepare students to enter the workforce with the academic and technical skills needed to compete successfully in the job market</a:t>
            </a:r>
            <a:r>
              <a:rPr lang="en-US" sz="32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3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63461"/>
            <a:ext cx="8218670" cy="984228"/>
          </a:xfrm>
        </p:spPr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Career and Technical Education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48046"/>
            <a:ext cx="7737231" cy="47302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Working closely with State Agencies and Partners</a:t>
            </a:r>
          </a:p>
          <a:p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Regular interagency meetings</a:t>
            </a:r>
          </a:p>
          <a:p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Serve on Implementation sub-Committee</a:t>
            </a:r>
          </a:p>
          <a:p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ACCS is primary “Eligible Training Provider” for the state</a:t>
            </a:r>
          </a:p>
          <a:p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Career Centers located at ~half of our ACCS colleges throughout the state</a:t>
            </a:r>
          </a:p>
          <a:p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Adult Ed is housed at each Career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903766" y="846137"/>
            <a:ext cx="7643333" cy="156745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>
                <a:solidFill>
                  <a:srgbClr val="C00A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 and Technical Education: </a:t>
            </a:r>
            <a:br>
              <a:rPr lang="en-US" altLang="en-US" b="1" dirty="0" smtClean="0">
                <a:solidFill>
                  <a:srgbClr val="C00A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b="1" dirty="0" smtClean="0">
                <a:solidFill>
                  <a:srgbClr val="C00A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 Pathways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03766" y="2413590"/>
            <a:ext cx="7634177" cy="3914593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rgbClr val="C00000"/>
              </a:buClr>
              <a:buNone/>
            </a:pPr>
            <a:r>
              <a:rPr lang="en-US" altLang="en-US" sz="28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Alignment of non-credit, adult education and secondary education to postsecondary education to </a:t>
            </a:r>
            <a:r>
              <a:rPr lang="en-US" altLang="en-US" sz="28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four-year </a:t>
            </a:r>
            <a:r>
              <a:rPr lang="en-US" altLang="en-US" sz="28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universities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5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Nationally </a:t>
            </a:r>
            <a:r>
              <a:rPr lang="en-US" altLang="en-US" sz="25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Recognized </a:t>
            </a:r>
            <a:r>
              <a:rPr lang="en-US" altLang="en-US" sz="25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Credentials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5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Dual enrollment/Articulation Agreements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5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Prior Learning Assessments (PLA)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5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Curriculum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Work-based learning</a:t>
            </a:r>
          </a:p>
          <a:p>
            <a:pPr marL="0" indent="0" eaLnBrk="1" hangingPunct="1">
              <a:buNone/>
            </a:pPr>
            <a:endParaRPr lang="en-US" altLang="en-US" dirty="0" smtClean="0">
              <a:latin typeface="Mercury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405CCA00-A2B9-45A2-B1BC-950F60528467}" type="slidenum">
              <a:rPr lang="en-US" altLang="en-US">
                <a:solidFill>
                  <a:srgbClr val="BFBFBF"/>
                </a:solidFill>
                <a:latin typeface="Mercury"/>
              </a:rPr>
              <a:pPr eaLnBrk="1" hangingPunct="1"/>
              <a:t>26</a:t>
            </a:fld>
            <a:endParaRPr lang="en-US" altLang="en-US">
              <a:solidFill>
                <a:srgbClr val="BFBFBF"/>
              </a:solidFill>
              <a:latin typeface="Mercury"/>
            </a:endParaRPr>
          </a:p>
        </p:txBody>
      </p:sp>
    </p:spTree>
    <p:extLst>
      <p:ext uri="{BB962C8B-B14F-4D97-AF65-F5344CB8AC3E}">
        <p14:creationId xmlns:p14="http://schemas.microsoft.com/office/powerpoint/2010/main" val="16048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786809" y="1194189"/>
            <a:ext cx="8357191" cy="127256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C00A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 and Technical Education: </a:t>
            </a:r>
            <a:br>
              <a:rPr lang="en-US" altLang="en-US" b="1" dirty="0">
                <a:solidFill>
                  <a:srgbClr val="C00A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b="1" dirty="0">
                <a:solidFill>
                  <a:srgbClr val="C00A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 Pathways</a:t>
            </a:r>
            <a:r>
              <a:rPr lang="en-US" altLang="en-US" dirty="0" smtClean="0">
                <a:solidFill>
                  <a:srgbClr val="C00A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altLang="en-US" dirty="0" smtClean="0">
                <a:solidFill>
                  <a:srgbClr val="C00A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alt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86809" y="2286000"/>
            <a:ext cx="7904754" cy="3657599"/>
          </a:xfrm>
        </p:spPr>
        <p:txBody>
          <a:bodyPr>
            <a:normAutofit fontScale="92500" lnSpcReduction="20000"/>
          </a:bodyPr>
          <a:lstStyle/>
          <a:p>
            <a:pPr lvl="2"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C00A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Nationally Recognized Credentials </a:t>
            </a:r>
            <a:endParaRPr lang="en-US" altLang="en-US" sz="3000" dirty="0" smtClean="0">
              <a:solidFill>
                <a:srgbClr val="C00A3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3"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Available on the ACCS Web site</a:t>
            </a:r>
          </a:p>
          <a:p>
            <a:pPr lvl="3"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Non-credit to credit</a:t>
            </a:r>
          </a:p>
          <a:p>
            <a:pPr lvl="3"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Built into Programs</a:t>
            </a:r>
          </a:p>
          <a:p>
            <a:pPr lvl="3"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Menu of choices</a:t>
            </a:r>
          </a:p>
          <a:p>
            <a:pPr lvl="3"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Stackable</a:t>
            </a:r>
          </a:p>
          <a:p>
            <a:pPr lvl="3"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Follows Career Pathway</a:t>
            </a:r>
          </a:p>
          <a:p>
            <a:pPr lvl="3"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Business and Industry driven</a:t>
            </a:r>
          </a:p>
          <a:p>
            <a:pPr lvl="3"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Critical for Dual Enrollment</a:t>
            </a:r>
          </a:p>
          <a:p>
            <a:pPr lvl="1" eaLnBrk="1" hangingPunct="1">
              <a:buClr>
                <a:srgbClr val="8B0B04"/>
              </a:buClr>
              <a:buFont typeface="Arial" panose="020B0604020202020204" pitchFamily="34" charset="0"/>
              <a:buNone/>
            </a:pPr>
            <a:endParaRPr lang="en-US" altLang="en-US" sz="4400" dirty="0" smtClean="0">
              <a:latin typeface="Mercury"/>
            </a:endParaRPr>
          </a:p>
          <a:p>
            <a:pPr lvl="1" eaLnBrk="1" hangingPunct="1">
              <a:buClr>
                <a:srgbClr val="8B0B04"/>
              </a:buClr>
            </a:pPr>
            <a:endParaRPr lang="en-US" altLang="en-US" sz="4400" dirty="0" smtClean="0">
              <a:latin typeface="Mercury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Mercury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Mercury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Mercury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Mercury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CEBBF1-44A3-47B2-B592-876858B12EEF}" type="slidenum">
              <a:rPr lang="en-US" altLang="en-US" sz="1200" smtClean="0">
                <a:solidFill>
                  <a:srgbClr val="BFBFBF"/>
                </a:solidFill>
                <a:ea typeface="ヒラギノ角ゴ Pro W3" charset="-128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smtClean="0">
              <a:solidFill>
                <a:srgbClr val="BFBFBF"/>
              </a:solidFill>
              <a:ea typeface="ヒラギノ角ゴ Pro W3" charset="-128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286000" y="1828800"/>
            <a:ext cx="640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Mercury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Mercury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Mercury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Mercury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57200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57200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32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474" y="2388780"/>
            <a:ext cx="7506587" cy="3712575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Dual Enrollment/Articulation</a:t>
            </a:r>
          </a:p>
          <a:p>
            <a:pPr marL="342900" lvl="1" indent="0">
              <a:buClr>
                <a:srgbClr val="C00000"/>
              </a:buClr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 action="ppaction://hlinkfile"/>
              </a:rPr>
              <a:t>Articulation</a:t>
            </a:r>
            <a:endParaRPr lang="en-US" sz="2400" dirty="0" smtClean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National leader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place for several years</a:t>
            </a:r>
          </a:p>
          <a:p>
            <a:pPr marL="342900" lvl="1" indent="0">
              <a:buClr>
                <a:srgbClr val="C00000"/>
              </a:buClr>
              <a:buNone/>
              <a:defRPr/>
            </a:pPr>
            <a:r>
              <a:rPr lang="en-US" sz="2400" u="sng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Dual Enrollment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 – Increase pipeline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Funding based on regional/state workforce needs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Earning credit for HS/College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Planning for AE/GED students</a:t>
            </a:r>
            <a:endParaRPr lang="en-US" sz="20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9566" y="846137"/>
            <a:ext cx="7643333" cy="1567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C41230"/>
                </a:solidFill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r>
              <a:rPr lang="en-US" altLang="en-US" b="1" dirty="0" smtClean="0">
                <a:solidFill>
                  <a:srgbClr val="C00A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 and Technical Education: </a:t>
            </a:r>
            <a:br>
              <a:rPr lang="en-US" altLang="en-US" b="1" dirty="0" smtClean="0">
                <a:solidFill>
                  <a:srgbClr val="C00A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b="1" dirty="0" smtClean="0">
                <a:solidFill>
                  <a:srgbClr val="C00A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 Pathways</a:t>
            </a:r>
          </a:p>
        </p:txBody>
      </p:sp>
    </p:spTree>
    <p:extLst>
      <p:ext uri="{BB962C8B-B14F-4D97-AF65-F5344CB8AC3E}">
        <p14:creationId xmlns:p14="http://schemas.microsoft.com/office/powerpoint/2010/main" val="18567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>
          <a:xfrm>
            <a:off x="468130" y="997207"/>
            <a:ext cx="8218670" cy="984228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C00A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 and Technical Education:</a:t>
            </a:r>
            <a:br>
              <a:rPr lang="en-US" altLang="en-US" sz="3600" b="1" dirty="0" smtClean="0">
                <a:solidFill>
                  <a:srgbClr val="C00A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3600" b="1" dirty="0" smtClean="0">
                <a:solidFill>
                  <a:srgbClr val="C00A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Career Pathways</a:t>
            </a:r>
            <a:endParaRPr lang="en-US" altLang="en-US" sz="36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32364" y="2115878"/>
            <a:ext cx="6689188" cy="4145221"/>
          </a:xfrm>
        </p:spPr>
        <p:txBody>
          <a:bodyPr>
            <a:normAutofit/>
          </a:bodyPr>
          <a:lstStyle/>
          <a:p>
            <a:pPr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Stackable Certificates</a:t>
            </a:r>
          </a:p>
          <a:p>
            <a:pPr lvl="1"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Short-term Certificates</a:t>
            </a:r>
          </a:p>
          <a:p>
            <a:pPr lvl="1"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Long-term Certificates</a:t>
            </a:r>
          </a:p>
          <a:p>
            <a:pPr lvl="1"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Associate Degree (</a:t>
            </a:r>
            <a:r>
              <a:rPr lang="en-US" altLang="en-US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applicable</a:t>
            </a:r>
            <a:r>
              <a:rPr lang="en-US" altLang="en-US" sz="28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Built-in stackable credentials</a:t>
            </a:r>
          </a:p>
          <a:p>
            <a:pPr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Credit through prior learning assessments (PLA)</a:t>
            </a:r>
          </a:p>
          <a:p>
            <a:pPr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Critical component of Dual Enrollment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Mercury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Mercury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Mercury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Mercury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D3C22C-9DFE-4BEA-98DC-E68D7454E38B}" type="slidenum">
              <a:rPr lang="en-US" altLang="en-US" sz="1200" smtClean="0">
                <a:solidFill>
                  <a:srgbClr val="BFBFBF"/>
                </a:solidFill>
                <a:ea typeface="ヒラギノ角ゴ Pro W3" charset="-128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smtClean="0">
              <a:solidFill>
                <a:srgbClr val="BFBFBF"/>
              </a:solidFill>
              <a:ea typeface="ヒラギノ角ゴ Pro W3" charset="-128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86000" y="1828800"/>
            <a:ext cx="640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Mercury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Mercury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Mercury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Mercury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Mercury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57200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57200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61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05200" y="1752600"/>
            <a:ext cx="5257800" cy="1470025"/>
          </a:xfrm>
        </p:spPr>
        <p:txBody>
          <a:bodyPr/>
          <a:lstStyle/>
          <a:p>
            <a:r>
              <a:rPr lang="en-US" sz="3200" dirty="0"/>
              <a:t>Realizing Innovation and Opportunity in </a:t>
            </a:r>
            <a:r>
              <a:rPr lang="en-US" sz="3200" dirty="0" smtClean="0"/>
              <a:t>WIOA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Aligned </a:t>
            </a:r>
            <a:r>
              <a:rPr lang="en-US" sz="2800" dirty="0"/>
              <a:t>by Design: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WIOA </a:t>
            </a:r>
            <a:r>
              <a:rPr lang="en-US" sz="2800" dirty="0"/>
              <a:t>&amp; </a:t>
            </a:r>
            <a:r>
              <a:rPr lang="en-US" sz="2800" dirty="0" smtClean="0"/>
              <a:t>Career </a:t>
            </a:r>
            <a:r>
              <a:rPr lang="en-US" sz="2800" dirty="0" smtClean="0"/>
              <a:t>and </a:t>
            </a:r>
            <a:r>
              <a:rPr lang="en-US" sz="2800" dirty="0"/>
              <a:t>Technical Education (CTE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 smtClean="0"/>
              <a:t>June 8, 2015</a:t>
            </a:r>
            <a:br>
              <a:rPr lang="en-US" sz="2400" dirty="0" smtClean="0"/>
            </a:br>
            <a:r>
              <a:rPr lang="en-US" sz="2400" dirty="0" smtClean="0"/>
              <a:t>@</a:t>
            </a:r>
            <a:r>
              <a:rPr lang="en-US" sz="2400" dirty="0" err="1" smtClean="0"/>
              <a:t>skillscoalition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0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>
          <a:xfrm>
            <a:off x="684028" y="1139626"/>
            <a:ext cx="769797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smtClean="0">
                <a:solidFill>
                  <a:srgbClr val="C00A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 and Technical Education: </a:t>
            </a:r>
            <a:br>
              <a:rPr lang="en-US" altLang="en-US" b="1" dirty="0" smtClean="0">
                <a:solidFill>
                  <a:srgbClr val="C00A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b="1" dirty="0" smtClean="0">
                <a:solidFill>
                  <a:srgbClr val="C00A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 Pathways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41709"/>
            <a:ext cx="8229600" cy="3373440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35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 Based Learning</a:t>
            </a:r>
          </a:p>
          <a:p>
            <a:pPr lvl="2" eaLnBrk="1" hangingPunct="1"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35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Cooperative (Co-op)Field Experiences</a:t>
            </a:r>
          </a:p>
          <a:p>
            <a:pPr lvl="2" eaLnBrk="1" hangingPunct="1"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35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Internships</a:t>
            </a:r>
          </a:p>
          <a:p>
            <a:pPr lvl="2" eaLnBrk="1" hangingPunct="1"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35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Apprenticeships</a:t>
            </a:r>
          </a:p>
          <a:p>
            <a:pPr lvl="3"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35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Federal Registered</a:t>
            </a:r>
          </a:p>
          <a:p>
            <a:pPr lvl="3">
              <a:buClr>
                <a:srgbClr val="8B0B04"/>
              </a:buClr>
              <a:buFont typeface="Wingdings" panose="05000000000000000000" pitchFamily="2" charset="2"/>
              <a:buChar char="§"/>
            </a:pPr>
            <a:r>
              <a:rPr lang="en-US" altLang="en-US" sz="35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Local </a:t>
            </a:r>
          </a:p>
          <a:p>
            <a:pPr lvl="1" eaLnBrk="1" hangingPunct="1">
              <a:buClr>
                <a:srgbClr val="8B0B04"/>
              </a:buClr>
            </a:pPr>
            <a:endParaRPr lang="en-US" altLang="en-US" sz="4500" dirty="0" smtClean="0">
              <a:latin typeface="Mercury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6EB7128B-4A5C-4BD9-A95A-DE26708EF660}" type="slidenum">
              <a:rPr lang="en-US" altLang="en-US">
                <a:solidFill>
                  <a:srgbClr val="BFBFBF"/>
                </a:solidFill>
                <a:latin typeface="Mercury"/>
              </a:rPr>
              <a:pPr eaLnBrk="1" hangingPunct="1"/>
              <a:t>30</a:t>
            </a:fld>
            <a:endParaRPr lang="en-US" altLang="en-US">
              <a:solidFill>
                <a:srgbClr val="BFBFBF"/>
              </a:solidFill>
              <a:latin typeface="Mercury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86000" y="1828800"/>
            <a:ext cx="640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hangingPunct="1"/>
            <a:endParaRPr lang="en-US" altLang="en-US">
              <a:solidFill>
                <a:prstClr val="black"/>
              </a:solidFill>
            </a:endParaRPr>
          </a:p>
          <a:p>
            <a:pPr defTabSz="457200" eaLnBrk="1" hangingPunct="1"/>
            <a:endParaRPr lang="en-US" altLang="en-US">
              <a:solidFill>
                <a:prstClr val="black"/>
              </a:solidFill>
            </a:endParaRPr>
          </a:p>
          <a:p>
            <a:pPr defTabSz="457200" eaLnBrk="1" hangingPunct="1"/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04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10414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solidFill>
                  <a:srgbClr val="C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Career and Technical </a:t>
            </a:r>
            <a:r>
              <a:rPr lang="en-US" altLang="en-US" sz="3600" b="1" dirty="0" smtClean="0">
                <a:solidFill>
                  <a:srgbClr val="C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Education: </a:t>
            </a:r>
            <a:br>
              <a:rPr lang="en-US" altLang="en-US" sz="3600" b="1" dirty="0" smtClean="0">
                <a:solidFill>
                  <a:srgbClr val="C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</a:br>
            <a:r>
              <a:rPr lang="en-US" altLang="en-US" b="1" dirty="0" smtClean="0">
                <a:solidFill>
                  <a:srgbClr val="C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Curriculum Development</a:t>
            </a:r>
            <a:endParaRPr lang="en-US" sz="3600" dirty="0" smtClean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5210" y="2245089"/>
            <a:ext cx="5346530" cy="3739205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31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Develops </a:t>
            </a:r>
            <a:r>
              <a:rPr lang="en-US" sz="31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31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maintains </a:t>
            </a:r>
            <a:r>
              <a:rPr lang="en-US" sz="31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curricula and plans of instruction for all career and technical education </a:t>
            </a:r>
            <a:r>
              <a:rPr lang="en-US" sz="31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programs.</a:t>
            </a:r>
            <a:endParaRPr lang="en-US" sz="31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1401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1753" y="4246161"/>
            <a:ext cx="3537328" cy="2274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88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84" y="1245576"/>
            <a:ext cx="8229600" cy="11928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solidFill>
                  <a:srgbClr val="C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Career and Technical </a:t>
            </a:r>
            <a:r>
              <a:rPr lang="en-US" altLang="en-US" sz="3600" b="1" dirty="0" smtClean="0">
                <a:solidFill>
                  <a:srgbClr val="C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Education </a:t>
            </a:r>
            <a:r>
              <a:rPr lang="en-US" altLang="en-US" b="1" dirty="0" smtClean="0">
                <a:solidFill>
                  <a:srgbClr val="C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is </a:t>
            </a:r>
            <a:br>
              <a:rPr lang="en-US" altLang="en-US" b="1" dirty="0" smtClean="0">
                <a:solidFill>
                  <a:srgbClr val="C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</a:br>
            <a:r>
              <a:rPr lang="en-US" altLang="en-US" b="1" dirty="0" smtClean="0">
                <a:solidFill>
                  <a:srgbClr val="C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Workforce Development </a:t>
            </a:r>
            <a:endParaRPr lang="en-US" sz="3600" dirty="0" smtClean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3046" y="2849685"/>
            <a:ext cx="5806457" cy="3739205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32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Partnerships </a:t>
            </a:r>
            <a:r>
              <a:rPr lang="en-US" sz="3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success!</a:t>
            </a:r>
          </a:p>
          <a:p>
            <a:pPr lvl="1">
              <a:buClr>
                <a:srgbClr val="C00000"/>
              </a:buClr>
            </a:pPr>
            <a:r>
              <a:rPr lang="en-US" sz="29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Business/Industry</a:t>
            </a:r>
          </a:p>
          <a:p>
            <a:pPr lvl="1">
              <a:buClr>
                <a:srgbClr val="C00000"/>
              </a:buClr>
            </a:pPr>
            <a:r>
              <a:rPr lang="en-US" sz="29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Colleges</a:t>
            </a:r>
          </a:p>
          <a:p>
            <a:pPr lvl="1">
              <a:buClr>
                <a:srgbClr val="C00000"/>
              </a:buClr>
            </a:pPr>
            <a:r>
              <a:rPr lang="en-US" sz="29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Students</a:t>
            </a:r>
            <a:endParaRPr lang="en-US" sz="29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6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502"/>
            <a:ext cx="8229600" cy="37392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Questions?</a:t>
            </a:r>
          </a:p>
          <a:p>
            <a:pPr algn="ctr">
              <a:buNone/>
            </a:pPr>
            <a:endParaRPr lang="en-US" sz="2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buNone/>
            </a:pPr>
            <a:r>
              <a:rPr lang="en-US" sz="3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Gene Dudley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Gene.dudley@accs.edu</a:t>
            </a:r>
            <a:r>
              <a:rPr lang="en-US" sz="36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ctr">
              <a:buNone/>
            </a:pPr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(334)293-4652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Discussion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667000"/>
            <a:ext cx="4800600" cy="2057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Please </a:t>
            </a:r>
            <a:r>
              <a:rPr lang="en-US" sz="3200" b="1" dirty="0">
                <a:solidFill>
                  <a:schemeClr val="accent1"/>
                </a:solidFill>
              </a:rPr>
              <a:t>t</a:t>
            </a:r>
            <a:r>
              <a:rPr lang="en-US" sz="3200" b="1" dirty="0" smtClean="0">
                <a:solidFill>
                  <a:schemeClr val="accent1"/>
                </a:solidFill>
              </a:rPr>
              <a:t>ype </a:t>
            </a:r>
            <a:r>
              <a:rPr lang="en-US" sz="3200" b="1" dirty="0" smtClean="0">
                <a:solidFill>
                  <a:schemeClr val="accent1"/>
                </a:solidFill>
              </a:rPr>
              <a:t>your questions into the question </a:t>
            </a:r>
            <a:r>
              <a:rPr lang="en-US" sz="3200" b="1" dirty="0" smtClean="0">
                <a:solidFill>
                  <a:schemeClr val="accent1"/>
                </a:solidFill>
              </a:rPr>
              <a:t>box.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Connected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>
          <a:xfrm>
            <a:off x="4724400" y="2057400"/>
            <a:ext cx="4038600" cy="40687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Visit</a:t>
            </a:r>
            <a:r>
              <a:rPr lang="en-US" dirty="0" smtClean="0"/>
              <a:t> our website.</a:t>
            </a:r>
          </a:p>
          <a:p>
            <a:r>
              <a:rPr lang="en-US" dirty="0" smtClean="0">
                <a:hlinkClick r:id="rId3"/>
              </a:rPr>
              <a:t>Sign up</a:t>
            </a:r>
            <a:r>
              <a:rPr lang="en-US" dirty="0" smtClean="0"/>
              <a:t> for our member email list.</a:t>
            </a:r>
          </a:p>
          <a:p>
            <a:r>
              <a:rPr lang="en-US" dirty="0" smtClean="0"/>
              <a:t>Follow us on: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Content Placeholder 8" descr="NSC computer screen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" y="1752600"/>
            <a:ext cx="3846314" cy="3962400"/>
          </a:xfrm>
        </p:spPr>
      </p:pic>
      <p:pic>
        <p:nvPicPr>
          <p:cNvPr id="1026" name="Picture 2" descr="C:\Users\yuric\Desktop\Website Clip Art 2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843580" cy="396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314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1571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360" y="4038599"/>
            <a:ext cx="576738" cy="5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42447"/>
            <a:ext cx="574360" cy="5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47" y="4038599"/>
            <a:ext cx="582078" cy="5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98" y="4038599"/>
            <a:ext cx="572889" cy="57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87" y="4029120"/>
            <a:ext cx="576975" cy="58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63" y="4038600"/>
            <a:ext cx="574545" cy="57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Bryan Wilson, </a:t>
            </a:r>
            <a:r>
              <a:rPr lang="en-US" sz="2800" dirty="0" smtClean="0">
                <a:hlinkClick r:id="rId2"/>
              </a:rPr>
              <a:t>Bryanw@nationalskillscoalition.org</a:t>
            </a:r>
            <a:endParaRPr lang="en-US" sz="2800" dirty="0" smtClean="0"/>
          </a:p>
          <a:p>
            <a:pPr>
              <a:buNone/>
            </a:pPr>
            <a:r>
              <a:rPr lang="en-US" sz="2800" dirty="0"/>
              <a:t>Kimberly </a:t>
            </a:r>
            <a:r>
              <a:rPr lang="en-US" sz="2800" dirty="0" smtClean="0"/>
              <a:t>Green, </a:t>
            </a:r>
            <a:r>
              <a:rPr lang="en-US" sz="2800" dirty="0" smtClean="0">
                <a:hlinkClick r:id="rId3"/>
              </a:rPr>
              <a:t>kgreen@careertech.org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Alisha Hyslop, </a:t>
            </a:r>
            <a:r>
              <a:rPr lang="en-US" sz="2800" dirty="0" smtClean="0">
                <a:hlinkClick r:id="rId4"/>
              </a:rPr>
              <a:t>AHyslop@acteonline.org</a:t>
            </a:r>
            <a:endParaRPr lang="en-US" sz="2800" dirty="0" smtClean="0"/>
          </a:p>
          <a:p>
            <a:pPr>
              <a:buNone/>
            </a:pPr>
            <a:r>
              <a:rPr lang="en-US" sz="2800" dirty="0"/>
              <a:t>Gene </a:t>
            </a:r>
            <a:r>
              <a:rPr lang="en-US" sz="2800" dirty="0" smtClean="0"/>
              <a:t>Dudley, </a:t>
            </a:r>
            <a:r>
              <a:rPr lang="en-US" sz="2800" dirty="0" smtClean="0">
                <a:hlinkClick r:id="rId5"/>
              </a:rPr>
              <a:t>Gene.Dudley@accs.edu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799"/>
            <a:ext cx="8229600" cy="3352801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dirty="0" smtClean="0">
                <a:latin typeface="Palatino Linotype" pitchFamily="18" charset="0"/>
              </a:rPr>
              <a:t>We seek an America that grows its economy by investing in its people, so that every worker and every industry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dirty="0" smtClean="0">
                <a:latin typeface="Palatino Linotype" pitchFamily="18" charset="0"/>
              </a:rPr>
              <a:t>has the skills to compete and prosper.</a:t>
            </a:r>
          </a:p>
        </p:txBody>
      </p:sp>
    </p:spTree>
    <p:extLst>
      <p:ext uri="{BB962C8B-B14F-4D97-AF65-F5344CB8AC3E}">
        <p14:creationId xmlns:p14="http://schemas.microsoft.com/office/powerpoint/2010/main" val="27742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</a:t>
            </a:r>
            <a:r>
              <a:rPr lang="en-US" b="1" dirty="0" smtClean="0">
                <a:solidFill>
                  <a:schemeClr val="accent1"/>
                </a:solidFill>
              </a:rPr>
              <a:t>organize</a:t>
            </a:r>
            <a:r>
              <a:rPr lang="en-US" dirty="0" smtClean="0"/>
              <a:t> broad-based coalitions seeking to raise the skills of America’s workers across a range of industries. </a:t>
            </a:r>
          </a:p>
          <a:p>
            <a:r>
              <a:rPr lang="en-US" dirty="0" smtClean="0"/>
              <a:t>We </a:t>
            </a:r>
            <a:r>
              <a:rPr lang="en-US" b="1" dirty="0" smtClean="0">
                <a:solidFill>
                  <a:schemeClr val="accent1"/>
                </a:solidFill>
              </a:rPr>
              <a:t>advocate</a:t>
            </a:r>
            <a:r>
              <a:rPr lang="en-US" dirty="0" smtClean="0"/>
              <a:t> for public policies that invest in what works, as informed by our members’ real-world expertise. </a:t>
            </a:r>
          </a:p>
          <a:p>
            <a:r>
              <a:rPr lang="en-US" dirty="0" smtClean="0"/>
              <a:t>And we </a:t>
            </a:r>
            <a:r>
              <a:rPr lang="en-US" b="1" dirty="0" smtClean="0">
                <a:solidFill>
                  <a:schemeClr val="accent1"/>
                </a:solidFill>
              </a:rPr>
              <a:t>communicate</a:t>
            </a:r>
            <a:r>
              <a:rPr lang="en-US" dirty="0" smtClean="0"/>
              <a:t> these goals to an American public seeking a vision for a strong U.S. economy that allows everyone to be part of its success.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Aligned by Design: WIOA &amp; </a:t>
            </a:r>
            <a:r>
              <a:rPr lang="en-US" sz="3200" dirty="0" smtClean="0"/>
              <a:t>Career </a:t>
            </a:r>
            <a:r>
              <a:rPr lang="en-US" sz="3200" dirty="0"/>
              <a:t>and Technical Education (CTE)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Today’s Speakers</a:t>
            </a:r>
          </a:p>
          <a:p>
            <a:r>
              <a:rPr lang="en-US" sz="2200" dirty="0" smtClean="0"/>
              <a:t>Bryan Wilson, State Policy Director, National Skills Coalition</a:t>
            </a:r>
          </a:p>
          <a:p>
            <a:r>
              <a:rPr lang="en-US" sz="2200" dirty="0" smtClean="0"/>
              <a:t>Kimberly </a:t>
            </a:r>
            <a:r>
              <a:rPr lang="en-US" sz="2200" dirty="0"/>
              <a:t>Green, Executive Director, National Association of State Directors of Career Technical Education Consortium </a:t>
            </a:r>
            <a:endParaRPr lang="en-US" sz="2200" dirty="0" smtClean="0"/>
          </a:p>
          <a:p>
            <a:r>
              <a:rPr lang="en-US" sz="2200" dirty="0" smtClean="0"/>
              <a:t>Alisha </a:t>
            </a:r>
            <a:r>
              <a:rPr lang="en-US" sz="2200" dirty="0"/>
              <a:t>Hyslop, Director of Public Policy, Association for Career and Technical Education </a:t>
            </a:r>
            <a:endParaRPr lang="en-US" sz="2200" dirty="0" smtClean="0"/>
          </a:p>
          <a:p>
            <a:r>
              <a:rPr lang="en-US" sz="2200" dirty="0" smtClean="0"/>
              <a:t>Gene </a:t>
            </a:r>
            <a:r>
              <a:rPr lang="en-US" sz="2200" dirty="0"/>
              <a:t>Dudley, Director, Career and Technical Education, Alabama Community College System </a:t>
            </a:r>
            <a:endParaRPr lang="en-US" sz="22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57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Aligned by Design: WIOA &amp; </a:t>
            </a:r>
            <a:r>
              <a:rPr lang="en-US" sz="3200" dirty="0" smtClean="0"/>
              <a:t>Career </a:t>
            </a:r>
            <a:r>
              <a:rPr lang="en-US" sz="3200" dirty="0"/>
              <a:t>and Technical Education (CTE)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This Webinar is part of NSC’s Realizing Innovation and Opportunity in WIOA series of webinars and papers.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“Playbook for Creating Effective State Plans”</a:t>
            </a:r>
          </a:p>
          <a:p>
            <a:r>
              <a:rPr lang="en-US" dirty="0"/>
              <a:t>“Engagement matters: a case study of New </a:t>
            </a:r>
            <a:r>
              <a:rPr lang="en-US" dirty="0" smtClean="0"/>
              <a:t>   Jersey's </a:t>
            </a:r>
            <a:r>
              <a:rPr lang="en-US" dirty="0"/>
              <a:t>WIOA planning process”</a:t>
            </a:r>
          </a:p>
          <a:p>
            <a:r>
              <a:rPr lang="en-US" dirty="0"/>
              <a:t>“Align by Design” </a:t>
            </a:r>
            <a:r>
              <a:rPr lang="en-US" dirty="0" smtClean="0"/>
              <a:t>WIOA &amp; CTE</a:t>
            </a:r>
            <a:r>
              <a:rPr lang="en-US" dirty="0"/>
              <a:t>, Adult Education, TANF, SNAP E&amp;T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Webinars </a:t>
            </a:r>
            <a:r>
              <a:rPr lang="en-US" dirty="0"/>
              <a:t>and Fact Sheets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Aligned by Design: WIOA &amp; Career and Technical Education (CTE)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WIOA State Plans</a:t>
            </a:r>
          </a:p>
          <a:p>
            <a:r>
              <a:rPr lang="en-US" sz="2800" dirty="0" smtClean="0"/>
              <a:t>Unified Plans: 6 Core Programs under the 4 Titles of WIOA</a:t>
            </a:r>
          </a:p>
          <a:p>
            <a:r>
              <a:rPr lang="en-US" sz="2800" dirty="0" smtClean="0"/>
              <a:t>Combined Plans: 6 Core Programs plus one or more other programs, such as Perkins, TANF, or SNAP </a:t>
            </a:r>
            <a:r>
              <a:rPr lang="en-US" sz="2800" dirty="0" smtClean="0"/>
              <a:t>E&amp;T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Unified or Combined Plans should be broad and robust.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13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Aligned by Design: WIOA &amp; </a:t>
            </a:r>
            <a:r>
              <a:rPr lang="en-US" sz="3200" dirty="0" smtClean="0"/>
              <a:t>Career </a:t>
            </a:r>
            <a:r>
              <a:rPr lang="en-US" sz="3200" dirty="0"/>
              <a:t>and Technical Education (CTE)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Key Areas Where Alignment Can Occur: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Planning</a:t>
            </a:r>
          </a:p>
          <a:p>
            <a:r>
              <a:rPr lang="en-US" dirty="0"/>
              <a:t>Labor Market Information</a:t>
            </a:r>
          </a:p>
          <a:p>
            <a:r>
              <a:rPr lang="en-US" dirty="0"/>
              <a:t>Career Pathways</a:t>
            </a:r>
          </a:p>
          <a:p>
            <a:r>
              <a:rPr lang="en-US" dirty="0"/>
              <a:t>Integrated Education and Training</a:t>
            </a:r>
          </a:p>
          <a:p>
            <a:r>
              <a:rPr lang="en-US" dirty="0"/>
              <a:t>Employer Engagement</a:t>
            </a:r>
          </a:p>
          <a:p>
            <a:r>
              <a:rPr lang="en-US" dirty="0"/>
              <a:t>Work-based Learning</a:t>
            </a:r>
          </a:p>
          <a:p>
            <a:r>
              <a:rPr lang="en-US" dirty="0"/>
              <a:t>Performance Measures and Shared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ional Skills Coaltion PPT Template 2010-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tional Skills Coalition PPT Fonts">
      <a:majorFont>
        <a:latin typeface="Arial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ACCS_Theme">
  <a:themeElements>
    <a:clrScheme name="ACCS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C41230"/>
      </a:accent1>
      <a:accent2>
        <a:srgbClr val="FAC8D1"/>
      </a:accent2>
      <a:accent3>
        <a:srgbClr val="F592A3"/>
      </a:accent3>
      <a:accent4>
        <a:srgbClr val="F2F2F2"/>
      </a:accent4>
      <a:accent5>
        <a:srgbClr val="9B9B9B"/>
      </a:accent5>
      <a:accent6>
        <a:srgbClr val="A5A5A5"/>
      </a:accent6>
      <a:hlink>
        <a:srgbClr val="C41230"/>
      </a:hlink>
      <a:folHlink>
        <a:srgbClr val="FFFFFF"/>
      </a:folHlink>
    </a:clrScheme>
    <a:fontScheme name="ACCS">
      <a:majorFont>
        <a:latin typeface="Franklin Gothic Medium Cond"/>
        <a:ea typeface=""/>
        <a:cs typeface=""/>
      </a:majorFont>
      <a:minorFont>
        <a:latin typeface="Mercu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CCS_Theme" id="{60CE6369-BEDE-43BF-8FE8-73D26E4821C7}" vid="{BD0B60BE-7304-4140-AD7D-A84FABC86A84}"/>
    </a:ext>
  </a:extLst>
</a:theme>
</file>

<file path=ppt/theme/theme11.xml><?xml version="1.0" encoding="utf-8"?>
<a:theme xmlns:a="http://schemas.openxmlformats.org/drawingml/2006/main" name="3_Internal Slides">
  <a:themeElements>
    <a:clrScheme name="National Skills Coalition Color Palette">
      <a:dk1>
        <a:sysClr val="windowText" lastClr="000000"/>
      </a:dk1>
      <a:lt1>
        <a:srgbClr val="FFFFFF"/>
      </a:lt1>
      <a:dk2>
        <a:srgbClr val="616365"/>
      </a:dk2>
      <a:lt2>
        <a:srgbClr val="E1D8B7"/>
      </a:lt2>
      <a:accent1>
        <a:srgbClr val="005BBB"/>
      </a:accent1>
      <a:accent2>
        <a:srgbClr val="0CC6DE"/>
      </a:accent2>
      <a:accent3>
        <a:srgbClr val="007363"/>
      </a:accent3>
      <a:accent4>
        <a:srgbClr val="00AF3F"/>
      </a:accent4>
      <a:accent5>
        <a:srgbClr val="BED600"/>
      </a:accent5>
      <a:accent6>
        <a:srgbClr val="5E9CAE"/>
      </a:accent6>
      <a:hlink>
        <a:srgbClr val="005BBB"/>
      </a:hlink>
      <a:folHlink>
        <a:srgbClr val="005BBB"/>
      </a:folHlink>
    </a:clrScheme>
    <a:fontScheme name="National Skills Coalition PPT Fonts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nal Slides">
  <a:themeElements>
    <a:clrScheme name="National Skills Coalition Color Palette">
      <a:dk1>
        <a:sysClr val="windowText" lastClr="000000"/>
      </a:dk1>
      <a:lt1>
        <a:srgbClr val="FFFFFF"/>
      </a:lt1>
      <a:dk2>
        <a:srgbClr val="616365"/>
      </a:dk2>
      <a:lt2>
        <a:srgbClr val="E1D8B7"/>
      </a:lt2>
      <a:accent1>
        <a:srgbClr val="005BBB"/>
      </a:accent1>
      <a:accent2>
        <a:srgbClr val="0CC6DE"/>
      </a:accent2>
      <a:accent3>
        <a:srgbClr val="007363"/>
      </a:accent3>
      <a:accent4>
        <a:srgbClr val="00AF3F"/>
      </a:accent4>
      <a:accent5>
        <a:srgbClr val="BED600"/>
      </a:accent5>
      <a:accent6>
        <a:srgbClr val="5E9CAE"/>
      </a:accent6>
      <a:hlink>
        <a:srgbClr val="005BBB"/>
      </a:hlink>
      <a:folHlink>
        <a:srgbClr val="005BBB"/>
      </a:folHlink>
    </a:clrScheme>
    <a:fontScheme name="National Skills Coalition PPT Fonts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ternal Slides">
  <a:themeElements>
    <a:clrScheme name="National Skills Coalition Color Palette">
      <a:dk1>
        <a:sysClr val="windowText" lastClr="000000"/>
      </a:dk1>
      <a:lt1>
        <a:srgbClr val="FFFFFF"/>
      </a:lt1>
      <a:dk2>
        <a:srgbClr val="616365"/>
      </a:dk2>
      <a:lt2>
        <a:srgbClr val="E1D8B7"/>
      </a:lt2>
      <a:accent1>
        <a:srgbClr val="005BBB"/>
      </a:accent1>
      <a:accent2>
        <a:srgbClr val="0CC6DE"/>
      </a:accent2>
      <a:accent3>
        <a:srgbClr val="007363"/>
      </a:accent3>
      <a:accent4>
        <a:srgbClr val="00AF3F"/>
      </a:accent4>
      <a:accent5>
        <a:srgbClr val="BED600"/>
      </a:accent5>
      <a:accent6>
        <a:srgbClr val="5E9CAE"/>
      </a:accent6>
      <a:hlink>
        <a:srgbClr val="005BBB"/>
      </a:hlink>
      <a:folHlink>
        <a:srgbClr val="005BBB"/>
      </a:folHlink>
    </a:clrScheme>
    <a:fontScheme name="National Skills Coalition PPT Fonts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Internal Slides">
  <a:themeElements>
    <a:clrScheme name="National Skills Coalition Color Palette">
      <a:dk1>
        <a:sysClr val="windowText" lastClr="000000"/>
      </a:dk1>
      <a:lt1>
        <a:srgbClr val="FFFFFF"/>
      </a:lt1>
      <a:dk2>
        <a:srgbClr val="616365"/>
      </a:dk2>
      <a:lt2>
        <a:srgbClr val="E1D8B7"/>
      </a:lt2>
      <a:accent1>
        <a:srgbClr val="005BBB"/>
      </a:accent1>
      <a:accent2>
        <a:srgbClr val="0CC6DE"/>
      </a:accent2>
      <a:accent3>
        <a:srgbClr val="007363"/>
      </a:accent3>
      <a:accent4>
        <a:srgbClr val="00AF3F"/>
      </a:accent4>
      <a:accent5>
        <a:srgbClr val="BED600"/>
      </a:accent5>
      <a:accent6>
        <a:srgbClr val="5E9CAE"/>
      </a:accent6>
      <a:hlink>
        <a:srgbClr val="005BBB"/>
      </a:hlink>
      <a:folHlink>
        <a:srgbClr val="005BBB"/>
      </a:folHlink>
    </a:clrScheme>
    <a:fontScheme name="National Skills Coalition PPT Fonts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Internal Slides">
  <a:themeElements>
    <a:clrScheme name="National Skills Coalition Color Palette">
      <a:dk1>
        <a:sysClr val="windowText" lastClr="000000"/>
      </a:dk1>
      <a:lt1>
        <a:srgbClr val="FFFFFF"/>
      </a:lt1>
      <a:dk2>
        <a:srgbClr val="616365"/>
      </a:dk2>
      <a:lt2>
        <a:srgbClr val="E1D8B7"/>
      </a:lt2>
      <a:accent1>
        <a:srgbClr val="005BBB"/>
      </a:accent1>
      <a:accent2>
        <a:srgbClr val="0CC6DE"/>
      </a:accent2>
      <a:accent3>
        <a:srgbClr val="007363"/>
      </a:accent3>
      <a:accent4>
        <a:srgbClr val="00AF3F"/>
      </a:accent4>
      <a:accent5>
        <a:srgbClr val="BED600"/>
      </a:accent5>
      <a:accent6>
        <a:srgbClr val="5E9CAE"/>
      </a:accent6>
      <a:hlink>
        <a:srgbClr val="005BBB"/>
      </a:hlink>
      <a:folHlink>
        <a:srgbClr val="005BBB"/>
      </a:folHlink>
    </a:clrScheme>
    <a:fontScheme name="National Skills Coalition PPT Fonts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TE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015 ACT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CCS_Theme">
  <a:themeElements>
    <a:clrScheme name="ACCS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C41230"/>
      </a:accent1>
      <a:accent2>
        <a:srgbClr val="FAC8D1"/>
      </a:accent2>
      <a:accent3>
        <a:srgbClr val="F592A3"/>
      </a:accent3>
      <a:accent4>
        <a:srgbClr val="F2F2F2"/>
      </a:accent4>
      <a:accent5>
        <a:srgbClr val="9B9B9B"/>
      </a:accent5>
      <a:accent6>
        <a:srgbClr val="A5A5A5"/>
      </a:accent6>
      <a:hlink>
        <a:srgbClr val="C41230"/>
      </a:hlink>
      <a:folHlink>
        <a:srgbClr val="FFFFFF"/>
      </a:folHlink>
    </a:clrScheme>
    <a:fontScheme name="ACCS">
      <a:majorFont>
        <a:latin typeface="Franklin Gothic Medium Cond"/>
        <a:ea typeface=""/>
        <a:cs typeface=""/>
      </a:majorFont>
      <a:minorFont>
        <a:latin typeface="Mercu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CCS_Theme" id="{60CE6369-BEDE-43BF-8FE8-73D26E4821C7}" vid="{BD0B60BE-7304-4140-AD7D-A84FABC86A84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National Skills Coaltion PPT Template 2010-09</Template>
  <TotalTime>181</TotalTime>
  <Words>1111</Words>
  <Application>Microsoft Office PowerPoint</Application>
  <PresentationFormat>On-screen Show (4:3)</PresentationFormat>
  <Paragraphs>212</Paragraphs>
  <Slides>36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National Skills Coaltion PPT Template 2010-09</vt:lpstr>
      <vt:lpstr>Internal Slides</vt:lpstr>
      <vt:lpstr>1_Internal Slides</vt:lpstr>
      <vt:lpstr>4_Internal Slides</vt:lpstr>
      <vt:lpstr>5_Internal Slides</vt:lpstr>
      <vt:lpstr>1_CTETheme1</vt:lpstr>
      <vt:lpstr>2015 ACTE PowerPoint Template</vt:lpstr>
      <vt:lpstr>ACCS_Theme</vt:lpstr>
      <vt:lpstr>1_Office Theme</vt:lpstr>
      <vt:lpstr>1_ACCS_Theme</vt:lpstr>
      <vt:lpstr>3_Internal Slides</vt:lpstr>
      <vt:lpstr>Realizing Innovation and Opportunity in WIOA   Aligned by Design:  WIOA &amp; Career and Technical Education (CTE)  June 8, 2015 @skillscoalition</vt:lpstr>
      <vt:lpstr>Webinar Instructions</vt:lpstr>
      <vt:lpstr>Realizing Innovation and Opportunity in WIOA   Aligned by Design:  WIOA &amp; Career and Technical Education (CTE)  June 8, 2015 @skillscoalition</vt:lpstr>
      <vt:lpstr>Our Vision</vt:lpstr>
      <vt:lpstr>Our Mission</vt:lpstr>
      <vt:lpstr>Aligned by Design: WIOA &amp; Career and Technical Education (CTE)</vt:lpstr>
      <vt:lpstr>Aligned by Design: WIOA &amp; Career and Technical Education (CTE)</vt:lpstr>
      <vt:lpstr>Aligned by Design: WIOA &amp; Career and Technical Education (CTE)</vt:lpstr>
      <vt:lpstr>Aligned by Design: WIOA &amp; Career and Technical Education (CTE)</vt:lpstr>
      <vt:lpstr>PowerPoint Presentation</vt:lpstr>
      <vt:lpstr>CTE Governance   </vt:lpstr>
      <vt:lpstr>Perkins 101  </vt:lpstr>
      <vt:lpstr>Relevant WIOA-CTE Intersections</vt:lpstr>
      <vt:lpstr>Unified State Plan – Strategic Plan </vt:lpstr>
      <vt:lpstr>Unified State Plan - Operational</vt:lpstr>
      <vt:lpstr>Combined State Plan</vt:lpstr>
      <vt:lpstr>Relevant Definitions/Coordination Opportunities </vt:lpstr>
      <vt:lpstr>PowerPoint Presentation</vt:lpstr>
      <vt:lpstr>Training Services</vt:lpstr>
      <vt:lpstr>Youth Programs</vt:lpstr>
      <vt:lpstr>Cross-cutting opportunities </vt:lpstr>
      <vt:lpstr>WIOA and CTE </vt:lpstr>
      <vt:lpstr>Career and Technical Education: Mission Statement</vt:lpstr>
      <vt:lpstr>Career and Technical Education (CTE) Programs</vt:lpstr>
      <vt:lpstr>Career and Technical Education</vt:lpstr>
      <vt:lpstr>Career and Technical Education:  Career Pathways</vt:lpstr>
      <vt:lpstr>Career and Technical Education:  Career Pathways </vt:lpstr>
      <vt:lpstr>PowerPoint Presentation</vt:lpstr>
      <vt:lpstr>Career and Technical Education:  Career Pathways</vt:lpstr>
      <vt:lpstr>Career and Technical Education:  Career Pathways</vt:lpstr>
      <vt:lpstr>Career and Technical Education:  Curriculum Development</vt:lpstr>
      <vt:lpstr>Career and Technical Education is  Workforce Development </vt:lpstr>
      <vt:lpstr>PowerPoint Presentation</vt:lpstr>
      <vt:lpstr>Discussion</vt:lpstr>
      <vt:lpstr>Stay Connected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Wilczynski</dc:creator>
  <cp:lastModifiedBy>Yuri Chang</cp:lastModifiedBy>
  <cp:revision>29</cp:revision>
  <dcterms:created xsi:type="dcterms:W3CDTF">2011-10-10T17:20:22Z</dcterms:created>
  <dcterms:modified xsi:type="dcterms:W3CDTF">2015-06-08T14:50:03Z</dcterms:modified>
</cp:coreProperties>
</file>